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3" r:id="rId4"/>
    <p:sldId id="262" r:id="rId5"/>
    <p:sldId id="265" r:id="rId6"/>
    <p:sldId id="260" r:id="rId7"/>
    <p:sldId id="259"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E5B6"/>
    <a:srgbClr val="F5EBE0"/>
    <a:srgbClr val="FEFAE0"/>
    <a:srgbClr val="D5BDAF"/>
    <a:srgbClr val="FAEDCD"/>
    <a:srgbClr val="E9EDC9"/>
    <a:srgbClr val="CCD5AE"/>
    <a:srgbClr val="DAD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1"/>
    <p:restoredTop sz="97030"/>
  </p:normalViewPr>
  <p:slideViewPr>
    <p:cSldViewPr snapToGrid="0">
      <p:cViewPr varScale="1">
        <p:scale>
          <a:sx n="122" d="100"/>
          <a:sy n="122" d="100"/>
        </p:scale>
        <p:origin x="208"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4A5F-EF8C-58AB-963A-E0E8450501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1060E1-C8EF-1147-5570-49041919C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CCA680-2862-80A8-E92D-8B599C5C8C04}"/>
              </a:ext>
            </a:extLst>
          </p:cNvPr>
          <p:cNvSpPr>
            <a:spLocks noGrp="1"/>
          </p:cNvSpPr>
          <p:nvPr>
            <p:ph type="dt" sz="half" idx="10"/>
          </p:nvPr>
        </p:nvSpPr>
        <p:spPr/>
        <p:txBody>
          <a:bodyPr/>
          <a:lstStyle/>
          <a:p>
            <a:fld id="{3B17FB6B-E9FA-CB40-8F5B-390DD995EB83}" type="datetimeFigureOut">
              <a:rPr lang="en-US" smtClean="0"/>
              <a:t>12/8/22</a:t>
            </a:fld>
            <a:endParaRPr lang="en-US"/>
          </a:p>
        </p:txBody>
      </p:sp>
      <p:sp>
        <p:nvSpPr>
          <p:cNvPr id="5" name="Footer Placeholder 4">
            <a:extLst>
              <a:ext uri="{FF2B5EF4-FFF2-40B4-BE49-F238E27FC236}">
                <a16:creationId xmlns:a16="http://schemas.microsoft.com/office/drawing/2014/main" id="{E8A1E56D-AD29-D7BC-203B-F94944A6B2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90090-486D-24C3-7D15-9EB26C9A9A4B}"/>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70371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83B4-4D67-74B2-09EB-BED4197C1C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D7CA0A-C65C-5E8B-5601-CD885133C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B9E14-B9EB-810F-0399-B26F06DFA9AC}"/>
              </a:ext>
            </a:extLst>
          </p:cNvPr>
          <p:cNvSpPr>
            <a:spLocks noGrp="1"/>
          </p:cNvSpPr>
          <p:nvPr>
            <p:ph type="dt" sz="half" idx="10"/>
          </p:nvPr>
        </p:nvSpPr>
        <p:spPr/>
        <p:txBody>
          <a:bodyPr/>
          <a:lstStyle/>
          <a:p>
            <a:fld id="{3B17FB6B-E9FA-CB40-8F5B-390DD995EB83}" type="datetimeFigureOut">
              <a:rPr lang="en-US" smtClean="0"/>
              <a:t>12/8/22</a:t>
            </a:fld>
            <a:endParaRPr lang="en-US"/>
          </a:p>
        </p:txBody>
      </p:sp>
      <p:sp>
        <p:nvSpPr>
          <p:cNvPr id="5" name="Footer Placeholder 4">
            <a:extLst>
              <a:ext uri="{FF2B5EF4-FFF2-40B4-BE49-F238E27FC236}">
                <a16:creationId xmlns:a16="http://schemas.microsoft.com/office/drawing/2014/main" id="{EF39D593-D25E-09AF-9959-0ACAD778A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C5C11-BD24-52B3-EBAE-0252F3AB76D3}"/>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121556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709B84-BDD4-76CF-0280-F8FE5500EC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FB3F57-2735-B482-D0A9-87D9AB0053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197CE-E663-4907-9AA0-F33DF3C66C71}"/>
              </a:ext>
            </a:extLst>
          </p:cNvPr>
          <p:cNvSpPr>
            <a:spLocks noGrp="1"/>
          </p:cNvSpPr>
          <p:nvPr>
            <p:ph type="dt" sz="half" idx="10"/>
          </p:nvPr>
        </p:nvSpPr>
        <p:spPr/>
        <p:txBody>
          <a:bodyPr/>
          <a:lstStyle/>
          <a:p>
            <a:fld id="{3B17FB6B-E9FA-CB40-8F5B-390DD995EB83}" type="datetimeFigureOut">
              <a:rPr lang="en-US" smtClean="0"/>
              <a:t>12/8/22</a:t>
            </a:fld>
            <a:endParaRPr lang="en-US"/>
          </a:p>
        </p:txBody>
      </p:sp>
      <p:sp>
        <p:nvSpPr>
          <p:cNvPr id="5" name="Footer Placeholder 4">
            <a:extLst>
              <a:ext uri="{FF2B5EF4-FFF2-40B4-BE49-F238E27FC236}">
                <a16:creationId xmlns:a16="http://schemas.microsoft.com/office/drawing/2014/main" id="{62BCCD59-857C-4D0D-6C8B-D22D4409E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4FEDA-E0A6-7815-E68E-25DABDF22A3E}"/>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391404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2239-0E35-BE4C-FAAB-4C811672B5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39BB53-E0B3-334F-ACA3-53FC9DAC42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51F59-5B90-F0B6-608D-54B8D0529BB3}"/>
              </a:ext>
            </a:extLst>
          </p:cNvPr>
          <p:cNvSpPr>
            <a:spLocks noGrp="1"/>
          </p:cNvSpPr>
          <p:nvPr>
            <p:ph type="dt" sz="half" idx="10"/>
          </p:nvPr>
        </p:nvSpPr>
        <p:spPr/>
        <p:txBody>
          <a:bodyPr/>
          <a:lstStyle/>
          <a:p>
            <a:fld id="{3B17FB6B-E9FA-CB40-8F5B-390DD995EB83}" type="datetimeFigureOut">
              <a:rPr lang="en-US" smtClean="0"/>
              <a:t>12/8/22</a:t>
            </a:fld>
            <a:endParaRPr lang="en-US"/>
          </a:p>
        </p:txBody>
      </p:sp>
      <p:sp>
        <p:nvSpPr>
          <p:cNvPr id="5" name="Footer Placeholder 4">
            <a:extLst>
              <a:ext uri="{FF2B5EF4-FFF2-40B4-BE49-F238E27FC236}">
                <a16:creationId xmlns:a16="http://schemas.microsoft.com/office/drawing/2014/main" id="{478098E2-1D17-C672-B895-1CAEF7347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52DBF-3A1C-1458-F002-32CA0135B668}"/>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134850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DE64-1F6F-82CE-1622-EB99225F5C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1BF313-9D2E-372F-7E1A-3AB08AF3AB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078DAC-03C3-57AD-31B0-826E4F7E2C8F}"/>
              </a:ext>
            </a:extLst>
          </p:cNvPr>
          <p:cNvSpPr>
            <a:spLocks noGrp="1"/>
          </p:cNvSpPr>
          <p:nvPr>
            <p:ph type="dt" sz="half" idx="10"/>
          </p:nvPr>
        </p:nvSpPr>
        <p:spPr/>
        <p:txBody>
          <a:bodyPr/>
          <a:lstStyle/>
          <a:p>
            <a:fld id="{3B17FB6B-E9FA-CB40-8F5B-390DD995EB83}" type="datetimeFigureOut">
              <a:rPr lang="en-US" smtClean="0"/>
              <a:t>12/8/22</a:t>
            </a:fld>
            <a:endParaRPr lang="en-US"/>
          </a:p>
        </p:txBody>
      </p:sp>
      <p:sp>
        <p:nvSpPr>
          <p:cNvPr id="5" name="Footer Placeholder 4">
            <a:extLst>
              <a:ext uri="{FF2B5EF4-FFF2-40B4-BE49-F238E27FC236}">
                <a16:creationId xmlns:a16="http://schemas.microsoft.com/office/drawing/2014/main" id="{653CE5DB-8EAD-9D9E-86D7-26BB69CAD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74385-B12A-9FFD-CB1B-6E011D6F797C}"/>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30006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98C4-F378-E0E5-702E-56171E7FB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C0E7FD-67CB-47C9-E4A9-7A81E7F0A3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AB73DA-94F3-9734-978C-25287BC8B3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097ACE-CD1A-A952-C773-708531437903}"/>
              </a:ext>
            </a:extLst>
          </p:cNvPr>
          <p:cNvSpPr>
            <a:spLocks noGrp="1"/>
          </p:cNvSpPr>
          <p:nvPr>
            <p:ph type="dt" sz="half" idx="10"/>
          </p:nvPr>
        </p:nvSpPr>
        <p:spPr/>
        <p:txBody>
          <a:bodyPr/>
          <a:lstStyle/>
          <a:p>
            <a:fld id="{3B17FB6B-E9FA-CB40-8F5B-390DD995EB83}" type="datetimeFigureOut">
              <a:rPr lang="en-US" smtClean="0"/>
              <a:t>12/8/22</a:t>
            </a:fld>
            <a:endParaRPr lang="en-US"/>
          </a:p>
        </p:txBody>
      </p:sp>
      <p:sp>
        <p:nvSpPr>
          <p:cNvPr id="6" name="Footer Placeholder 5">
            <a:extLst>
              <a:ext uri="{FF2B5EF4-FFF2-40B4-BE49-F238E27FC236}">
                <a16:creationId xmlns:a16="http://schemas.microsoft.com/office/drawing/2014/main" id="{73272767-EB50-2440-A612-FCEB4F7C7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DBBDE-C48B-F550-D0CB-9301FC8510C5}"/>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17666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3ECC-4C85-8480-D96A-8A07FF300A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85942D-9424-01BC-FA65-B27DFBA3FA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2A6580-1A96-3188-B5B3-B9FC403BDE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97276D-9B29-7EF7-CCDF-FCB5F8112F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9D64B4-CB48-531E-501F-76B5DAE865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3F3C60-A117-8EDC-3929-752AE51F3AD5}"/>
              </a:ext>
            </a:extLst>
          </p:cNvPr>
          <p:cNvSpPr>
            <a:spLocks noGrp="1"/>
          </p:cNvSpPr>
          <p:nvPr>
            <p:ph type="dt" sz="half" idx="10"/>
          </p:nvPr>
        </p:nvSpPr>
        <p:spPr/>
        <p:txBody>
          <a:bodyPr/>
          <a:lstStyle/>
          <a:p>
            <a:fld id="{3B17FB6B-E9FA-CB40-8F5B-390DD995EB83}" type="datetimeFigureOut">
              <a:rPr lang="en-US" smtClean="0"/>
              <a:t>12/8/22</a:t>
            </a:fld>
            <a:endParaRPr lang="en-US"/>
          </a:p>
        </p:txBody>
      </p:sp>
      <p:sp>
        <p:nvSpPr>
          <p:cNvPr id="8" name="Footer Placeholder 7">
            <a:extLst>
              <a:ext uri="{FF2B5EF4-FFF2-40B4-BE49-F238E27FC236}">
                <a16:creationId xmlns:a16="http://schemas.microsoft.com/office/drawing/2014/main" id="{14E515DD-C1CD-3A42-0A97-8C3159D5EF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F47C74-AAED-0FEE-6E47-8C3AF5C9673B}"/>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311753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4BCC-D0D6-E543-C30B-DD5308FD7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6E8FBE-C581-FCF1-FD13-1E8D4527EBFA}"/>
              </a:ext>
            </a:extLst>
          </p:cNvPr>
          <p:cNvSpPr>
            <a:spLocks noGrp="1"/>
          </p:cNvSpPr>
          <p:nvPr>
            <p:ph type="dt" sz="half" idx="10"/>
          </p:nvPr>
        </p:nvSpPr>
        <p:spPr/>
        <p:txBody>
          <a:bodyPr/>
          <a:lstStyle/>
          <a:p>
            <a:fld id="{3B17FB6B-E9FA-CB40-8F5B-390DD995EB83}" type="datetimeFigureOut">
              <a:rPr lang="en-US" smtClean="0"/>
              <a:t>12/8/22</a:t>
            </a:fld>
            <a:endParaRPr lang="en-US"/>
          </a:p>
        </p:txBody>
      </p:sp>
      <p:sp>
        <p:nvSpPr>
          <p:cNvPr id="4" name="Footer Placeholder 3">
            <a:extLst>
              <a:ext uri="{FF2B5EF4-FFF2-40B4-BE49-F238E27FC236}">
                <a16:creationId xmlns:a16="http://schemas.microsoft.com/office/drawing/2014/main" id="{B9B44026-5246-314D-E180-DD628927CF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A394D1-DD61-DB65-03C1-02384BA0E686}"/>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2222276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81FB83-FF33-43B7-6F51-6D902ED18503}"/>
              </a:ext>
            </a:extLst>
          </p:cNvPr>
          <p:cNvSpPr>
            <a:spLocks noGrp="1"/>
          </p:cNvSpPr>
          <p:nvPr>
            <p:ph type="dt" sz="half" idx="10"/>
          </p:nvPr>
        </p:nvSpPr>
        <p:spPr/>
        <p:txBody>
          <a:bodyPr/>
          <a:lstStyle/>
          <a:p>
            <a:fld id="{3B17FB6B-E9FA-CB40-8F5B-390DD995EB83}" type="datetimeFigureOut">
              <a:rPr lang="en-US" smtClean="0"/>
              <a:t>12/8/22</a:t>
            </a:fld>
            <a:endParaRPr lang="en-US"/>
          </a:p>
        </p:txBody>
      </p:sp>
      <p:sp>
        <p:nvSpPr>
          <p:cNvPr id="3" name="Footer Placeholder 2">
            <a:extLst>
              <a:ext uri="{FF2B5EF4-FFF2-40B4-BE49-F238E27FC236}">
                <a16:creationId xmlns:a16="http://schemas.microsoft.com/office/drawing/2014/main" id="{B9027BB5-48B7-DAF2-AAFD-2AA67C8A97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050CEB-04BE-D0CB-8CFD-872AABF15FB0}"/>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205492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421A-E9C8-FFC9-A65C-3A9B5C96D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EBEE9A-0FB8-B17F-9187-87FA6F28F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3A2113-ECB3-C732-7836-944511522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3ADAD-5B0E-6BC1-9170-5AD0DF00DC12}"/>
              </a:ext>
            </a:extLst>
          </p:cNvPr>
          <p:cNvSpPr>
            <a:spLocks noGrp="1"/>
          </p:cNvSpPr>
          <p:nvPr>
            <p:ph type="dt" sz="half" idx="10"/>
          </p:nvPr>
        </p:nvSpPr>
        <p:spPr/>
        <p:txBody>
          <a:bodyPr/>
          <a:lstStyle/>
          <a:p>
            <a:fld id="{3B17FB6B-E9FA-CB40-8F5B-390DD995EB83}" type="datetimeFigureOut">
              <a:rPr lang="en-US" smtClean="0"/>
              <a:t>12/8/22</a:t>
            </a:fld>
            <a:endParaRPr lang="en-US"/>
          </a:p>
        </p:txBody>
      </p:sp>
      <p:sp>
        <p:nvSpPr>
          <p:cNvPr id="6" name="Footer Placeholder 5">
            <a:extLst>
              <a:ext uri="{FF2B5EF4-FFF2-40B4-BE49-F238E27FC236}">
                <a16:creationId xmlns:a16="http://schemas.microsoft.com/office/drawing/2014/main" id="{D94E6BBF-3C2A-C8C6-7998-31BAE50BD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BEAE0-9BFB-57AE-A066-09D860411159}"/>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3828973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4509C-BFD9-97AD-2B87-12F8F799B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08E256-A0EA-B0B2-4DC5-2504180A73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0884F14-46E6-D95D-7F61-773A92FBB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FDB0B-81B3-A024-FE59-45D1B61C15E7}"/>
              </a:ext>
            </a:extLst>
          </p:cNvPr>
          <p:cNvSpPr>
            <a:spLocks noGrp="1"/>
          </p:cNvSpPr>
          <p:nvPr>
            <p:ph type="dt" sz="half" idx="10"/>
          </p:nvPr>
        </p:nvSpPr>
        <p:spPr/>
        <p:txBody>
          <a:bodyPr/>
          <a:lstStyle/>
          <a:p>
            <a:fld id="{3B17FB6B-E9FA-CB40-8F5B-390DD995EB83}" type="datetimeFigureOut">
              <a:rPr lang="en-US" smtClean="0"/>
              <a:t>12/8/22</a:t>
            </a:fld>
            <a:endParaRPr lang="en-US"/>
          </a:p>
        </p:txBody>
      </p:sp>
      <p:sp>
        <p:nvSpPr>
          <p:cNvPr id="6" name="Footer Placeholder 5">
            <a:extLst>
              <a:ext uri="{FF2B5EF4-FFF2-40B4-BE49-F238E27FC236}">
                <a16:creationId xmlns:a16="http://schemas.microsoft.com/office/drawing/2014/main" id="{0898CE8E-A686-3667-1E52-27550025C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B6225-3E2D-4B78-F870-D9DEA36314DB}"/>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1375002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048E90-9312-EF4D-5851-0744FF2C98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E9A6C0-A402-4DD8-CBD6-7722FED62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847A3-6212-600D-FE13-D1845D51C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7FB6B-E9FA-CB40-8F5B-390DD995EB83}" type="datetimeFigureOut">
              <a:rPr lang="en-US" smtClean="0"/>
              <a:t>12/8/22</a:t>
            </a:fld>
            <a:endParaRPr lang="en-US"/>
          </a:p>
        </p:txBody>
      </p:sp>
      <p:sp>
        <p:nvSpPr>
          <p:cNvPr id="5" name="Footer Placeholder 4">
            <a:extLst>
              <a:ext uri="{FF2B5EF4-FFF2-40B4-BE49-F238E27FC236}">
                <a16:creationId xmlns:a16="http://schemas.microsoft.com/office/drawing/2014/main" id="{20C02593-7224-336B-7628-5195B56CC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FD69C4-02EE-3B2A-B654-A04D413AB7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54B73-4761-224A-9E99-CBD74CC762D2}" type="slidenum">
              <a:rPr lang="en-US" smtClean="0"/>
              <a:t>‹#›</a:t>
            </a:fld>
            <a:endParaRPr lang="en-US"/>
          </a:p>
        </p:txBody>
      </p:sp>
    </p:spTree>
    <p:extLst>
      <p:ext uri="{BB962C8B-B14F-4D97-AF65-F5344CB8AC3E}">
        <p14:creationId xmlns:p14="http://schemas.microsoft.com/office/powerpoint/2010/main" val="1348256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2.sv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19050" y="0"/>
            <a:ext cx="12192000" cy="6858000"/>
          </a:xfrm>
          <a:prstGeom prst="rect">
            <a:avLst/>
          </a:prstGeom>
          <a:solidFill>
            <a:srgbClr val="DDE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0E485C-3530-0220-1BE4-41BE00865CA7}"/>
              </a:ext>
            </a:extLst>
          </p:cNvPr>
          <p:cNvSpPr txBox="1"/>
          <p:nvPr/>
        </p:nvSpPr>
        <p:spPr>
          <a:xfrm>
            <a:off x="1789357" y="2826224"/>
            <a:ext cx="9281886" cy="830997"/>
          </a:xfrm>
          <a:prstGeom prst="rect">
            <a:avLst/>
          </a:prstGeom>
          <a:noFill/>
        </p:spPr>
        <p:txBody>
          <a:bodyPr wrap="square" rtlCol="0">
            <a:spAutoFit/>
          </a:bodyPr>
          <a:lstStyle/>
          <a:p>
            <a:r>
              <a:rPr lang="en-US" sz="4800" dirty="0">
                <a:latin typeface="Aharoni" panose="02010803020104030203" pitchFamily="2" charset="-79"/>
                <a:cs typeface="Aharoni" panose="02010803020104030203" pitchFamily="2" charset="-79"/>
              </a:rPr>
              <a:t>King County Housing Market</a:t>
            </a:r>
          </a:p>
        </p:txBody>
      </p:sp>
      <p:sp>
        <p:nvSpPr>
          <p:cNvPr id="6" name="TextBox 5">
            <a:extLst>
              <a:ext uri="{FF2B5EF4-FFF2-40B4-BE49-F238E27FC236}">
                <a16:creationId xmlns:a16="http://schemas.microsoft.com/office/drawing/2014/main" id="{A929A8DA-2AB8-306C-7629-63C46B96072F}"/>
              </a:ext>
            </a:extLst>
          </p:cNvPr>
          <p:cNvSpPr txBox="1"/>
          <p:nvPr/>
        </p:nvSpPr>
        <p:spPr>
          <a:xfrm>
            <a:off x="4693864" y="3730969"/>
            <a:ext cx="3472872" cy="646331"/>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Flatiron Phase-2 Project</a:t>
            </a:r>
          </a:p>
          <a:p>
            <a:r>
              <a:rPr lang="en-US" dirty="0">
                <a:latin typeface="Aharoni" panose="02010803020104030203" pitchFamily="2" charset="-79"/>
                <a:cs typeface="Aharoni" panose="02010803020104030203" pitchFamily="2" charset="-79"/>
              </a:rPr>
              <a:t>        Carlos </a:t>
            </a:r>
            <a:r>
              <a:rPr lang="en-US" dirty="0" err="1">
                <a:latin typeface="Aharoni" panose="02010803020104030203" pitchFamily="2" charset="-79"/>
                <a:cs typeface="Aharoni" panose="02010803020104030203" pitchFamily="2" charset="-79"/>
              </a:rPr>
              <a:t>Govea</a:t>
            </a:r>
            <a:endParaRPr lang="en-US" dirty="0">
              <a:latin typeface="Aharoni" panose="02010803020104030203" pitchFamily="2" charset="-79"/>
              <a:cs typeface="Aharoni" panose="02010803020104030203" pitchFamily="2" charset="-79"/>
            </a:endParaRPr>
          </a:p>
        </p:txBody>
      </p:sp>
      <p:sp>
        <p:nvSpPr>
          <p:cNvPr id="11" name="Rounded Rectangle 10">
            <a:extLst>
              <a:ext uri="{FF2B5EF4-FFF2-40B4-BE49-F238E27FC236}">
                <a16:creationId xmlns:a16="http://schemas.microsoft.com/office/drawing/2014/main" id="{A16FB49D-24DE-7165-6990-C53784A1F3F4}"/>
              </a:ext>
            </a:extLst>
          </p:cNvPr>
          <p:cNvSpPr/>
          <p:nvPr/>
        </p:nvSpPr>
        <p:spPr>
          <a:xfrm>
            <a:off x="4110182" y="9489971"/>
            <a:ext cx="8081818" cy="3454400"/>
          </a:xfrm>
          <a:prstGeom prst="roundRect">
            <a:avLst/>
          </a:prstGeom>
          <a:solidFill>
            <a:srgbClr val="CCD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adge 1 with solid fill">
            <a:extLst>
              <a:ext uri="{FF2B5EF4-FFF2-40B4-BE49-F238E27FC236}">
                <a16:creationId xmlns:a16="http://schemas.microsoft.com/office/drawing/2014/main" id="{ABA73F3B-EE9A-E6FE-7F57-E1E29DF5DF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050" y="9019309"/>
            <a:ext cx="4395723" cy="4395723"/>
          </a:xfrm>
          <a:prstGeom prst="rect">
            <a:avLst/>
          </a:prstGeom>
        </p:spPr>
      </p:pic>
      <p:sp>
        <p:nvSpPr>
          <p:cNvPr id="14" name="TextBox 13">
            <a:extLst>
              <a:ext uri="{FF2B5EF4-FFF2-40B4-BE49-F238E27FC236}">
                <a16:creationId xmlns:a16="http://schemas.microsoft.com/office/drawing/2014/main" id="{89A7C6F9-D30E-D2BA-AB33-1DB0A719A77D}"/>
              </a:ext>
            </a:extLst>
          </p:cNvPr>
          <p:cNvSpPr txBox="1"/>
          <p:nvPr/>
        </p:nvSpPr>
        <p:spPr>
          <a:xfrm>
            <a:off x="4683989" y="10704738"/>
            <a:ext cx="7056582" cy="5909310"/>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ADD YOUR OWN TEXT ADD YOUR OWN TEXT ADD YOUR OWN TEXT ADD YOUR OWN TEXT ADD YOUR OWN TEXT ADD YOUR OWN TEXT ADD YOUR OWN TEXT ADD YOUR OWN TEXT ADD YOUR OWN TEXT ADD YOUR OWN TEXT ADD YOUR OWN TEXT ADD YOUR OWN TEXT ADD YOUR OWN TEXT ADD YOUR OWN TEXT ADD YOUR OWN TEXT ADD YOUR OWN TEXT </a:t>
            </a: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p:txBody>
      </p:sp>
      <p:sp>
        <p:nvSpPr>
          <p:cNvPr id="15" name="TextBox 14">
            <a:extLst>
              <a:ext uri="{FF2B5EF4-FFF2-40B4-BE49-F238E27FC236}">
                <a16:creationId xmlns:a16="http://schemas.microsoft.com/office/drawing/2014/main" id="{99B48832-329C-90F8-1272-5114C3BD3582}"/>
              </a:ext>
            </a:extLst>
          </p:cNvPr>
          <p:cNvSpPr txBox="1"/>
          <p:nvPr/>
        </p:nvSpPr>
        <p:spPr>
          <a:xfrm>
            <a:off x="4977718" y="9910911"/>
            <a:ext cx="6613236"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ADD YOUR OWN TEXT HERE;)</a:t>
            </a:r>
          </a:p>
        </p:txBody>
      </p:sp>
    </p:spTree>
    <p:extLst>
      <p:ext uri="{BB962C8B-B14F-4D97-AF65-F5344CB8AC3E}">
        <p14:creationId xmlns:p14="http://schemas.microsoft.com/office/powerpoint/2010/main" val="2852349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solidFill>
            <a:srgbClr val="DDE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extLst>
              <a:ext uri="{FF2B5EF4-FFF2-40B4-BE49-F238E27FC236}">
                <a16:creationId xmlns:a16="http://schemas.microsoft.com/office/drawing/2014/main" id="{FCD6075E-0B38-6C84-8F75-3EB9EAA6C089}"/>
              </a:ext>
            </a:extLst>
          </p:cNvPr>
          <p:cNvSpPr/>
          <p:nvPr/>
        </p:nvSpPr>
        <p:spPr>
          <a:xfrm>
            <a:off x="3559265" y="218524"/>
            <a:ext cx="5073470" cy="977093"/>
          </a:xfrm>
          <a:prstGeom prst="roundRect">
            <a:avLst/>
          </a:prstGeom>
          <a:solidFill>
            <a:srgbClr val="CCD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6AB082-8A11-E6EE-5588-8BA192994626}"/>
              </a:ext>
            </a:extLst>
          </p:cNvPr>
          <p:cNvSpPr txBox="1"/>
          <p:nvPr/>
        </p:nvSpPr>
        <p:spPr>
          <a:xfrm>
            <a:off x="4514905" y="383904"/>
            <a:ext cx="6613236"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OBJECTIVE</a:t>
            </a:r>
          </a:p>
        </p:txBody>
      </p:sp>
      <p:sp>
        <p:nvSpPr>
          <p:cNvPr id="15" name="Rounded Rectangle 14">
            <a:extLst>
              <a:ext uri="{FF2B5EF4-FFF2-40B4-BE49-F238E27FC236}">
                <a16:creationId xmlns:a16="http://schemas.microsoft.com/office/drawing/2014/main" id="{3F4B325C-CD28-FB13-F025-3BE7E634A7E9}"/>
              </a:ext>
            </a:extLst>
          </p:cNvPr>
          <p:cNvSpPr/>
          <p:nvPr/>
        </p:nvSpPr>
        <p:spPr>
          <a:xfrm>
            <a:off x="473996" y="3523632"/>
            <a:ext cx="7081521" cy="2950464"/>
          </a:xfrm>
          <a:prstGeom prst="roundRect">
            <a:avLst/>
          </a:prstGeom>
          <a:solidFill>
            <a:srgbClr val="E9E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9178F2A-6D9E-BE1B-D12B-3BF0DC193614}"/>
              </a:ext>
            </a:extLst>
          </p:cNvPr>
          <p:cNvSpPr txBox="1"/>
          <p:nvPr/>
        </p:nvSpPr>
        <p:spPr>
          <a:xfrm>
            <a:off x="702771" y="3733714"/>
            <a:ext cx="6852746"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haroni" panose="02010803020104030203" pitchFamily="2" charset="-79"/>
                <a:cs typeface="Aharoni" panose="02010803020104030203" pitchFamily="2" charset="-79"/>
              </a:rPr>
              <a:t>Maximize home sale negation profits </a:t>
            </a:r>
          </a:p>
          <a:p>
            <a:pPr marL="285750" indent="-285750">
              <a:buFont typeface="Arial" panose="020B0604020202020204" pitchFamily="34" charset="0"/>
              <a:buChar char="•"/>
            </a:pPr>
            <a:endParaRPr lang="en-US"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dirty="0">
                <a:latin typeface="Aharoni" panose="02010803020104030203" pitchFamily="2" charset="-79"/>
                <a:cs typeface="Aharoni" panose="02010803020104030203" pitchFamily="2" charset="-79"/>
              </a:rPr>
              <a:t>Identify actionable insights that will provide firm with benchmarks</a:t>
            </a:r>
          </a:p>
          <a:p>
            <a:endParaRPr lang="en-US"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dirty="0">
                <a:latin typeface="Aharoni" panose="02010803020104030203" pitchFamily="2" charset="-79"/>
                <a:cs typeface="Aharoni" panose="02010803020104030203" pitchFamily="2" charset="-79"/>
              </a:rPr>
              <a:t>Build Model to estimate house prices given specific features</a:t>
            </a:r>
          </a:p>
          <a:p>
            <a:pPr marL="285750" indent="-285750">
              <a:buFont typeface="Arial" panose="020B0604020202020204" pitchFamily="34" charset="0"/>
              <a:buChar char="•"/>
            </a:pPr>
            <a:endParaRPr lang="en-US"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p:txBody>
      </p:sp>
      <p:sp>
        <p:nvSpPr>
          <p:cNvPr id="3" name="Rounded Rectangle 2">
            <a:extLst>
              <a:ext uri="{FF2B5EF4-FFF2-40B4-BE49-F238E27FC236}">
                <a16:creationId xmlns:a16="http://schemas.microsoft.com/office/drawing/2014/main" id="{B7DCB738-C743-477F-0C3B-3F7B53C43D38}"/>
              </a:ext>
            </a:extLst>
          </p:cNvPr>
          <p:cNvSpPr/>
          <p:nvPr/>
        </p:nvSpPr>
        <p:spPr>
          <a:xfrm>
            <a:off x="473996" y="1458597"/>
            <a:ext cx="7310296" cy="1699287"/>
          </a:xfrm>
          <a:prstGeom prst="roundRect">
            <a:avLst/>
          </a:prstGeom>
          <a:solidFill>
            <a:srgbClr val="D5B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haroni" panose="02010803020104030203" pitchFamily="2" charset="-79"/>
                <a:cs typeface="Aharoni" panose="02010803020104030203" pitchFamily="2" charset="-79"/>
              </a:rPr>
              <a:t>Investor: Real Estate Firm entering housing marking to provide clients with benchmark appraisals for their home </a:t>
            </a:r>
          </a:p>
        </p:txBody>
      </p:sp>
    </p:spTree>
    <p:extLst>
      <p:ext uri="{BB962C8B-B14F-4D97-AF65-F5344CB8AC3E}">
        <p14:creationId xmlns:p14="http://schemas.microsoft.com/office/powerpoint/2010/main" val="3633498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E5B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100629"/>
            <a:ext cx="12192000" cy="6858000"/>
          </a:xfrm>
          <a:prstGeom prst="rect">
            <a:avLst/>
          </a:prstGeom>
          <a:solidFill>
            <a:srgbClr val="FEF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FCD6075E-0B38-6C84-8F75-3EB9EAA6C089}"/>
              </a:ext>
            </a:extLst>
          </p:cNvPr>
          <p:cNvSpPr/>
          <p:nvPr/>
        </p:nvSpPr>
        <p:spPr>
          <a:xfrm>
            <a:off x="2515928" y="100629"/>
            <a:ext cx="6628072" cy="977093"/>
          </a:xfrm>
          <a:prstGeom prst="roundRect">
            <a:avLst/>
          </a:prstGeom>
          <a:solidFill>
            <a:srgbClr val="CCD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6AB082-8A11-E6EE-5588-8BA192994626}"/>
              </a:ext>
            </a:extLst>
          </p:cNvPr>
          <p:cNvSpPr txBox="1"/>
          <p:nvPr/>
        </p:nvSpPr>
        <p:spPr>
          <a:xfrm>
            <a:off x="3665309" y="220110"/>
            <a:ext cx="5274013"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Model Objective</a:t>
            </a:r>
          </a:p>
        </p:txBody>
      </p:sp>
      <p:sp>
        <p:nvSpPr>
          <p:cNvPr id="10" name="Rounded Rectangle 9">
            <a:extLst>
              <a:ext uri="{FF2B5EF4-FFF2-40B4-BE49-F238E27FC236}">
                <a16:creationId xmlns:a16="http://schemas.microsoft.com/office/drawing/2014/main" id="{F216FD7D-64BD-82E0-6C3B-EEF846C9DBDE}"/>
              </a:ext>
            </a:extLst>
          </p:cNvPr>
          <p:cNvSpPr/>
          <p:nvPr/>
        </p:nvSpPr>
        <p:spPr>
          <a:xfrm>
            <a:off x="369157" y="1280470"/>
            <a:ext cx="8396469" cy="975515"/>
          </a:xfrm>
          <a:prstGeom prst="roundRect">
            <a:avLst/>
          </a:prstGeom>
          <a:solidFill>
            <a:srgbClr val="FAE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DBE0194-3EFF-C113-8FA1-8473312C233E}"/>
              </a:ext>
            </a:extLst>
          </p:cNvPr>
          <p:cNvSpPr txBox="1"/>
          <p:nvPr/>
        </p:nvSpPr>
        <p:spPr>
          <a:xfrm>
            <a:off x="369157" y="1311846"/>
            <a:ext cx="8298489" cy="830997"/>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The construction of my model is intended to give a starting price for a home given a specific unit of features  </a:t>
            </a:r>
          </a:p>
        </p:txBody>
      </p:sp>
      <p:sp>
        <p:nvSpPr>
          <p:cNvPr id="20" name="Rounded Rectangle 19">
            <a:extLst>
              <a:ext uri="{FF2B5EF4-FFF2-40B4-BE49-F238E27FC236}">
                <a16:creationId xmlns:a16="http://schemas.microsoft.com/office/drawing/2014/main" id="{41CE6929-4CF2-0A66-2908-E69343F90246}"/>
              </a:ext>
            </a:extLst>
          </p:cNvPr>
          <p:cNvSpPr/>
          <p:nvPr/>
        </p:nvSpPr>
        <p:spPr>
          <a:xfrm>
            <a:off x="369157" y="2458733"/>
            <a:ext cx="8491064" cy="1043963"/>
          </a:xfrm>
          <a:prstGeom prst="roundRect">
            <a:avLst/>
          </a:prstGeom>
          <a:solidFill>
            <a:srgbClr val="D5B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haroni" panose="02010803020104030203" pitchFamily="2" charset="-79"/>
                <a:cs typeface="Aharoni" panose="02010803020104030203" pitchFamily="2" charset="-79"/>
              </a:rPr>
              <a:t>Ex) For a home in zip </a:t>
            </a:r>
            <a:r>
              <a:rPr lang="en-US" sz="2800" dirty="0">
                <a:solidFill>
                  <a:schemeClr val="tx1"/>
                </a:solidFill>
                <a:latin typeface="Aharoni" panose="02010803020104030203" pitchFamily="2" charset="-79"/>
                <a:cs typeface="Aharoni" panose="02010803020104030203" pitchFamily="2" charset="-79"/>
              </a:rPr>
              <a:t>98178 </a:t>
            </a:r>
            <a:r>
              <a:rPr lang="en-US" sz="2000" dirty="0">
                <a:solidFill>
                  <a:schemeClr val="tx1"/>
                </a:solidFill>
                <a:latin typeface="Aharoni" panose="02010803020104030203" pitchFamily="2" charset="-79"/>
                <a:cs typeface="Aharoni" panose="02010803020104030203" pitchFamily="2" charset="-79"/>
              </a:rPr>
              <a:t>with a square footage of </a:t>
            </a:r>
            <a:r>
              <a:rPr lang="en-US" sz="2800" dirty="0">
                <a:solidFill>
                  <a:schemeClr val="tx1"/>
                </a:solidFill>
                <a:latin typeface="Aharoni" panose="02010803020104030203" pitchFamily="2" charset="-79"/>
                <a:cs typeface="Aharoni" panose="02010803020104030203" pitchFamily="2" charset="-79"/>
              </a:rPr>
              <a:t>1180 </a:t>
            </a:r>
            <a:r>
              <a:rPr lang="en-US" sz="2000" dirty="0">
                <a:solidFill>
                  <a:schemeClr val="tx1"/>
                </a:solidFill>
                <a:latin typeface="Aharoni" panose="02010803020104030203" pitchFamily="2" charset="-79"/>
                <a:cs typeface="Aharoni" panose="02010803020104030203" pitchFamily="2" charset="-79"/>
              </a:rPr>
              <a:t>given a grade of </a:t>
            </a:r>
            <a:r>
              <a:rPr lang="en-US" sz="3200" dirty="0">
                <a:solidFill>
                  <a:schemeClr val="tx1"/>
                </a:solidFill>
                <a:latin typeface="Aharoni" panose="02010803020104030203" pitchFamily="2" charset="-79"/>
                <a:cs typeface="Aharoni" panose="02010803020104030203" pitchFamily="2" charset="-79"/>
              </a:rPr>
              <a:t>4</a:t>
            </a:r>
            <a:r>
              <a:rPr lang="en-US" sz="2000" dirty="0">
                <a:solidFill>
                  <a:schemeClr val="tx1"/>
                </a:solidFill>
                <a:latin typeface="Aharoni" panose="02010803020104030203" pitchFamily="2" charset="-79"/>
                <a:cs typeface="Aharoni" panose="02010803020104030203" pitchFamily="2" charset="-79"/>
              </a:rPr>
              <a:t> will have a starting average price of around </a:t>
            </a:r>
            <a:r>
              <a:rPr lang="en-US" sz="2800" b="1" dirty="0">
                <a:solidFill>
                  <a:schemeClr val="tx1"/>
                </a:solidFill>
                <a:latin typeface="Aharoni" panose="02010803020104030203" pitchFamily="2" charset="-79"/>
                <a:cs typeface="Aharoni" panose="02010803020104030203" pitchFamily="2" charset="-79"/>
              </a:rPr>
              <a:t>$</a:t>
            </a:r>
            <a:r>
              <a:rPr lang="en-US" sz="2000" b="1" i="0" dirty="0">
                <a:solidFill>
                  <a:srgbClr val="000000"/>
                </a:solidFill>
                <a:effectLst/>
                <a:latin typeface="Helvetica Neue" panose="02000503000000020004" pitchFamily="2" charset="0"/>
              </a:rPr>
              <a:t>221,900</a:t>
            </a:r>
            <a:endParaRPr lang="en-US" sz="2000" b="1" dirty="0">
              <a:solidFill>
                <a:schemeClr val="tx1"/>
              </a:solidFill>
              <a:latin typeface="Aharoni" panose="02010803020104030203" pitchFamily="2" charset="-79"/>
              <a:cs typeface="Aharoni" panose="02010803020104030203" pitchFamily="2" charset="-79"/>
            </a:endParaRPr>
          </a:p>
        </p:txBody>
      </p:sp>
      <p:sp>
        <p:nvSpPr>
          <p:cNvPr id="19" name="Rounded Rectangle 18">
            <a:extLst>
              <a:ext uri="{FF2B5EF4-FFF2-40B4-BE49-F238E27FC236}">
                <a16:creationId xmlns:a16="http://schemas.microsoft.com/office/drawing/2014/main" id="{1724529A-854C-43CB-0CB6-26075F903596}"/>
              </a:ext>
            </a:extLst>
          </p:cNvPr>
          <p:cNvSpPr/>
          <p:nvPr/>
        </p:nvSpPr>
        <p:spPr>
          <a:xfrm>
            <a:off x="369157" y="3636996"/>
            <a:ext cx="7773856" cy="975515"/>
          </a:xfrm>
          <a:prstGeom prst="roundRect">
            <a:avLst/>
          </a:prstGeom>
          <a:solidFill>
            <a:srgbClr val="D5B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haroni" panose="02010803020104030203" pitchFamily="2" charset="-79"/>
                <a:cs typeface="Aharoni" panose="02010803020104030203" pitchFamily="2" charset="-79"/>
              </a:rPr>
              <a:t>The Model can predict the price with </a:t>
            </a:r>
            <a:r>
              <a:rPr lang="en-US" sz="3200" dirty="0">
                <a:solidFill>
                  <a:schemeClr val="tx1"/>
                </a:solidFill>
                <a:latin typeface="Aharoni" panose="02010803020104030203" pitchFamily="2" charset="-79"/>
                <a:cs typeface="Aharoni" panose="02010803020104030203" pitchFamily="2" charset="-79"/>
              </a:rPr>
              <a:t>82% </a:t>
            </a:r>
            <a:r>
              <a:rPr lang="en-US" sz="2000" dirty="0">
                <a:solidFill>
                  <a:schemeClr val="tx1"/>
                </a:solidFill>
                <a:latin typeface="Aharoni" panose="02010803020104030203" pitchFamily="2" charset="-79"/>
                <a:cs typeface="Aharoni" panose="02010803020104030203" pitchFamily="2" charset="-79"/>
              </a:rPr>
              <a:t>accuracy based on given features</a:t>
            </a:r>
          </a:p>
        </p:txBody>
      </p:sp>
      <p:pic>
        <p:nvPicPr>
          <p:cNvPr id="23" name="Picture 22">
            <a:extLst>
              <a:ext uri="{FF2B5EF4-FFF2-40B4-BE49-F238E27FC236}">
                <a16:creationId xmlns:a16="http://schemas.microsoft.com/office/drawing/2014/main" id="{4B39769A-4DE3-97D2-3E8E-BCAA68BAFDA6}"/>
              </a:ext>
            </a:extLst>
          </p:cNvPr>
          <p:cNvPicPr>
            <a:picLocks noChangeAspect="1"/>
          </p:cNvPicPr>
          <p:nvPr/>
        </p:nvPicPr>
        <p:blipFill>
          <a:blip r:embed="rId2"/>
          <a:stretch>
            <a:fillRect/>
          </a:stretch>
        </p:blipFill>
        <p:spPr>
          <a:xfrm>
            <a:off x="8273612" y="3794234"/>
            <a:ext cx="3722852" cy="3202697"/>
          </a:xfrm>
          <a:prstGeom prst="rect">
            <a:avLst/>
          </a:prstGeom>
        </p:spPr>
      </p:pic>
    </p:spTree>
    <p:extLst>
      <p:ext uri="{BB962C8B-B14F-4D97-AF65-F5344CB8AC3E}">
        <p14:creationId xmlns:p14="http://schemas.microsoft.com/office/powerpoint/2010/main" val="1340271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E5B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solidFill>
            <a:srgbClr val="DDE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0E485C-3530-0220-1BE4-41BE00865CA7}"/>
              </a:ext>
            </a:extLst>
          </p:cNvPr>
          <p:cNvSpPr txBox="1"/>
          <p:nvPr/>
        </p:nvSpPr>
        <p:spPr>
          <a:xfrm>
            <a:off x="28491" y="-1353079"/>
            <a:ext cx="7273637" cy="1107996"/>
          </a:xfrm>
          <a:prstGeom prst="rect">
            <a:avLst/>
          </a:prstGeom>
          <a:noFill/>
        </p:spPr>
        <p:txBody>
          <a:bodyPr wrap="square" rtlCol="0">
            <a:spAutoFit/>
          </a:bodyPr>
          <a:lstStyle/>
          <a:p>
            <a:r>
              <a:rPr lang="en-US" sz="6600" dirty="0">
                <a:latin typeface="Aharoni" panose="02010803020104030203" pitchFamily="2" charset="-79"/>
                <a:cs typeface="Aharoni" panose="02010803020104030203" pitchFamily="2" charset="-79"/>
              </a:rPr>
              <a:t>HEADLINE</a:t>
            </a:r>
          </a:p>
        </p:txBody>
      </p:sp>
      <p:sp>
        <p:nvSpPr>
          <p:cNvPr id="2" name="Rounded Rectangle 1">
            <a:extLst>
              <a:ext uri="{FF2B5EF4-FFF2-40B4-BE49-F238E27FC236}">
                <a16:creationId xmlns:a16="http://schemas.microsoft.com/office/drawing/2014/main" id="{FCD6075E-0B38-6C84-8F75-3EB9EAA6C089}"/>
              </a:ext>
            </a:extLst>
          </p:cNvPr>
          <p:cNvSpPr/>
          <p:nvPr/>
        </p:nvSpPr>
        <p:spPr>
          <a:xfrm>
            <a:off x="808415" y="1377448"/>
            <a:ext cx="6493713" cy="757109"/>
          </a:xfrm>
          <a:prstGeom prst="roundRect">
            <a:avLst/>
          </a:prstGeom>
          <a:solidFill>
            <a:srgbClr val="CCD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dge 1 with solid fill">
            <a:extLst>
              <a:ext uri="{FF2B5EF4-FFF2-40B4-BE49-F238E27FC236}">
                <a16:creationId xmlns:a16="http://schemas.microsoft.com/office/drawing/2014/main" id="{389CBCC0-1D09-7E90-62D0-DC2F0679D6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614" y="1015886"/>
            <a:ext cx="1381716" cy="1381716"/>
          </a:xfrm>
          <a:prstGeom prst="rect">
            <a:avLst/>
          </a:prstGeom>
        </p:spPr>
      </p:pic>
      <p:sp>
        <p:nvSpPr>
          <p:cNvPr id="8" name="TextBox 7">
            <a:extLst>
              <a:ext uri="{FF2B5EF4-FFF2-40B4-BE49-F238E27FC236}">
                <a16:creationId xmlns:a16="http://schemas.microsoft.com/office/drawing/2014/main" id="{7D6AB082-8A11-E6EE-5588-8BA192994626}"/>
              </a:ext>
            </a:extLst>
          </p:cNvPr>
          <p:cNvSpPr txBox="1"/>
          <p:nvPr/>
        </p:nvSpPr>
        <p:spPr>
          <a:xfrm>
            <a:off x="1173905" y="1432261"/>
            <a:ext cx="6613236"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Square foot of home Space</a:t>
            </a:r>
          </a:p>
        </p:txBody>
      </p:sp>
      <p:sp>
        <p:nvSpPr>
          <p:cNvPr id="15" name="Rounded Rectangle 14">
            <a:extLst>
              <a:ext uri="{FF2B5EF4-FFF2-40B4-BE49-F238E27FC236}">
                <a16:creationId xmlns:a16="http://schemas.microsoft.com/office/drawing/2014/main" id="{3F4B325C-CD28-FB13-F025-3BE7E634A7E9}"/>
              </a:ext>
            </a:extLst>
          </p:cNvPr>
          <p:cNvSpPr/>
          <p:nvPr/>
        </p:nvSpPr>
        <p:spPr>
          <a:xfrm>
            <a:off x="894195" y="2534996"/>
            <a:ext cx="4207994" cy="646332"/>
          </a:xfrm>
          <a:prstGeom prst="roundRect">
            <a:avLst/>
          </a:prstGeom>
          <a:solidFill>
            <a:srgbClr val="E9E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Badge with solid fill">
            <a:extLst>
              <a:ext uri="{FF2B5EF4-FFF2-40B4-BE49-F238E27FC236}">
                <a16:creationId xmlns:a16="http://schemas.microsoft.com/office/drawing/2014/main" id="{F0112368-E25B-53BC-B436-9A5EA87643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614" y="2112018"/>
            <a:ext cx="1381716" cy="1381716"/>
          </a:xfrm>
          <a:prstGeom prst="rect">
            <a:avLst/>
          </a:prstGeom>
        </p:spPr>
      </p:pic>
      <p:sp>
        <p:nvSpPr>
          <p:cNvPr id="16" name="TextBox 15">
            <a:extLst>
              <a:ext uri="{FF2B5EF4-FFF2-40B4-BE49-F238E27FC236}">
                <a16:creationId xmlns:a16="http://schemas.microsoft.com/office/drawing/2014/main" id="{4C4A2B90-34B9-2162-74F1-9698C04E90BE}"/>
              </a:ext>
            </a:extLst>
          </p:cNvPr>
          <p:cNvSpPr txBox="1"/>
          <p:nvPr/>
        </p:nvSpPr>
        <p:spPr>
          <a:xfrm>
            <a:off x="1074702" y="2545961"/>
            <a:ext cx="4027487"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Grade of home </a:t>
            </a:r>
          </a:p>
        </p:txBody>
      </p:sp>
      <p:sp>
        <p:nvSpPr>
          <p:cNvPr id="10" name="Rounded Rectangle 9">
            <a:extLst>
              <a:ext uri="{FF2B5EF4-FFF2-40B4-BE49-F238E27FC236}">
                <a16:creationId xmlns:a16="http://schemas.microsoft.com/office/drawing/2014/main" id="{F216FD7D-64BD-82E0-6C3B-EEF846C9DBDE}"/>
              </a:ext>
            </a:extLst>
          </p:cNvPr>
          <p:cNvSpPr/>
          <p:nvPr/>
        </p:nvSpPr>
        <p:spPr>
          <a:xfrm>
            <a:off x="6309865" y="2391985"/>
            <a:ext cx="2635132" cy="618305"/>
          </a:xfrm>
          <a:prstGeom prst="roundRect">
            <a:avLst/>
          </a:prstGeom>
          <a:solidFill>
            <a:srgbClr val="FAE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Badge 3 with solid fill">
            <a:extLst>
              <a:ext uri="{FF2B5EF4-FFF2-40B4-BE49-F238E27FC236}">
                <a16:creationId xmlns:a16="http://schemas.microsoft.com/office/drawing/2014/main" id="{A537E41E-D656-1E79-C1FB-1287AF0B45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05453" y="1996267"/>
            <a:ext cx="1381716" cy="1381716"/>
          </a:xfrm>
          <a:prstGeom prst="rect">
            <a:avLst/>
          </a:prstGeom>
        </p:spPr>
      </p:pic>
      <p:sp>
        <p:nvSpPr>
          <p:cNvPr id="18" name="TextBox 17">
            <a:extLst>
              <a:ext uri="{FF2B5EF4-FFF2-40B4-BE49-F238E27FC236}">
                <a16:creationId xmlns:a16="http://schemas.microsoft.com/office/drawing/2014/main" id="{9DBE0194-3EFF-C113-8FA1-8473312C233E}"/>
              </a:ext>
            </a:extLst>
          </p:cNvPr>
          <p:cNvSpPr txBox="1"/>
          <p:nvPr/>
        </p:nvSpPr>
        <p:spPr>
          <a:xfrm>
            <a:off x="6512419" y="2383199"/>
            <a:ext cx="3477218"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 Zip code</a:t>
            </a:r>
          </a:p>
        </p:txBody>
      </p:sp>
      <p:sp>
        <p:nvSpPr>
          <p:cNvPr id="20" name="Rounded Rectangle 19">
            <a:extLst>
              <a:ext uri="{FF2B5EF4-FFF2-40B4-BE49-F238E27FC236}">
                <a16:creationId xmlns:a16="http://schemas.microsoft.com/office/drawing/2014/main" id="{41CE6929-4CF2-0A66-2908-E69343F90246}"/>
              </a:ext>
            </a:extLst>
          </p:cNvPr>
          <p:cNvSpPr/>
          <p:nvPr/>
        </p:nvSpPr>
        <p:spPr>
          <a:xfrm>
            <a:off x="2002801" y="105575"/>
            <a:ext cx="7242048" cy="1166298"/>
          </a:xfrm>
          <a:prstGeom prst="roundRect">
            <a:avLst/>
          </a:prstGeom>
          <a:solidFill>
            <a:srgbClr val="D5B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101A917-5FD1-A2F2-5EE5-CF21DE8E6DFB}"/>
              </a:ext>
            </a:extLst>
          </p:cNvPr>
          <p:cNvSpPr txBox="1"/>
          <p:nvPr/>
        </p:nvSpPr>
        <p:spPr>
          <a:xfrm>
            <a:off x="2302652" y="348856"/>
            <a:ext cx="6642345"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Price Negotiation Benchmark</a:t>
            </a:r>
          </a:p>
        </p:txBody>
      </p:sp>
      <p:pic>
        <p:nvPicPr>
          <p:cNvPr id="27" name="Picture 26">
            <a:extLst>
              <a:ext uri="{FF2B5EF4-FFF2-40B4-BE49-F238E27FC236}">
                <a16:creationId xmlns:a16="http://schemas.microsoft.com/office/drawing/2014/main" id="{A2C466BC-EF76-CDCE-C689-CF5F83ACFB75}"/>
              </a:ext>
            </a:extLst>
          </p:cNvPr>
          <p:cNvPicPr>
            <a:picLocks noChangeAspect="1"/>
          </p:cNvPicPr>
          <p:nvPr/>
        </p:nvPicPr>
        <p:blipFill>
          <a:blip r:embed="rId8"/>
          <a:stretch>
            <a:fillRect/>
          </a:stretch>
        </p:blipFill>
        <p:spPr>
          <a:xfrm>
            <a:off x="894195" y="3260218"/>
            <a:ext cx="7772400" cy="3630294"/>
          </a:xfrm>
          <a:prstGeom prst="rect">
            <a:avLst/>
          </a:prstGeom>
        </p:spPr>
      </p:pic>
    </p:spTree>
    <p:extLst>
      <p:ext uri="{BB962C8B-B14F-4D97-AF65-F5344CB8AC3E}">
        <p14:creationId xmlns:p14="http://schemas.microsoft.com/office/powerpoint/2010/main" val="10732720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E5B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126124"/>
            <a:ext cx="12192000" cy="6858000"/>
          </a:xfrm>
          <a:prstGeom prst="rect">
            <a:avLst/>
          </a:prstGeom>
          <a:solidFill>
            <a:srgbClr val="FEF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extLst>
              <a:ext uri="{FF2B5EF4-FFF2-40B4-BE49-F238E27FC236}">
                <a16:creationId xmlns:a16="http://schemas.microsoft.com/office/drawing/2014/main" id="{FCD6075E-0B38-6C84-8F75-3EB9EAA6C089}"/>
              </a:ext>
            </a:extLst>
          </p:cNvPr>
          <p:cNvSpPr/>
          <p:nvPr/>
        </p:nvSpPr>
        <p:spPr>
          <a:xfrm>
            <a:off x="549564" y="413034"/>
            <a:ext cx="8081818" cy="977093"/>
          </a:xfrm>
          <a:prstGeom prst="roundRect">
            <a:avLst/>
          </a:prstGeom>
          <a:solidFill>
            <a:srgbClr val="CCD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dge 1 with solid fill">
            <a:extLst>
              <a:ext uri="{FF2B5EF4-FFF2-40B4-BE49-F238E27FC236}">
                <a16:creationId xmlns:a16="http://schemas.microsoft.com/office/drawing/2014/main" id="{389CBCC0-1D09-7E90-62D0-DC2F0679D6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516" y="230154"/>
            <a:ext cx="1381716" cy="1381716"/>
          </a:xfrm>
          <a:prstGeom prst="rect">
            <a:avLst/>
          </a:prstGeom>
        </p:spPr>
      </p:pic>
      <p:sp>
        <p:nvSpPr>
          <p:cNvPr id="8" name="TextBox 7">
            <a:extLst>
              <a:ext uri="{FF2B5EF4-FFF2-40B4-BE49-F238E27FC236}">
                <a16:creationId xmlns:a16="http://schemas.microsoft.com/office/drawing/2014/main" id="{7D6AB082-8A11-E6EE-5588-8BA192994626}"/>
              </a:ext>
            </a:extLst>
          </p:cNvPr>
          <p:cNvSpPr txBox="1"/>
          <p:nvPr/>
        </p:nvSpPr>
        <p:spPr>
          <a:xfrm>
            <a:off x="1775700" y="595914"/>
            <a:ext cx="6613236"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Home Size to Price</a:t>
            </a:r>
          </a:p>
        </p:txBody>
      </p:sp>
      <p:pic>
        <p:nvPicPr>
          <p:cNvPr id="18" name="Picture 17">
            <a:extLst>
              <a:ext uri="{FF2B5EF4-FFF2-40B4-BE49-F238E27FC236}">
                <a16:creationId xmlns:a16="http://schemas.microsoft.com/office/drawing/2014/main" id="{8F4B1DF8-3544-0A67-3F9F-8779859E4094}"/>
              </a:ext>
            </a:extLst>
          </p:cNvPr>
          <p:cNvPicPr>
            <a:picLocks noChangeAspect="1"/>
          </p:cNvPicPr>
          <p:nvPr/>
        </p:nvPicPr>
        <p:blipFill>
          <a:blip r:embed="rId4"/>
          <a:stretch>
            <a:fillRect/>
          </a:stretch>
        </p:blipFill>
        <p:spPr>
          <a:xfrm>
            <a:off x="454354" y="1646696"/>
            <a:ext cx="5189701" cy="2848857"/>
          </a:xfrm>
          <a:prstGeom prst="rect">
            <a:avLst/>
          </a:prstGeom>
        </p:spPr>
      </p:pic>
      <p:pic>
        <p:nvPicPr>
          <p:cNvPr id="22" name="Picture 21">
            <a:extLst>
              <a:ext uri="{FF2B5EF4-FFF2-40B4-BE49-F238E27FC236}">
                <a16:creationId xmlns:a16="http://schemas.microsoft.com/office/drawing/2014/main" id="{874FE952-FA8D-F063-6553-24EEC66548BA}"/>
              </a:ext>
            </a:extLst>
          </p:cNvPr>
          <p:cNvPicPr>
            <a:picLocks noChangeAspect="1"/>
          </p:cNvPicPr>
          <p:nvPr/>
        </p:nvPicPr>
        <p:blipFill>
          <a:blip r:embed="rId5"/>
          <a:stretch>
            <a:fillRect/>
          </a:stretch>
        </p:blipFill>
        <p:spPr>
          <a:xfrm>
            <a:off x="5988636" y="1621725"/>
            <a:ext cx="2400300" cy="2565400"/>
          </a:xfrm>
          <a:prstGeom prst="rect">
            <a:avLst/>
          </a:prstGeom>
        </p:spPr>
      </p:pic>
      <p:sp>
        <p:nvSpPr>
          <p:cNvPr id="23" name="TextBox 22">
            <a:extLst>
              <a:ext uri="{FF2B5EF4-FFF2-40B4-BE49-F238E27FC236}">
                <a16:creationId xmlns:a16="http://schemas.microsoft.com/office/drawing/2014/main" id="{3380E7B0-F7D8-39FD-4B33-9681B98E7BB7}"/>
              </a:ext>
            </a:extLst>
          </p:cNvPr>
          <p:cNvSpPr txBox="1"/>
          <p:nvPr/>
        </p:nvSpPr>
        <p:spPr>
          <a:xfrm>
            <a:off x="805394" y="4876800"/>
            <a:ext cx="7847008"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Aharoni" panose="02010803020104030203" pitchFamily="2" charset="-79"/>
                <a:cs typeface="Aharoni" panose="02010803020104030203" pitchFamily="2" charset="-79"/>
              </a:rPr>
              <a:t>Sqft_living</a:t>
            </a:r>
            <a:r>
              <a:rPr lang="en-US" dirty="0">
                <a:latin typeface="Aharoni" panose="02010803020104030203" pitchFamily="2" charset="-79"/>
                <a:cs typeface="Aharoni" panose="02010803020104030203" pitchFamily="2" charset="-79"/>
              </a:rPr>
              <a:t> – Square footage of living space in the home</a:t>
            </a:r>
          </a:p>
          <a:p>
            <a:pPr marL="285750" indent="-285750">
              <a:buFont typeface="Arial" panose="020B0604020202020204" pitchFamily="34" charset="0"/>
              <a:buChar char="•"/>
            </a:pPr>
            <a:endParaRPr lang="en-US"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dirty="0">
                <a:latin typeface="Aharoni" panose="02010803020104030203" pitchFamily="2" charset="-79"/>
                <a:cs typeface="Aharoni" panose="02010803020104030203" pitchFamily="2" charset="-79"/>
              </a:rPr>
              <a:t>For every 1 square footage of living space, the price is increased by 0.04%</a:t>
            </a:r>
          </a:p>
          <a:p>
            <a:pPr marL="285750" indent="-285750">
              <a:buFont typeface="Arial" panose="020B0604020202020204" pitchFamily="34" charset="0"/>
              <a:buChar char="•"/>
            </a:pPr>
            <a:endParaRPr lang="en-US"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dirty="0">
                <a:latin typeface="Aharoni" panose="02010803020104030203" pitchFamily="2" charset="-79"/>
                <a:cs typeface="Aharoni" panose="02010803020104030203" pitchFamily="2" charset="-79"/>
              </a:rPr>
              <a:t>The scatter plot represents correlation of living space square footage to price (almost linear)</a:t>
            </a:r>
          </a:p>
        </p:txBody>
      </p:sp>
    </p:spTree>
    <p:extLst>
      <p:ext uri="{BB962C8B-B14F-4D97-AF65-F5344CB8AC3E}">
        <p14:creationId xmlns:p14="http://schemas.microsoft.com/office/powerpoint/2010/main" val="30277212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E5B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solidFill>
            <a:srgbClr val="DDE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C0E485C-3530-0220-1BE4-41BE00865CA7}"/>
              </a:ext>
            </a:extLst>
          </p:cNvPr>
          <p:cNvSpPr txBox="1"/>
          <p:nvPr/>
        </p:nvSpPr>
        <p:spPr>
          <a:xfrm>
            <a:off x="28491" y="-1353079"/>
            <a:ext cx="7273637" cy="1107996"/>
          </a:xfrm>
          <a:prstGeom prst="rect">
            <a:avLst/>
          </a:prstGeom>
          <a:noFill/>
        </p:spPr>
        <p:txBody>
          <a:bodyPr wrap="square" rtlCol="0">
            <a:spAutoFit/>
          </a:bodyPr>
          <a:lstStyle/>
          <a:p>
            <a:r>
              <a:rPr lang="en-US" sz="6600" dirty="0">
                <a:latin typeface="Aharoni" panose="02010803020104030203" pitchFamily="2" charset="-79"/>
                <a:cs typeface="Aharoni" panose="02010803020104030203" pitchFamily="2" charset="-79"/>
              </a:rPr>
              <a:t>HEADLINE</a:t>
            </a:r>
          </a:p>
        </p:txBody>
      </p:sp>
      <p:sp>
        <p:nvSpPr>
          <p:cNvPr id="2" name="Rounded Rectangle 1">
            <a:extLst>
              <a:ext uri="{FF2B5EF4-FFF2-40B4-BE49-F238E27FC236}">
                <a16:creationId xmlns:a16="http://schemas.microsoft.com/office/drawing/2014/main" id="{FCD6075E-0B38-6C84-8F75-3EB9EAA6C089}"/>
              </a:ext>
            </a:extLst>
          </p:cNvPr>
          <p:cNvSpPr/>
          <p:nvPr/>
        </p:nvSpPr>
        <p:spPr>
          <a:xfrm>
            <a:off x="518034" y="107367"/>
            <a:ext cx="5945828" cy="977093"/>
          </a:xfrm>
          <a:prstGeom prst="roundRect">
            <a:avLst/>
          </a:prstGeom>
          <a:solidFill>
            <a:srgbClr val="CCD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6AB082-8A11-E6EE-5588-8BA192994626}"/>
              </a:ext>
            </a:extLst>
          </p:cNvPr>
          <p:cNvSpPr txBox="1"/>
          <p:nvPr/>
        </p:nvSpPr>
        <p:spPr>
          <a:xfrm>
            <a:off x="1418348" y="272747"/>
            <a:ext cx="6613236"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Grade Effect on Price </a:t>
            </a:r>
          </a:p>
        </p:txBody>
      </p:sp>
      <p:pic>
        <p:nvPicPr>
          <p:cNvPr id="19" name="Picture 18">
            <a:extLst>
              <a:ext uri="{FF2B5EF4-FFF2-40B4-BE49-F238E27FC236}">
                <a16:creationId xmlns:a16="http://schemas.microsoft.com/office/drawing/2014/main" id="{B53552F5-BCE5-980C-01C4-0C3B0E0D4416}"/>
              </a:ext>
            </a:extLst>
          </p:cNvPr>
          <p:cNvPicPr>
            <a:picLocks noChangeAspect="1"/>
          </p:cNvPicPr>
          <p:nvPr/>
        </p:nvPicPr>
        <p:blipFill>
          <a:blip r:embed="rId2"/>
          <a:stretch>
            <a:fillRect/>
          </a:stretch>
        </p:blipFill>
        <p:spPr>
          <a:xfrm>
            <a:off x="383407" y="1191825"/>
            <a:ext cx="5712593" cy="4210592"/>
          </a:xfrm>
          <a:prstGeom prst="rect">
            <a:avLst/>
          </a:prstGeom>
        </p:spPr>
      </p:pic>
      <p:sp>
        <p:nvSpPr>
          <p:cNvPr id="23" name="TextBox 22">
            <a:extLst>
              <a:ext uri="{FF2B5EF4-FFF2-40B4-BE49-F238E27FC236}">
                <a16:creationId xmlns:a16="http://schemas.microsoft.com/office/drawing/2014/main" id="{29BAECD4-16F8-F0F8-91E9-EC00EA0BD6CA}"/>
              </a:ext>
            </a:extLst>
          </p:cNvPr>
          <p:cNvSpPr txBox="1"/>
          <p:nvPr/>
        </p:nvSpPr>
        <p:spPr>
          <a:xfrm>
            <a:off x="6390290" y="1176384"/>
            <a:ext cx="41380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haroni" panose="02010803020104030203" pitchFamily="2" charset="-79"/>
                <a:cs typeface="Aharoni" panose="02010803020104030203" pitchFamily="2" charset="-79"/>
              </a:rPr>
              <a:t>The greater the Grade on home the more the price</a:t>
            </a:r>
          </a:p>
          <a:p>
            <a:pPr marL="285750" indent="-285750">
              <a:buFont typeface="Arial" panose="020B0604020202020204" pitchFamily="34" charset="0"/>
              <a:buChar char="•"/>
            </a:pPr>
            <a:endParaRPr lang="en-US"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dirty="0">
                <a:latin typeface="Aharoni" panose="02010803020104030203" pitchFamily="2" charset="-79"/>
                <a:cs typeface="Aharoni" panose="02010803020104030203" pitchFamily="2" charset="-79"/>
              </a:rPr>
              <a:t>Distribution of home grades fairly normal which implies their graded diligently </a:t>
            </a:r>
          </a:p>
        </p:txBody>
      </p:sp>
      <p:pic>
        <p:nvPicPr>
          <p:cNvPr id="24" name="Graphic 23" descr="Badge with solid fill">
            <a:extLst>
              <a:ext uri="{FF2B5EF4-FFF2-40B4-BE49-F238E27FC236}">
                <a16:creationId xmlns:a16="http://schemas.microsoft.com/office/drawing/2014/main" id="{8F071661-FBB2-624A-2151-CB5C33F354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374" y="-130503"/>
            <a:ext cx="1381716" cy="1381716"/>
          </a:xfrm>
          <a:prstGeom prst="rect">
            <a:avLst/>
          </a:prstGeom>
        </p:spPr>
      </p:pic>
      <p:pic>
        <p:nvPicPr>
          <p:cNvPr id="27" name="Picture 26">
            <a:extLst>
              <a:ext uri="{FF2B5EF4-FFF2-40B4-BE49-F238E27FC236}">
                <a16:creationId xmlns:a16="http://schemas.microsoft.com/office/drawing/2014/main" id="{4A3F8720-FAA7-5EB9-96D4-494A5E0D0071}"/>
              </a:ext>
            </a:extLst>
          </p:cNvPr>
          <p:cNvPicPr>
            <a:picLocks noChangeAspect="1"/>
          </p:cNvPicPr>
          <p:nvPr/>
        </p:nvPicPr>
        <p:blipFill>
          <a:blip r:embed="rId5"/>
          <a:stretch>
            <a:fillRect/>
          </a:stretch>
        </p:blipFill>
        <p:spPr>
          <a:xfrm>
            <a:off x="5969876" y="3076989"/>
            <a:ext cx="5952148" cy="3673644"/>
          </a:xfrm>
          <a:prstGeom prst="rect">
            <a:avLst/>
          </a:prstGeom>
        </p:spPr>
      </p:pic>
    </p:spTree>
    <p:extLst>
      <p:ext uri="{BB962C8B-B14F-4D97-AF65-F5344CB8AC3E}">
        <p14:creationId xmlns:p14="http://schemas.microsoft.com/office/powerpoint/2010/main" val="482024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solidFill>
            <a:srgbClr val="DDE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0E485C-3530-0220-1BE4-41BE00865CA7}"/>
              </a:ext>
            </a:extLst>
          </p:cNvPr>
          <p:cNvSpPr txBox="1"/>
          <p:nvPr/>
        </p:nvSpPr>
        <p:spPr>
          <a:xfrm>
            <a:off x="28491" y="-1353079"/>
            <a:ext cx="11613945" cy="1107996"/>
          </a:xfrm>
          <a:prstGeom prst="rect">
            <a:avLst/>
          </a:prstGeom>
          <a:noFill/>
        </p:spPr>
        <p:txBody>
          <a:bodyPr wrap="square" rtlCol="0">
            <a:spAutoFit/>
          </a:bodyPr>
          <a:lstStyle/>
          <a:p>
            <a:r>
              <a:rPr lang="en-US" sz="6600" dirty="0">
                <a:latin typeface="Aharoni" panose="02010803020104030203" pitchFamily="2" charset="-79"/>
                <a:cs typeface="Aharoni" panose="02010803020104030203" pitchFamily="2" charset="-79"/>
              </a:rPr>
              <a:t>Median Price Per Zip</a:t>
            </a:r>
          </a:p>
        </p:txBody>
      </p:sp>
      <p:sp>
        <p:nvSpPr>
          <p:cNvPr id="2" name="Rounded Rectangle 1">
            <a:extLst>
              <a:ext uri="{FF2B5EF4-FFF2-40B4-BE49-F238E27FC236}">
                <a16:creationId xmlns:a16="http://schemas.microsoft.com/office/drawing/2014/main" id="{FCD6075E-0B38-6C84-8F75-3EB9EAA6C089}"/>
              </a:ext>
            </a:extLst>
          </p:cNvPr>
          <p:cNvSpPr/>
          <p:nvPr/>
        </p:nvSpPr>
        <p:spPr>
          <a:xfrm>
            <a:off x="586836" y="131427"/>
            <a:ext cx="8081818" cy="977093"/>
          </a:xfrm>
          <a:prstGeom prst="roundRect">
            <a:avLst/>
          </a:prstGeom>
          <a:solidFill>
            <a:srgbClr val="CCD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6AB082-8A11-E6EE-5588-8BA192994626}"/>
              </a:ext>
            </a:extLst>
          </p:cNvPr>
          <p:cNvSpPr txBox="1"/>
          <p:nvPr/>
        </p:nvSpPr>
        <p:spPr>
          <a:xfrm>
            <a:off x="1348760" y="286665"/>
            <a:ext cx="7319894"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Area Map with Highest Prices</a:t>
            </a:r>
          </a:p>
        </p:txBody>
      </p:sp>
      <p:pic>
        <p:nvPicPr>
          <p:cNvPr id="27" name="Picture 26">
            <a:extLst>
              <a:ext uri="{FF2B5EF4-FFF2-40B4-BE49-F238E27FC236}">
                <a16:creationId xmlns:a16="http://schemas.microsoft.com/office/drawing/2014/main" id="{95DE36D4-8188-3920-5D62-ABD04F2B9FDC}"/>
              </a:ext>
            </a:extLst>
          </p:cNvPr>
          <p:cNvPicPr>
            <a:picLocks noChangeAspect="1"/>
          </p:cNvPicPr>
          <p:nvPr/>
        </p:nvPicPr>
        <p:blipFill>
          <a:blip r:embed="rId2"/>
          <a:stretch>
            <a:fillRect/>
          </a:stretch>
        </p:blipFill>
        <p:spPr>
          <a:xfrm>
            <a:off x="-160940" y="1263758"/>
            <a:ext cx="6067754" cy="3804891"/>
          </a:xfrm>
          <a:prstGeom prst="rect">
            <a:avLst/>
          </a:prstGeom>
        </p:spPr>
      </p:pic>
      <p:pic>
        <p:nvPicPr>
          <p:cNvPr id="28" name="Graphic 27" descr="Badge 3 with solid fill">
            <a:extLst>
              <a:ext uri="{FF2B5EF4-FFF2-40B4-BE49-F238E27FC236}">
                <a16:creationId xmlns:a16="http://schemas.microsoft.com/office/drawing/2014/main" id="{41C27D77-DBE5-B622-F965-0BD2A67532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302" y="-41266"/>
            <a:ext cx="1381716" cy="1381716"/>
          </a:xfrm>
          <a:prstGeom prst="rect">
            <a:avLst/>
          </a:prstGeom>
        </p:spPr>
      </p:pic>
      <p:pic>
        <p:nvPicPr>
          <p:cNvPr id="32" name="Picture 31">
            <a:extLst>
              <a:ext uri="{FF2B5EF4-FFF2-40B4-BE49-F238E27FC236}">
                <a16:creationId xmlns:a16="http://schemas.microsoft.com/office/drawing/2014/main" id="{8E79E6D3-CDDD-3DA6-2B1C-5654D2EA06DA}"/>
              </a:ext>
            </a:extLst>
          </p:cNvPr>
          <p:cNvPicPr>
            <a:picLocks noChangeAspect="1"/>
          </p:cNvPicPr>
          <p:nvPr/>
        </p:nvPicPr>
        <p:blipFill>
          <a:blip r:embed="rId5"/>
          <a:stretch>
            <a:fillRect/>
          </a:stretch>
        </p:blipFill>
        <p:spPr>
          <a:xfrm>
            <a:off x="5984913" y="1175996"/>
            <a:ext cx="6128988" cy="3892654"/>
          </a:xfrm>
          <a:prstGeom prst="rect">
            <a:avLst/>
          </a:prstGeom>
        </p:spPr>
      </p:pic>
      <p:sp>
        <p:nvSpPr>
          <p:cNvPr id="33" name="TextBox 32">
            <a:extLst>
              <a:ext uri="{FF2B5EF4-FFF2-40B4-BE49-F238E27FC236}">
                <a16:creationId xmlns:a16="http://schemas.microsoft.com/office/drawing/2014/main" id="{7350C2CF-6F17-D877-FE5D-BBE09AFA2817}"/>
              </a:ext>
            </a:extLst>
          </p:cNvPr>
          <p:cNvSpPr txBox="1"/>
          <p:nvPr/>
        </p:nvSpPr>
        <p:spPr>
          <a:xfrm>
            <a:off x="346841" y="5171090"/>
            <a:ext cx="8902262"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haroni" panose="02010803020104030203" pitchFamily="2" charset="-79"/>
                <a:cs typeface="Aharoni" panose="02010803020104030203" pitchFamily="2" charset="-79"/>
              </a:rPr>
              <a:t>The areas with the highest priced homes are in the center by the coast</a:t>
            </a:r>
          </a:p>
          <a:p>
            <a:pPr marL="285750" indent="-285750">
              <a:buFont typeface="Arial" panose="020B0604020202020204" pitchFamily="34" charset="0"/>
              <a:buChar char="•"/>
            </a:pPr>
            <a:endParaRPr lang="en-US"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dirty="0">
                <a:latin typeface="Aharoni" panose="02010803020104030203" pitchFamily="2" charset="-79"/>
                <a:cs typeface="Aharoni" panose="02010803020104030203" pitchFamily="2" charset="-79"/>
              </a:rPr>
              <a:t>Zip code distribution with most and least dense</a:t>
            </a:r>
          </a:p>
        </p:txBody>
      </p:sp>
    </p:spTree>
    <p:extLst>
      <p:ext uri="{BB962C8B-B14F-4D97-AF65-F5344CB8AC3E}">
        <p14:creationId xmlns:p14="http://schemas.microsoft.com/office/powerpoint/2010/main" val="1779140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E5B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28491" y="-9788"/>
            <a:ext cx="12192000" cy="6858000"/>
          </a:xfrm>
          <a:prstGeom prst="rect">
            <a:avLst/>
          </a:prstGeom>
          <a:solidFill>
            <a:srgbClr val="FEF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TextBox 4">
            <a:extLst>
              <a:ext uri="{FF2B5EF4-FFF2-40B4-BE49-F238E27FC236}">
                <a16:creationId xmlns:a16="http://schemas.microsoft.com/office/drawing/2014/main" id="{AC0E485C-3530-0220-1BE4-41BE00865CA7}"/>
              </a:ext>
            </a:extLst>
          </p:cNvPr>
          <p:cNvSpPr txBox="1"/>
          <p:nvPr/>
        </p:nvSpPr>
        <p:spPr>
          <a:xfrm>
            <a:off x="28491" y="-1353079"/>
            <a:ext cx="7273637" cy="1107996"/>
          </a:xfrm>
          <a:prstGeom prst="rect">
            <a:avLst/>
          </a:prstGeom>
          <a:noFill/>
        </p:spPr>
        <p:txBody>
          <a:bodyPr wrap="square" rtlCol="0">
            <a:spAutoFit/>
          </a:bodyPr>
          <a:lstStyle/>
          <a:p>
            <a:r>
              <a:rPr lang="en-US" sz="6600" dirty="0">
                <a:latin typeface="Aharoni" panose="02010803020104030203" pitchFamily="2" charset="-79"/>
                <a:cs typeface="Aharoni" panose="02010803020104030203" pitchFamily="2" charset="-79"/>
              </a:rPr>
              <a:t>HEADLINE</a:t>
            </a:r>
          </a:p>
        </p:txBody>
      </p:sp>
      <p:sp>
        <p:nvSpPr>
          <p:cNvPr id="2" name="Rounded Rectangle 1">
            <a:extLst>
              <a:ext uri="{FF2B5EF4-FFF2-40B4-BE49-F238E27FC236}">
                <a16:creationId xmlns:a16="http://schemas.microsoft.com/office/drawing/2014/main" id="{FCD6075E-0B38-6C84-8F75-3EB9EAA6C089}"/>
              </a:ext>
            </a:extLst>
          </p:cNvPr>
          <p:cNvSpPr/>
          <p:nvPr/>
        </p:nvSpPr>
        <p:spPr>
          <a:xfrm>
            <a:off x="2959681" y="91066"/>
            <a:ext cx="4649809" cy="736224"/>
          </a:xfrm>
          <a:prstGeom prst="roundRect">
            <a:avLst/>
          </a:prstGeom>
          <a:solidFill>
            <a:srgbClr val="CCD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7D6AB082-8A11-E6EE-5588-8BA192994626}"/>
              </a:ext>
            </a:extLst>
          </p:cNvPr>
          <p:cNvSpPr txBox="1"/>
          <p:nvPr/>
        </p:nvSpPr>
        <p:spPr>
          <a:xfrm>
            <a:off x="3594212" y="180958"/>
            <a:ext cx="3739503"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CONCLUSION</a:t>
            </a:r>
          </a:p>
        </p:txBody>
      </p:sp>
      <p:sp>
        <p:nvSpPr>
          <p:cNvPr id="15" name="Rounded Rectangle 14">
            <a:extLst>
              <a:ext uri="{FF2B5EF4-FFF2-40B4-BE49-F238E27FC236}">
                <a16:creationId xmlns:a16="http://schemas.microsoft.com/office/drawing/2014/main" id="{3F4B325C-CD28-FB13-F025-3BE7E634A7E9}"/>
              </a:ext>
            </a:extLst>
          </p:cNvPr>
          <p:cNvSpPr/>
          <p:nvPr/>
        </p:nvSpPr>
        <p:spPr>
          <a:xfrm>
            <a:off x="1441536" y="1099543"/>
            <a:ext cx="8044854" cy="4733698"/>
          </a:xfrm>
          <a:prstGeom prst="roundRect">
            <a:avLst/>
          </a:prstGeom>
          <a:solidFill>
            <a:srgbClr val="E9E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C4A2B90-34B9-2162-74F1-9698C04E90BE}"/>
              </a:ext>
            </a:extLst>
          </p:cNvPr>
          <p:cNvSpPr txBox="1"/>
          <p:nvPr/>
        </p:nvSpPr>
        <p:spPr>
          <a:xfrm>
            <a:off x="1704296" y="1401902"/>
            <a:ext cx="7534297" cy="6555641"/>
          </a:xfrm>
          <a:prstGeom prst="rect">
            <a:avLst/>
          </a:prstGeom>
          <a:noFill/>
        </p:spPr>
        <p:txBody>
          <a:bodyPr wrap="square" rtlCol="0">
            <a:spAutoFit/>
          </a:bodyPr>
          <a:lstStyle/>
          <a:p>
            <a:r>
              <a:rPr lang="en-US" sz="2800" dirty="0">
                <a:latin typeface="Aharoni" panose="02010803020104030203" pitchFamily="2" charset="-79"/>
                <a:cs typeface="Aharoni" panose="02010803020104030203" pitchFamily="2" charset="-79"/>
              </a:rPr>
              <a:t>The Square foot of living home space is largest contributor to price outside of home grade, and </a:t>
            </a:r>
            <a:r>
              <a:rPr lang="en-US" sz="2800" dirty="0" err="1">
                <a:latin typeface="Aharoni" panose="02010803020104030203" pitchFamily="2" charset="-79"/>
                <a:cs typeface="Aharoni" panose="02010803020104030203" pitchFamily="2" charset="-79"/>
              </a:rPr>
              <a:t>zipcode</a:t>
            </a:r>
            <a:r>
              <a:rPr lang="en-US" sz="2800" dirty="0">
                <a:latin typeface="Aharoni" panose="02010803020104030203" pitchFamily="2" charset="-79"/>
                <a:cs typeface="Aharoni" panose="02010803020104030203" pitchFamily="2" charset="-79"/>
              </a:rPr>
              <a:t> which are also effect the price of homes considerably.</a:t>
            </a:r>
          </a:p>
          <a:p>
            <a:endParaRPr lang="en-US" sz="2800" dirty="0">
              <a:latin typeface="Aharoni" panose="02010803020104030203" pitchFamily="2" charset="-79"/>
              <a:cs typeface="Aharoni" panose="02010803020104030203" pitchFamily="2" charset="-79"/>
            </a:endParaRPr>
          </a:p>
          <a:p>
            <a:r>
              <a:rPr lang="en-US" sz="2800" dirty="0">
                <a:latin typeface="Aharoni" panose="02010803020104030203" pitchFamily="2" charset="-79"/>
                <a:cs typeface="Aharoni" panose="02010803020104030203" pitchFamily="2" charset="-79"/>
              </a:rPr>
              <a:t>Future changes: Would further liker to improve my model by accounting for specific ranges of prices as have major differences( $100,000 -$500,000 -$1million) or adding school districts as feature </a:t>
            </a:r>
          </a:p>
          <a:p>
            <a:endParaRPr lang="en-US" sz="2800" dirty="0">
              <a:latin typeface="Aharoni" panose="02010803020104030203" pitchFamily="2" charset="-79"/>
              <a:cs typeface="Aharoni" panose="02010803020104030203" pitchFamily="2" charset="-79"/>
            </a:endParaRPr>
          </a:p>
          <a:p>
            <a:endParaRPr lang="en-US" sz="2800" dirty="0">
              <a:latin typeface="Aharoni" panose="02010803020104030203" pitchFamily="2" charset="-79"/>
              <a:cs typeface="Aharoni" panose="02010803020104030203" pitchFamily="2" charset="-79"/>
            </a:endParaRPr>
          </a:p>
          <a:p>
            <a:endParaRPr lang="en-US" sz="2800" dirty="0">
              <a:latin typeface="Aharoni" panose="02010803020104030203" pitchFamily="2" charset="-79"/>
              <a:cs typeface="Aharoni" panose="02010803020104030203" pitchFamily="2" charset="-79"/>
            </a:endParaRPr>
          </a:p>
          <a:p>
            <a:endParaRPr lang="en-US" sz="2800" dirty="0">
              <a:latin typeface="Aharoni" panose="02010803020104030203" pitchFamily="2" charset="-79"/>
              <a:cs typeface="Aharoni" panose="02010803020104030203" pitchFamily="2" charset="-79"/>
            </a:endParaRPr>
          </a:p>
          <a:p>
            <a:endParaRPr lang="en-US" sz="2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08443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B1348AA-9020-C847-9C78-E9E6443DF1FB}" vid="{49220B6A-A7E7-6E4F-BAE1-C2D8C35ECC14}"/>
    </a:ext>
  </a:extLst>
</a:theme>
</file>

<file path=docProps/app.xml><?xml version="1.0" encoding="utf-8"?>
<Properties xmlns="http://schemas.openxmlformats.org/officeDocument/2006/extended-properties" xmlns:vt="http://schemas.openxmlformats.org/officeDocument/2006/docPropsVTypes">
  <Template>Office Theme</Template>
  <TotalTime>566</TotalTime>
  <Words>374</Words>
  <Application>Microsoft Macintosh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Aharoni</vt: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Lito G</dc:creator>
  <cp:lastModifiedBy>Lito G</cp:lastModifiedBy>
  <cp:revision>1</cp:revision>
  <dcterms:created xsi:type="dcterms:W3CDTF">2022-12-08T16:28:51Z</dcterms:created>
  <dcterms:modified xsi:type="dcterms:W3CDTF">2022-12-09T01:55:31Z</dcterms:modified>
</cp:coreProperties>
</file>