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0425" cy="43200638"/>
  <p:notesSz cx="6858000" cy="9144000"/>
  <p:defaultTextStyle>
    <a:defPPr>
      <a:defRPr lang="pt-B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471D"/>
    <a:srgbClr val="2133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CB6DC-B1D6-4117-B056-1E01638C8BEA}" v="117" dt="2025-08-15T17:53:16.069"/>
    <p1510:client id="{A6F4FF6F-62E0-498D-94A8-159CC896D73C}" v="58" dt="2025-08-16T17:54:43.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4" autoAdjust="0"/>
    <p:restoredTop sz="94660"/>
  </p:normalViewPr>
  <p:slideViewPr>
    <p:cSldViewPr snapToGrid="0">
      <p:cViewPr>
        <p:scale>
          <a:sx n="25" d="100"/>
          <a:sy n="25" d="100"/>
        </p:scale>
        <p:origin x="2250"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070108"/>
            <a:ext cx="24480361" cy="15040222"/>
          </a:xfrm>
        </p:spPr>
        <p:txBody>
          <a:bodyPr anchor="b"/>
          <a:lstStyle>
            <a:lvl1pPr algn="ctr">
              <a:defRPr sz="18898"/>
            </a:lvl1pPr>
          </a:lstStyle>
          <a:p>
            <a:r>
              <a:rPr lang="pt-BR"/>
              <a:t>Clique para editar o título mestre</a:t>
            </a:r>
            <a:endParaRPr lang="en-US" dirty="0"/>
          </a:p>
        </p:txBody>
      </p:sp>
      <p:sp>
        <p:nvSpPr>
          <p:cNvPr id="3" name="Subtitle 2"/>
          <p:cNvSpPr>
            <a:spLocks noGrp="1"/>
          </p:cNvSpPr>
          <p:nvPr>
            <p:ph type="subTitle" idx="1"/>
          </p:nvPr>
        </p:nvSpPr>
        <p:spPr>
          <a:xfrm>
            <a:off x="3600053" y="22690338"/>
            <a:ext cx="21600319" cy="1043015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F305FB0-3579-4C52-9007-F61AE6CEF954}" type="datetimeFigureOut">
              <a:rPr lang="pt-BR" smtClean="0"/>
              <a:t>16/08/2025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CEFCE0-2360-4B54-A08D-1C84DFC7D801}" type="slidenum">
              <a:rPr lang="pt-BR" smtClean="0"/>
              <a:t>‹nº›</a:t>
            </a:fld>
            <a:endParaRPr lang="pt-BR"/>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41296805"/>
            <a:ext cx="28800425" cy="1903833"/>
          </a:xfrm>
          <a:prstGeom prst="rect">
            <a:avLst/>
          </a:prstGeom>
        </p:spPr>
      </p:pic>
      <p:pic>
        <p:nvPicPr>
          <p:cNvPr id="10" name="Imagem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28800424" cy="3021845"/>
          </a:xfrm>
          <a:prstGeom prst="rect">
            <a:avLst/>
          </a:prstGeom>
        </p:spPr>
      </p:pic>
    </p:spTree>
    <p:extLst>
      <p:ext uri="{BB962C8B-B14F-4D97-AF65-F5344CB8AC3E}">
        <p14:creationId xmlns:p14="http://schemas.microsoft.com/office/powerpoint/2010/main" val="142504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F305FB0-3579-4C52-9007-F61AE6CEF954}" type="datetimeFigureOut">
              <a:rPr lang="pt-BR" smtClean="0"/>
              <a:t>16/08/2025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68761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F305FB0-3579-4C52-9007-F61AE6CEF954}" type="datetimeFigureOut">
              <a:rPr lang="pt-BR" smtClean="0"/>
              <a:t>16/08/2025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33986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F305FB0-3579-4C52-9007-F61AE6CEF954}" type="datetimeFigureOut">
              <a:rPr lang="pt-BR" smtClean="0"/>
              <a:t>16/08/2025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23100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65030" y="10770172"/>
            <a:ext cx="24840367" cy="17970262"/>
          </a:xfrm>
        </p:spPr>
        <p:txBody>
          <a:bodyPr anchor="b"/>
          <a:lstStyle>
            <a:lvl1pPr>
              <a:defRPr sz="18898"/>
            </a:lvl1pPr>
          </a:lstStyle>
          <a:p>
            <a:r>
              <a:rPr lang="pt-BR"/>
              <a:t>Clique para editar o título mestre</a:t>
            </a:r>
            <a:endParaRPr lang="en-US" dirty="0"/>
          </a:p>
        </p:txBody>
      </p:sp>
      <p:sp>
        <p:nvSpPr>
          <p:cNvPr id="3" name="Text Placeholder 2"/>
          <p:cNvSpPr>
            <a:spLocks noGrp="1"/>
          </p:cNvSpPr>
          <p:nvPr>
            <p:ph type="body" idx="1"/>
          </p:nvPr>
        </p:nvSpPr>
        <p:spPr>
          <a:xfrm>
            <a:off x="1965030" y="28910440"/>
            <a:ext cx="24840367" cy="9450136"/>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F305FB0-3579-4C52-9007-F61AE6CEF954}" type="datetimeFigureOut">
              <a:rPr lang="pt-BR" smtClean="0"/>
              <a:t>16/08/2025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54904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80029" y="11500170"/>
            <a:ext cx="12240181"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4580215" y="11500170"/>
            <a:ext cx="12240181"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F305FB0-3579-4C52-9007-F61AE6CEF954}" type="datetimeFigureOut">
              <a:rPr lang="pt-BR" smtClean="0"/>
              <a:t>16/08/2025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109432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983784" y="10590160"/>
            <a:ext cx="12183928"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4" name="Content Placeholder 3"/>
          <p:cNvSpPr>
            <a:spLocks noGrp="1"/>
          </p:cNvSpPr>
          <p:nvPr>
            <p:ph sz="half" idx="2"/>
          </p:nvPr>
        </p:nvSpPr>
        <p:spPr>
          <a:xfrm>
            <a:off x="1983784" y="15780233"/>
            <a:ext cx="12183928"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4580217" y="10590160"/>
            <a:ext cx="12243932"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6" name="Content Placeholder 5"/>
          <p:cNvSpPr>
            <a:spLocks noGrp="1"/>
          </p:cNvSpPr>
          <p:nvPr>
            <p:ph sz="quarter" idx="4"/>
          </p:nvPr>
        </p:nvSpPr>
        <p:spPr>
          <a:xfrm>
            <a:off x="14580217" y="15780233"/>
            <a:ext cx="12243932"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F305FB0-3579-4C52-9007-F61AE6CEF954}" type="datetimeFigureOut">
              <a:rPr lang="pt-BR" smtClean="0"/>
              <a:t>16/08/2025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127226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F305FB0-3579-4C52-9007-F61AE6CEF954}" type="datetimeFigureOut">
              <a:rPr lang="pt-BR" smtClean="0"/>
              <a:t>16/08/2025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103345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05FB0-3579-4C52-9007-F61AE6CEF954}" type="datetimeFigureOut">
              <a:rPr lang="pt-BR" smtClean="0"/>
              <a:t>16/08/2025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169327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Content Placeholder 2"/>
          <p:cNvSpPr>
            <a:spLocks noGrp="1"/>
          </p:cNvSpPr>
          <p:nvPr>
            <p:ph idx="1"/>
          </p:nvPr>
        </p:nvSpPr>
        <p:spPr>
          <a:xfrm>
            <a:off x="12243932" y="6220102"/>
            <a:ext cx="14580215" cy="30700453"/>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0F305FB0-3579-4C52-9007-F61AE6CEF954}" type="datetimeFigureOut">
              <a:rPr lang="pt-BR" smtClean="0"/>
              <a:t>16/08/2025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72652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pt-BR"/>
              <a:t>Clique no ícone para adicionar uma imagem</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0F305FB0-3579-4C52-9007-F61AE6CEF954}" type="datetimeFigureOut">
              <a:rPr lang="pt-BR" smtClean="0"/>
              <a:t>16/08/2025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8CEFCE0-2360-4B54-A08D-1C84DFC7D801}" type="slidenum">
              <a:rPr lang="pt-BR" smtClean="0"/>
              <a:t>‹nº›</a:t>
            </a:fld>
            <a:endParaRPr lang="pt-BR"/>
          </a:p>
        </p:txBody>
      </p:sp>
    </p:spTree>
    <p:extLst>
      <p:ext uri="{BB962C8B-B14F-4D97-AF65-F5344CB8AC3E}">
        <p14:creationId xmlns:p14="http://schemas.microsoft.com/office/powerpoint/2010/main" val="384669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980029" y="11500170"/>
            <a:ext cx="24840367" cy="2741040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3780">
                <a:solidFill>
                  <a:schemeClr val="tx1">
                    <a:tint val="75000"/>
                  </a:schemeClr>
                </a:solidFill>
              </a:defRPr>
            </a:lvl1pPr>
          </a:lstStyle>
          <a:p>
            <a:fld id="{0F305FB0-3579-4C52-9007-F61AE6CEF954}" type="datetimeFigureOut">
              <a:rPr lang="pt-BR" smtClean="0"/>
              <a:t>16/08/2025</a:t>
            </a:fld>
            <a:endParaRPr lang="pt-BR"/>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3780">
                <a:solidFill>
                  <a:schemeClr val="tx1">
                    <a:tint val="75000"/>
                  </a:schemeClr>
                </a:solidFill>
              </a:defRPr>
            </a:lvl1pPr>
          </a:lstStyle>
          <a:p>
            <a:fld id="{38CEFCE0-2360-4B54-A08D-1C84DFC7D801}" type="slidenum">
              <a:rPr lang="pt-BR" smtClean="0"/>
              <a:t>‹nº›</a:t>
            </a:fld>
            <a:endParaRPr lang="pt-BR"/>
          </a:p>
        </p:txBody>
      </p:sp>
    </p:spTree>
    <p:extLst>
      <p:ext uri="{BB962C8B-B14F-4D97-AF65-F5344CB8AC3E}">
        <p14:creationId xmlns:p14="http://schemas.microsoft.com/office/powerpoint/2010/main" val="2966787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7">
            <a:extLst>
              <a:ext uri="{FF2B5EF4-FFF2-40B4-BE49-F238E27FC236}">
                <a16:creationId xmlns:a16="http://schemas.microsoft.com/office/drawing/2014/main" id="{8DE5DEE7-033F-9E2E-BA41-B223CCEF564A}"/>
              </a:ext>
            </a:extLst>
          </p:cNvPr>
          <p:cNvSpPr txBox="1">
            <a:spLocks/>
          </p:cNvSpPr>
          <p:nvPr/>
        </p:nvSpPr>
        <p:spPr>
          <a:xfrm>
            <a:off x="419100" y="3803846"/>
            <a:ext cx="27965399" cy="2962275"/>
          </a:xfrm>
          <a:prstGeom prst="rect">
            <a:avLst/>
          </a:prstGeom>
        </p:spPr>
        <p:txBody>
          <a:bodyPr lIns="91440" tIns="45720" rIns="91440" bIns="45720" anchor="ctr"/>
          <a:lstStyle>
            <a:lvl1pPr marL="0" indent="0" algn="ctr" defTabSz="2880086" rtl="0" eaLnBrk="1" latinLnBrk="0" hangingPunct="1">
              <a:lnSpc>
                <a:spcPts val="8640"/>
              </a:lnSpc>
              <a:spcBef>
                <a:spcPts val="4200"/>
              </a:spcBef>
              <a:spcAft>
                <a:spcPts val="1800"/>
              </a:spcAft>
              <a:buFont typeface="Arial" panose="020B0604020202020204" pitchFamily="34" charset="0"/>
              <a:buNone/>
              <a:defRPr sz="7200" b="1" kern="1200">
                <a:solidFill>
                  <a:schemeClr val="bg1"/>
                </a:solidFill>
                <a:latin typeface="Arial" panose="020B0604020202020204" pitchFamily="34" charset="0"/>
                <a:ea typeface="+mn-ea"/>
                <a:cs typeface="Arial" panose="020B0604020202020204" pitchFamily="34" charset="0"/>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a:lstStyle>
          <a:p>
            <a:r>
              <a:rPr lang="pt-BR" sz="8000" dirty="0">
                <a:solidFill>
                  <a:srgbClr val="385623"/>
                </a:solidFill>
                <a:latin typeface="Arial"/>
                <a:cs typeface="Arial"/>
              </a:rPr>
              <a:t>Controle de LED RGB via MQTT no ESP32 com PWM</a:t>
            </a:r>
            <a:endParaRPr lang="pt-BR" dirty="0"/>
          </a:p>
        </p:txBody>
      </p:sp>
      <p:sp>
        <p:nvSpPr>
          <p:cNvPr id="4" name="Espaço Reservado para Texto 11">
            <a:extLst>
              <a:ext uri="{FF2B5EF4-FFF2-40B4-BE49-F238E27FC236}">
                <a16:creationId xmlns:a16="http://schemas.microsoft.com/office/drawing/2014/main" id="{6ED34254-8B17-5D1F-DB6C-CAC1FB864FE9}"/>
              </a:ext>
            </a:extLst>
          </p:cNvPr>
          <p:cNvSpPr txBox="1">
            <a:spLocks/>
          </p:cNvSpPr>
          <p:nvPr/>
        </p:nvSpPr>
        <p:spPr>
          <a:xfrm>
            <a:off x="1895475" y="304800"/>
            <a:ext cx="24988370" cy="2388239"/>
          </a:xfrm>
          <a:prstGeom prst="rect">
            <a:avLst/>
          </a:prstGeom>
        </p:spPr>
        <p:txBody>
          <a:bodyPr/>
          <a:lstStyle>
            <a:lvl1pPr marL="0" indent="0" algn="ctr" defTabSz="2880086" rtl="0" eaLnBrk="1" latinLnBrk="0" hangingPunct="1">
              <a:lnSpc>
                <a:spcPts val="3840"/>
              </a:lnSpc>
              <a:spcBef>
                <a:spcPts val="3150"/>
              </a:spcBef>
              <a:buFont typeface="Arial" panose="020B0604020202020204" pitchFamily="34" charset="0"/>
              <a:buNone/>
              <a:defRPr sz="3200" b="1" kern="1200">
                <a:solidFill>
                  <a:srgbClr val="75808A"/>
                </a:solidFill>
                <a:latin typeface="Arial" panose="020B0604020202020204" pitchFamily="34" charset="0"/>
                <a:ea typeface="+mn-ea"/>
                <a:cs typeface="Arial" panose="020B0604020202020204" pitchFamily="34" charset="0"/>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a:lstStyle>
          <a:p>
            <a:pPr>
              <a:lnSpc>
                <a:spcPct val="100000"/>
              </a:lnSpc>
            </a:pPr>
            <a:r>
              <a:rPr lang="pt-BR" sz="4800" dirty="0">
                <a:solidFill>
                  <a:schemeClr val="bg1"/>
                </a:solidFill>
              </a:rPr>
              <a:t>IFPE – CAMPUS GARANHUNS</a:t>
            </a:r>
            <a:br>
              <a:rPr lang="pt-BR" sz="4800" dirty="0">
                <a:solidFill>
                  <a:schemeClr val="bg1"/>
                </a:solidFill>
              </a:rPr>
            </a:br>
            <a:r>
              <a:rPr lang="pt-BR" sz="4800" dirty="0">
                <a:solidFill>
                  <a:schemeClr val="bg1"/>
                </a:solidFill>
              </a:rPr>
              <a:t>TECNÓLOGO EM ANÁLISE E DESENVOLVIMENTO DE SISTEMAS</a:t>
            </a:r>
            <a:br>
              <a:rPr lang="pt-BR" sz="4800" dirty="0">
                <a:solidFill>
                  <a:schemeClr val="bg1"/>
                </a:solidFill>
              </a:rPr>
            </a:br>
            <a:r>
              <a:rPr lang="pt-BR" sz="4800" dirty="0">
                <a:solidFill>
                  <a:schemeClr val="bg1"/>
                </a:solidFill>
              </a:rPr>
              <a:t>I MOSTRA DE PROJETOS DE SISTEMAS EMBARCADOS</a:t>
            </a:r>
          </a:p>
        </p:txBody>
      </p:sp>
      <p:sp>
        <p:nvSpPr>
          <p:cNvPr id="5" name="Espaço Reservado para Texto 4">
            <a:extLst>
              <a:ext uri="{FF2B5EF4-FFF2-40B4-BE49-F238E27FC236}">
                <a16:creationId xmlns:a16="http://schemas.microsoft.com/office/drawing/2014/main" id="{DC655210-76E1-58E6-80F6-57F22000B18E}"/>
              </a:ext>
            </a:extLst>
          </p:cNvPr>
          <p:cNvSpPr txBox="1">
            <a:spLocks/>
          </p:cNvSpPr>
          <p:nvPr/>
        </p:nvSpPr>
        <p:spPr>
          <a:xfrm>
            <a:off x="1895475" y="6784092"/>
            <a:ext cx="25037416" cy="4312942"/>
          </a:xfrm>
          <a:prstGeom prst="rect">
            <a:avLst/>
          </a:prstGeom>
        </p:spPr>
        <p:txBody>
          <a:bodyPr lIns="91440" tIns="45720" rIns="91440" bIns="45720" anchor="t"/>
          <a:lstStyle>
            <a:lvl1pPr marL="0" indent="0" algn="ctr" defTabSz="2880086" rtl="0" eaLnBrk="1" latinLnBrk="0" hangingPunct="1">
              <a:lnSpc>
                <a:spcPct val="90000"/>
              </a:lnSpc>
              <a:spcBef>
                <a:spcPts val="3150"/>
              </a:spcBef>
              <a:buFont typeface="Arial" panose="020B0604020202020204" pitchFamily="34" charset="0"/>
              <a:buNone/>
              <a:defRPr sz="5500" b="1" kern="1200" baseline="0">
                <a:solidFill>
                  <a:srgbClr val="4B555C"/>
                </a:solidFill>
                <a:latin typeface="Arial" panose="020B0604020202020204" pitchFamily="34" charset="0"/>
                <a:ea typeface="+mn-ea"/>
                <a:cs typeface="Arial" panose="020B0604020202020204" pitchFamily="34" charset="0"/>
              </a:defRPr>
            </a:lvl1pPr>
            <a:lvl2pPr marL="1440043" indent="0" algn="l" defTabSz="2880086" rtl="0" eaLnBrk="1" latinLnBrk="0" hangingPunct="1">
              <a:lnSpc>
                <a:spcPct val="90000"/>
              </a:lnSpc>
              <a:spcBef>
                <a:spcPts val="1575"/>
              </a:spcBef>
              <a:buFont typeface="Arial" panose="020B0604020202020204" pitchFamily="34" charset="0"/>
              <a:buNone/>
              <a:defRPr sz="7559" kern="1200">
                <a:solidFill>
                  <a:schemeClr val="tx1"/>
                </a:solidFill>
                <a:latin typeface="+mn-lt"/>
                <a:ea typeface="+mn-ea"/>
                <a:cs typeface="+mn-cs"/>
              </a:defRPr>
            </a:lvl2pPr>
            <a:lvl3pPr marL="2880086" indent="0" algn="l" defTabSz="2880086" rtl="0" eaLnBrk="1" latinLnBrk="0" hangingPunct="1">
              <a:lnSpc>
                <a:spcPct val="90000"/>
              </a:lnSpc>
              <a:spcBef>
                <a:spcPts val="1575"/>
              </a:spcBef>
              <a:buFont typeface="Arial" panose="020B0604020202020204" pitchFamily="34" charset="0"/>
              <a:buNone/>
              <a:defRPr sz="6299" kern="1200">
                <a:solidFill>
                  <a:schemeClr val="tx1"/>
                </a:solidFill>
                <a:latin typeface="+mn-lt"/>
                <a:ea typeface="+mn-ea"/>
                <a:cs typeface="+mn-cs"/>
              </a:defRPr>
            </a:lvl3pPr>
            <a:lvl4pPr marL="4320129" indent="0" algn="l" defTabSz="2880086"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4pPr>
            <a:lvl5pPr marL="5760172" indent="0" algn="l" defTabSz="2880086" rtl="0" eaLnBrk="1" latinLnBrk="0" hangingPunct="1">
              <a:lnSpc>
                <a:spcPct val="90000"/>
              </a:lnSpc>
              <a:spcBef>
                <a:spcPts val="1575"/>
              </a:spcBef>
              <a:buFont typeface="Arial" panose="020B0604020202020204" pitchFamily="34" charset="0"/>
              <a:buNone/>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a:lstStyle>
          <a:p>
            <a:r>
              <a:rPr lang="pt-BR" dirty="0">
                <a:solidFill>
                  <a:schemeClr val="tx1"/>
                </a:solidFill>
                <a:latin typeface="Arial"/>
                <a:cs typeface="Arial"/>
              </a:rPr>
              <a:t>Autor: </a:t>
            </a:r>
            <a:br>
              <a:rPr lang="pt-BR" dirty="0"/>
            </a:br>
            <a:r>
              <a:rPr lang="pt-BR" dirty="0">
                <a:solidFill>
                  <a:schemeClr val="tx1"/>
                </a:solidFill>
                <a:latin typeface="Arial"/>
                <a:cs typeface="Arial"/>
              </a:rPr>
              <a:t>Carlos </a:t>
            </a:r>
            <a:r>
              <a:rPr lang="pt-BR" dirty="0" err="1">
                <a:solidFill>
                  <a:schemeClr val="tx1"/>
                </a:solidFill>
                <a:latin typeface="Arial"/>
                <a:cs typeface="Arial"/>
              </a:rPr>
              <a:t>Gabryel</a:t>
            </a:r>
            <a:r>
              <a:rPr lang="pt-BR">
                <a:solidFill>
                  <a:schemeClr val="tx1"/>
                </a:solidFill>
                <a:latin typeface="Arial"/>
                <a:cs typeface="Arial"/>
              </a:rPr>
              <a:t> Borges Cavalcante| cgbc@discente.ifpe.edu.br</a:t>
            </a:r>
            <a:br>
              <a:rPr lang="pt-BR" dirty="0"/>
            </a:br>
            <a:br>
              <a:rPr lang="pt-BR" dirty="0"/>
            </a:br>
            <a:r>
              <a:rPr lang="pt-BR">
                <a:solidFill>
                  <a:schemeClr val="tx1"/>
                </a:solidFill>
                <a:latin typeface="Arial"/>
                <a:cs typeface="Arial"/>
              </a:rPr>
              <a:t>Orientador: </a:t>
            </a:r>
            <a:br>
              <a:rPr lang="pt-BR" dirty="0"/>
            </a:br>
            <a:r>
              <a:rPr lang="pt-BR" dirty="0">
                <a:solidFill>
                  <a:schemeClr val="tx1"/>
                </a:solidFill>
                <a:latin typeface="Arial"/>
                <a:cs typeface="Arial"/>
              </a:rPr>
              <a:t>Prof. Dr. David A. Nascimento | david.nascimento@garanhuns.ifpe.edu.br</a:t>
            </a:r>
          </a:p>
        </p:txBody>
      </p:sp>
      <p:sp>
        <p:nvSpPr>
          <p:cNvPr id="6" name="Espaço Reservado para Texto 12">
            <a:extLst>
              <a:ext uri="{FF2B5EF4-FFF2-40B4-BE49-F238E27FC236}">
                <a16:creationId xmlns:a16="http://schemas.microsoft.com/office/drawing/2014/main" id="{9E6470C3-0125-5E5C-F6D8-4B628224EC7B}"/>
              </a:ext>
            </a:extLst>
          </p:cNvPr>
          <p:cNvSpPr txBox="1">
            <a:spLocks/>
          </p:cNvSpPr>
          <p:nvPr/>
        </p:nvSpPr>
        <p:spPr>
          <a:xfrm>
            <a:off x="1895475" y="12152671"/>
            <a:ext cx="25037416" cy="28257910"/>
          </a:xfrm>
          <a:prstGeom prst="rect">
            <a:avLst/>
          </a:prstGeom>
        </p:spPr>
        <p:txBody>
          <a:bodyPr lIns="91440" tIns="45720" rIns="91440" bIns="45720" numCol="2" spcCol="1080000" anchor="t"/>
          <a:lstStyle>
            <a:lvl1pPr marL="0" marR="0" indent="0" algn="just" defTabSz="2880086" rtl="0" eaLnBrk="1" fontAlgn="auto" latinLnBrk="0" hangingPunct="1">
              <a:lnSpc>
                <a:spcPct val="90000"/>
              </a:lnSpc>
              <a:spcBef>
                <a:spcPts val="3150"/>
              </a:spcBef>
              <a:spcAft>
                <a:spcPts val="0"/>
              </a:spcAft>
              <a:buClrTx/>
              <a:buSzTx/>
              <a:buFontTx/>
              <a:buNone/>
              <a:tabLst/>
              <a:defRPr sz="4800" b="0" kern="1200">
                <a:solidFill>
                  <a:srgbClr val="75808A"/>
                </a:solidFill>
                <a:latin typeface="Arial" panose="020B0604020202020204" pitchFamily="34" charset="0"/>
                <a:ea typeface="+mn-ea"/>
                <a:cs typeface="Arial" panose="020B0604020202020204" pitchFamily="34" charset="0"/>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a:lstStyle>
          <a:p>
            <a:r>
              <a:rPr lang="pt-BR" b="1" dirty="0">
                <a:solidFill>
                  <a:srgbClr val="C00000"/>
                </a:solidFill>
              </a:rPr>
              <a:t>Introdução</a:t>
            </a:r>
            <a:endParaRPr lang="pt-BR" dirty="0">
              <a:solidFill>
                <a:srgbClr val="C00000"/>
              </a:solidFill>
            </a:endParaRPr>
          </a:p>
          <a:p>
            <a:r>
              <a:rPr lang="pt-BR" dirty="0">
                <a:solidFill>
                  <a:schemeClr val="tx1"/>
                </a:solidFill>
                <a:latin typeface="Arial"/>
                <a:cs typeface="Arial"/>
              </a:rPr>
              <a:t>O sistema foi desenvolvido para resolver o controle remoto de LEDs RGB com feedback em tempo real, permitindo ajustes precisos de cor, brilho e sequências personalizadas. Ele elimina a necessidade de interação física com o dispositivo, sincronizando perfeitamente o estado entre o hardware e a interface web. Além disso, supera desafios de comunicação confiável em redes WiFi, garantindo que todos os comandos sejam executados mesmo em condições de conexão instável. Por fim, oferece uma solução escalável para automação residencial ou aplicações de iluminação inteligente.</a:t>
            </a:r>
            <a:endParaRPr lang="pt-BR" dirty="0">
              <a:solidFill>
                <a:schemeClr val="tx1"/>
              </a:solidFill>
            </a:endParaRPr>
          </a:p>
          <a:p>
            <a:r>
              <a:rPr lang="pt-BR" b="1" dirty="0">
                <a:solidFill>
                  <a:srgbClr val="C00000"/>
                </a:solidFill>
              </a:rPr>
              <a:t>Desenvolvimento</a:t>
            </a:r>
          </a:p>
          <a:p>
            <a:r>
              <a:rPr lang="pt-BR" dirty="0">
                <a:solidFill>
                  <a:schemeClr val="tx1"/>
                </a:solidFill>
                <a:latin typeface="Arial"/>
                <a:cs typeface="Arial"/>
              </a:rPr>
              <a:t>A solução integra um firmware em C++ rodando no ESP32 para controle dos LEDs via PWM, combinado com uma aplicação web responsiva desenvolvida com HTML, CSS e </a:t>
            </a:r>
            <a:r>
              <a:rPr lang="pt-BR" err="1">
                <a:solidFill>
                  <a:schemeClr val="tx1"/>
                </a:solidFill>
                <a:latin typeface="Arial"/>
                <a:cs typeface="Arial"/>
              </a:rPr>
              <a:t>JavaScript</a:t>
            </a:r>
            <a:r>
              <a:rPr lang="pt-BR" dirty="0">
                <a:solidFill>
                  <a:schemeClr val="tx1"/>
                </a:solidFill>
                <a:latin typeface="Arial"/>
                <a:cs typeface="Arial"/>
              </a:rPr>
              <a:t>. A comunicação bidirecional é realizada através do protocolo MQTT usando o broker </a:t>
            </a:r>
            <a:r>
              <a:rPr lang="pt-BR" err="1">
                <a:solidFill>
                  <a:schemeClr val="tx1"/>
                </a:solidFill>
                <a:latin typeface="Arial"/>
                <a:cs typeface="Arial"/>
              </a:rPr>
              <a:t>HiveMQ</a:t>
            </a:r>
            <a:r>
              <a:rPr lang="pt-BR" dirty="0">
                <a:solidFill>
                  <a:schemeClr val="tx1"/>
                </a:solidFill>
                <a:latin typeface="Arial"/>
                <a:cs typeface="Arial"/>
              </a:rPr>
              <a:t>, enquanto mensagens estruturadas em JSON garantem a interoperabilidade entre os componentes. A biblioteca </a:t>
            </a:r>
            <a:r>
              <a:rPr lang="pt-BR" err="1">
                <a:solidFill>
                  <a:schemeClr val="tx1"/>
                </a:solidFill>
                <a:latin typeface="Arial"/>
                <a:cs typeface="Arial"/>
              </a:rPr>
              <a:t>Paho</a:t>
            </a:r>
            <a:r>
              <a:rPr lang="pt-BR" dirty="0">
                <a:solidFill>
                  <a:schemeClr val="tx1"/>
                </a:solidFill>
                <a:latin typeface="Arial"/>
                <a:cs typeface="Arial"/>
              </a:rPr>
              <a:t> MQTT na web e a </a:t>
            </a:r>
            <a:r>
              <a:rPr lang="pt-BR" err="1">
                <a:solidFill>
                  <a:schemeClr val="tx1"/>
                </a:solidFill>
                <a:latin typeface="Arial"/>
                <a:cs typeface="Arial"/>
              </a:rPr>
              <a:t>PubSubClient</a:t>
            </a:r>
            <a:r>
              <a:rPr lang="pt-BR" dirty="0">
                <a:solidFill>
                  <a:schemeClr val="tx1"/>
                </a:solidFill>
                <a:latin typeface="Arial"/>
                <a:cs typeface="Arial"/>
              </a:rPr>
              <a:t> no ESP32 gerenciam a troca de mensagens, com </a:t>
            </a:r>
            <a:r>
              <a:rPr lang="pt-BR" err="1">
                <a:solidFill>
                  <a:schemeClr val="tx1"/>
                </a:solidFill>
                <a:latin typeface="Arial"/>
                <a:cs typeface="Arial"/>
              </a:rPr>
              <a:t>ArduinoJson</a:t>
            </a:r>
            <a:r>
              <a:rPr lang="pt-BR" dirty="0">
                <a:solidFill>
                  <a:schemeClr val="tx1"/>
                </a:solidFill>
                <a:latin typeface="Arial"/>
                <a:cs typeface="Arial"/>
              </a:rPr>
              <a:t> para o processamento eficiente dos dados.</a:t>
            </a:r>
            <a:endParaRPr lang="pt-BR" dirty="0">
              <a:solidFill>
                <a:schemeClr val="tx1"/>
              </a:solidFill>
            </a:endParaRPr>
          </a:p>
          <a:p>
            <a:r>
              <a:rPr lang="pt-BR" b="1" dirty="0">
                <a:solidFill>
                  <a:srgbClr val="C00000"/>
                </a:solidFill>
                <a:latin typeface="Arial"/>
                <a:cs typeface="Arial"/>
              </a:rPr>
              <a:t>Resultados</a:t>
            </a:r>
            <a:endParaRPr lang="pt-BR" b="1" dirty="0">
              <a:solidFill>
                <a:srgbClr val="C00000"/>
              </a:solidFill>
            </a:endParaRPr>
          </a:p>
          <a:p>
            <a:r>
              <a:rPr lang="pt-BR" dirty="0">
                <a:solidFill>
                  <a:schemeClr val="tx1"/>
                </a:solidFill>
                <a:latin typeface="Arial"/>
                <a:cs typeface="Arial"/>
              </a:rPr>
              <a:t>O sistema final alcançou tempos de resposta abaixo de 500ms para todos os comandos, com uma interface intuitiva que exibe em tempo real o estado dos LEDs. A implementação permitiu controle granular, incluindo 256 níveis de brilho e sequências personalizáveis com até 10 cores diferentes. A arquitetura mostrou-se robusta em testes de conexão intermitente, recuperando automaticamente o estado sincronizado após falhas. Como benefício adicional, a solução demonstrou ser facilmente adaptável para controlar múltiplos dispositivos em paralelo.</a:t>
            </a:r>
            <a:endParaRPr lang="pt-BR" dirty="0"/>
          </a:p>
          <a:p>
            <a:r>
              <a:rPr lang="pt-BR" b="1" dirty="0">
                <a:solidFill>
                  <a:srgbClr val="C00000"/>
                </a:solidFill>
              </a:rPr>
              <a:t>Conclusão</a:t>
            </a:r>
          </a:p>
          <a:p>
            <a:r>
              <a:rPr lang="pt-BR" dirty="0">
                <a:solidFill>
                  <a:srgbClr val="000000"/>
                </a:solidFill>
                <a:latin typeface="Arial"/>
                <a:cs typeface="Arial"/>
              </a:rPr>
              <a:t>A solução implementada criou um sistema IoT completo para controle de iluminação RGB, demonstrando na prática a integração entre hardware embarcado, protocolos de comunicação e interfaces web. A arquitetura adotada permitiu baixa latência, sincronização de estado e flexibilidade para expansões futuras, servindo como modelo para projetos similares.</a:t>
            </a:r>
            <a:endParaRPr lang="pt-BR" dirty="0"/>
          </a:p>
        </p:txBody>
      </p:sp>
      <p:sp>
        <p:nvSpPr>
          <p:cNvPr id="10" name="CaixaDeTexto 9">
            <a:extLst>
              <a:ext uri="{FF2B5EF4-FFF2-40B4-BE49-F238E27FC236}">
                <a16:creationId xmlns:a16="http://schemas.microsoft.com/office/drawing/2014/main" id="{744581ED-E67B-2ABC-C1D8-FCCF87F486DE}"/>
              </a:ext>
            </a:extLst>
          </p:cNvPr>
          <p:cNvSpPr txBox="1"/>
          <p:nvPr/>
        </p:nvSpPr>
        <p:spPr>
          <a:xfrm>
            <a:off x="19861898" y="39318319"/>
            <a:ext cx="7652084" cy="461665"/>
          </a:xfrm>
          <a:prstGeom prst="rect">
            <a:avLst/>
          </a:prstGeom>
          <a:noFill/>
        </p:spPr>
        <p:txBody>
          <a:bodyPr wrap="square" lIns="91440" tIns="45720" rIns="91440" bIns="45720" rtlCol="0" anchor="t">
            <a:spAutoFit/>
          </a:bodyPr>
          <a:lstStyle/>
          <a:p>
            <a:pPr algn="r"/>
            <a:r>
              <a:rPr lang="pt-BR" sz="2400" dirty="0">
                <a:ea typeface="Calibri"/>
                <a:cs typeface="Calibri"/>
              </a:rPr>
              <a:t>Projeto montado com o led azul</a:t>
            </a:r>
          </a:p>
        </p:txBody>
      </p:sp>
      <p:pic>
        <p:nvPicPr>
          <p:cNvPr id="7" name="Imagem 6">
            <a:extLst>
              <a:ext uri="{FF2B5EF4-FFF2-40B4-BE49-F238E27FC236}">
                <a16:creationId xmlns:a16="http://schemas.microsoft.com/office/drawing/2014/main" id="{12127A7C-9746-70F6-B493-536CC50F85E3}"/>
              </a:ext>
            </a:extLst>
          </p:cNvPr>
          <p:cNvPicPr>
            <a:picLocks noChangeAspect="1"/>
          </p:cNvPicPr>
          <p:nvPr/>
        </p:nvPicPr>
        <p:blipFill>
          <a:blip r:embed="rId2"/>
          <a:srcRect t="22605" r="-292" b="17898"/>
          <a:stretch>
            <a:fillRect/>
          </a:stretch>
        </p:blipFill>
        <p:spPr>
          <a:xfrm>
            <a:off x="15064176" y="24949853"/>
            <a:ext cx="12449051" cy="13957193"/>
          </a:xfrm>
          <a:prstGeom prst="rect">
            <a:avLst/>
          </a:prstGeom>
        </p:spPr>
      </p:pic>
    </p:spTree>
    <p:extLst>
      <p:ext uri="{BB962C8B-B14F-4D97-AF65-F5344CB8AC3E}">
        <p14:creationId xmlns:p14="http://schemas.microsoft.com/office/powerpoint/2010/main" val="36154681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382</Words>
  <Application>Microsoft Office PowerPoint</Application>
  <PresentationFormat>Personalizar</PresentationFormat>
  <Paragraphs>17</Paragraphs>
  <Slides>1</Slides>
  <Notes>0</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Adriana de Azevedo Oliveira Costa</dc:creator>
  <cp:lastModifiedBy>David Alain do Nascimento</cp:lastModifiedBy>
  <cp:revision>50</cp:revision>
  <dcterms:created xsi:type="dcterms:W3CDTF">2025-08-11T13:54:40Z</dcterms:created>
  <dcterms:modified xsi:type="dcterms:W3CDTF">2025-08-16T19:25:34Z</dcterms:modified>
</cp:coreProperties>
</file>