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CA23A-E7E7-4700-B4D8-B0A2425758C5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83FE-5126-4343-8F3A-BB6A45617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5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DF3D-7764-4C84-8FC7-377F9B306559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BA40E6-1C38-6ABB-D239-6CEE5A06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5F1-DE28-4901-A730-094EB0B66179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823A-370E-45CF-B4FC-31A4DE3858E4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BC8C-DFDD-4F30-92AF-597BC585AA93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8502-19B8-4188-93E4-D1BCF783BB6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409-E3AB-4335-9249-B122E577B060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5EC6-835F-4B4C-BFB8-5BBCE891B13C}" type="datetime1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84AC-B213-4F6B-BA14-C0C813EBE92A}" type="datetime1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5229-4394-4255-81E4-7D31CC618E22}" type="datetime1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5BDB-8E63-4359-98FB-AE25E447B86F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40-032A-4EE3-B38B-5FDB4342F914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F12C-92C9-4856-94EC-1E48DF06CFE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AD6DC-4EB3-760A-AA7B-37EFE8EB8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881" y="564762"/>
            <a:ext cx="5728161" cy="1241995"/>
          </a:xfrm>
        </p:spPr>
        <p:txBody>
          <a:bodyPr anchor="t">
            <a:noAutofit/>
          </a:bodyPr>
          <a:lstStyle/>
          <a:p>
            <a:pPr algn="ctr"/>
            <a:r>
              <a:rPr lang="es-MX" sz="8000" dirty="0"/>
              <a:t>Python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4805-4C26-D579-98EE-4A606F49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9655" y="601927"/>
            <a:ext cx="3599145" cy="94337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MX" b="1" dirty="0"/>
              <a:t>Dr. Mtro. </a:t>
            </a:r>
            <a:r>
              <a:rPr lang="es-MX" b="1" dirty="0" err="1"/>
              <a:t>Prof</a:t>
            </a:r>
            <a:r>
              <a:rPr lang="es-MX" b="1" dirty="0"/>
              <a:t> </a:t>
            </a:r>
          </a:p>
          <a:p>
            <a:pPr algn="ctr"/>
            <a:r>
              <a:rPr lang="es-MX" b="1" dirty="0"/>
              <a:t>Carlos Emilio Gaspar Ortiz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B175-F61E-802E-1315-A1F51E1E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Python - the future of programming language? - NetMaxims Blog - Web and  Mobile Development Services and Solutions">
            <a:extLst>
              <a:ext uri="{FF2B5EF4-FFF2-40B4-BE49-F238E27FC236}">
                <a16:creationId xmlns:a16="http://schemas.microsoft.com/office/drawing/2014/main" id="{87EE5105-A74F-2936-EA06-2AA0BC06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2350"/>
            <a:ext cx="1219200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uido's Personal Home Page">
            <a:extLst>
              <a:ext uri="{FF2B5EF4-FFF2-40B4-BE49-F238E27FC236}">
                <a16:creationId xmlns:a16="http://schemas.microsoft.com/office/drawing/2014/main" id="{DD95881A-1218-B711-CF2B-851E9773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-26261"/>
            <a:ext cx="27432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0FC9-E3D3-77CF-A212-00917383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631D-B2B4-C8D7-1C39-9BF1802B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Historia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Python en 2024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Temario del curs8o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Evaluación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5F54D-A9B6-FCC5-823C-38496853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Pitón real africana (Python regius) · NaturaLista Mexico">
            <a:extLst>
              <a:ext uri="{FF2B5EF4-FFF2-40B4-BE49-F238E27FC236}">
                <a16:creationId xmlns:a16="http://schemas.microsoft.com/office/drawing/2014/main" id="{18F84A77-DD60-FC32-67B4-3580B9D0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99" y="1241947"/>
            <a:ext cx="5390723" cy="37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5DF4-99C8-850D-C110-3FCF8E9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92" y="-26425"/>
            <a:ext cx="10515600" cy="1325563"/>
          </a:xfrm>
        </p:spPr>
        <p:txBody>
          <a:bodyPr/>
          <a:lstStyle/>
          <a:p>
            <a:r>
              <a:rPr lang="es-MX" dirty="0"/>
              <a:t>Historia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D2915-1B0E-164F-872D-2C73B4F2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Qué es Python? Definición, características y sus ventajas 🙂">
            <a:extLst>
              <a:ext uri="{FF2B5EF4-FFF2-40B4-BE49-F238E27FC236}">
                <a16:creationId xmlns:a16="http://schemas.microsoft.com/office/drawing/2014/main" id="{D750696B-538A-1B0F-6274-B6A37D349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1" y="2536621"/>
            <a:ext cx="5531742" cy="415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istoria de Python - Wikipedia, la enciclopedia libre">
            <a:extLst>
              <a:ext uri="{FF2B5EF4-FFF2-40B4-BE49-F238E27FC236}">
                <a16:creationId xmlns:a16="http://schemas.microsoft.com/office/drawing/2014/main" id="{5BDAFA18-6317-C0E8-E207-29E90CD16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77" y="85578"/>
            <a:ext cx="7865931" cy="222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uido van Rossum, creador de Python, comparte sus puntos de vista sobre  Rust, Go, Julia y TypeScript | AppMaster">
            <a:extLst>
              <a:ext uri="{FF2B5EF4-FFF2-40B4-BE49-F238E27FC236}">
                <a16:creationId xmlns:a16="http://schemas.microsoft.com/office/drawing/2014/main" id="{B0AAD828-4314-2CBF-EF25-3A1CE08B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58" y="3024186"/>
            <a:ext cx="56197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1A425276-F8DE-F2C4-F17A-8A2891CDD71B}"/>
              </a:ext>
            </a:extLst>
          </p:cNvPr>
          <p:cNvSpPr/>
          <p:nvPr/>
        </p:nvSpPr>
        <p:spPr>
          <a:xfrm>
            <a:off x="6414568" y="2707743"/>
            <a:ext cx="5235879" cy="3979118"/>
          </a:xfrm>
          <a:prstGeom prst="hear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9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C51C-B280-0A83-C7CF-A939938B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323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MATLAB</a:t>
            </a:r>
            <a:r>
              <a:rPr lang="es-MX" dirty="0"/>
              <a:t> vs </a:t>
            </a:r>
            <a:r>
              <a:rPr lang="es-MX" dirty="0">
                <a:solidFill>
                  <a:schemeClr val="accent4"/>
                </a:solidFill>
              </a:rPr>
              <a:t>Python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C5B8-9917-3A82-D867-09176A93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MATLAB vs Python: Why and How to Make the Switch – Real Python">
            <a:extLst>
              <a:ext uri="{FF2B5EF4-FFF2-40B4-BE49-F238E27FC236}">
                <a16:creationId xmlns:a16="http://schemas.microsoft.com/office/drawing/2014/main" id="{ABC4B7A3-ABCD-397C-533D-754E8B037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7" y="1502886"/>
            <a:ext cx="5200736" cy="29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TLAB vs Python: for Scientific Computing — A Beginners Guide | by Faisal  Riyad | GradBunker | Medium">
            <a:extLst>
              <a:ext uri="{FF2B5EF4-FFF2-40B4-BE49-F238E27FC236}">
                <a16:creationId xmlns:a16="http://schemas.microsoft.com/office/drawing/2014/main" id="{2612E0D8-19D5-6F03-036A-D79C7A3FD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0" y="4552608"/>
            <a:ext cx="4974410" cy="2305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nter image description here">
            <a:extLst>
              <a:ext uri="{FF2B5EF4-FFF2-40B4-BE49-F238E27FC236}">
                <a16:creationId xmlns:a16="http://schemas.microsoft.com/office/drawing/2014/main" id="{419EBE4A-1F91-927B-D6B8-9E2BF18350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3953"/>
            <a:ext cx="5941512" cy="2996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6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CFD3-47F0-6E25-52BB-C68196D8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51" y="209173"/>
            <a:ext cx="40224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Python en 2024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EB6B-0304-1D36-BC05-0B4949D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group of logos on a yellow background&#10;&#10;Description automatically generated">
            <a:extLst>
              <a:ext uri="{FF2B5EF4-FFF2-40B4-BE49-F238E27FC236}">
                <a16:creationId xmlns:a16="http://schemas.microsoft.com/office/drawing/2014/main" id="{5E524B9F-163C-EB4D-FD88-3DFBF89C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49" y="361994"/>
            <a:ext cx="4713751" cy="264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ampos de aplicación de Python | Tecnologias de la informacion y  comunicacion, Programación de ordenadores, Informatica programacion">
            <a:extLst>
              <a:ext uri="{FF2B5EF4-FFF2-40B4-BE49-F238E27FC236}">
                <a16:creationId xmlns:a16="http://schemas.microsoft.com/office/drawing/2014/main" id="{645DDF28-3674-0792-D794-A8794342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0" y="1390399"/>
            <a:ext cx="5255994" cy="52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Applications - Know what exactly you can do with Python - TechVidvan">
            <a:extLst>
              <a:ext uri="{FF2B5EF4-FFF2-40B4-BE49-F238E27FC236}">
                <a16:creationId xmlns:a16="http://schemas.microsoft.com/office/drawing/2014/main" id="{8FF82120-9937-A18E-8B20-D73F0E82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06" y="3234707"/>
            <a:ext cx="5527724" cy="28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A4B5-3955-1FF5-F132-84B967E9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68" y="194329"/>
            <a:ext cx="3207707" cy="76376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Temario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52A2-8E5D-B931-192A-C0886AF1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3" y="964204"/>
            <a:ext cx="4146916" cy="5593080"/>
          </a:xfrm>
        </p:spPr>
        <p:txBody>
          <a:bodyPr>
            <a:normAutofit lnSpcReduction="10000"/>
          </a:bodyPr>
          <a:lstStyle/>
          <a:p>
            <a:r>
              <a:rPr lang="es-MX" sz="1400" dirty="0"/>
              <a:t>Entorno de programación y sus opciones (Visual Studio </a:t>
            </a:r>
            <a:r>
              <a:rPr lang="es-MX" sz="1400" dirty="0" err="1"/>
              <a:t>code</a:t>
            </a:r>
            <a:r>
              <a:rPr lang="es-MX" sz="1400" dirty="0"/>
              <a:t>, </a:t>
            </a:r>
            <a:r>
              <a:rPr lang="es-MX" sz="1400" dirty="0" err="1"/>
              <a:t>JupyterNotebook</a:t>
            </a:r>
            <a:r>
              <a:rPr lang="es-MX" sz="1400" dirty="0"/>
              <a:t>, </a:t>
            </a:r>
            <a:r>
              <a:rPr lang="es-MX" sz="1400" dirty="0" err="1"/>
              <a:t>Colab</a:t>
            </a:r>
            <a:r>
              <a:rPr lang="es-MX" sz="1400" dirty="0"/>
              <a:t>)</a:t>
            </a:r>
          </a:p>
          <a:p>
            <a:r>
              <a:rPr lang="es-MX" sz="1400" b="1" dirty="0"/>
              <a:t>Python Básico</a:t>
            </a:r>
          </a:p>
          <a:p>
            <a:pPr lvl="1"/>
            <a:r>
              <a:rPr lang="es-MX" sz="1400" dirty="0"/>
              <a:t>Básico I</a:t>
            </a:r>
          </a:p>
          <a:p>
            <a:pPr lvl="2"/>
            <a:r>
              <a:rPr lang="es-MX" sz="1400" dirty="0"/>
              <a:t>Sintaxis</a:t>
            </a:r>
          </a:p>
          <a:p>
            <a:pPr lvl="2"/>
            <a:r>
              <a:rPr lang="es-MX" sz="1400" dirty="0"/>
              <a:t>Variables y funciones de entorno</a:t>
            </a:r>
          </a:p>
          <a:p>
            <a:pPr lvl="2"/>
            <a:r>
              <a:rPr lang="es-MX" sz="1400" dirty="0"/>
              <a:t>Operadores </a:t>
            </a:r>
            <a:r>
              <a:rPr lang="es-MX" sz="1400" dirty="0" err="1"/>
              <a:t>matematicos</a:t>
            </a:r>
            <a:endParaRPr lang="es-MX" sz="1400" dirty="0"/>
          </a:p>
          <a:p>
            <a:pPr lvl="2"/>
            <a:r>
              <a:rPr lang="es-MX" sz="1400" dirty="0"/>
              <a:t>Introducción a los métodos</a:t>
            </a:r>
          </a:p>
          <a:p>
            <a:pPr lvl="1"/>
            <a:r>
              <a:rPr lang="es-MX" sz="1400" dirty="0"/>
              <a:t>Básico II: Variables complejas</a:t>
            </a:r>
          </a:p>
          <a:p>
            <a:pPr lvl="2"/>
            <a:r>
              <a:rPr lang="es-MX" sz="1400" dirty="0"/>
              <a:t>Listas</a:t>
            </a:r>
          </a:p>
          <a:p>
            <a:pPr lvl="2"/>
            <a:r>
              <a:rPr lang="es-MX" sz="1400" dirty="0"/>
              <a:t>Tuplas</a:t>
            </a:r>
          </a:p>
          <a:p>
            <a:pPr lvl="2"/>
            <a:r>
              <a:rPr lang="es-MX" sz="1400" dirty="0"/>
              <a:t>Diccionarios</a:t>
            </a:r>
          </a:p>
          <a:p>
            <a:pPr lvl="2"/>
            <a:r>
              <a:rPr lang="es-MX" sz="1400" dirty="0"/>
              <a:t>Conjuntos</a:t>
            </a:r>
          </a:p>
          <a:p>
            <a:pPr lvl="1"/>
            <a:r>
              <a:rPr lang="es-MX" sz="1400" dirty="0"/>
              <a:t>Básico III: Condicionales</a:t>
            </a:r>
          </a:p>
          <a:p>
            <a:pPr lvl="2"/>
            <a:r>
              <a:rPr lang="es-MX" sz="1400" dirty="0"/>
              <a:t>if</a:t>
            </a:r>
          </a:p>
          <a:p>
            <a:pPr lvl="2"/>
            <a:r>
              <a:rPr lang="es-MX" sz="1400" dirty="0"/>
              <a:t>for, </a:t>
            </a:r>
            <a:r>
              <a:rPr lang="es-MX" sz="1400" dirty="0" err="1"/>
              <a:t>while</a:t>
            </a:r>
            <a:endParaRPr lang="es-MX" sz="1400" dirty="0"/>
          </a:p>
          <a:p>
            <a:pPr lvl="1"/>
            <a:r>
              <a:rPr lang="es-MX" sz="1400" dirty="0"/>
              <a:t>Básico IV</a:t>
            </a:r>
          </a:p>
          <a:p>
            <a:pPr lvl="2"/>
            <a:r>
              <a:rPr lang="es-MX" sz="1200" dirty="0"/>
              <a:t>Funciones</a:t>
            </a:r>
          </a:p>
          <a:p>
            <a:pPr marL="0" indent="0">
              <a:buNone/>
            </a:pPr>
            <a:r>
              <a:rPr lang="es-MX" sz="1600" b="1" dirty="0">
                <a:solidFill>
                  <a:schemeClr val="accent6"/>
                </a:solidFill>
              </a:rPr>
              <a:t>- Proyecto 1ER</a:t>
            </a:r>
          </a:p>
          <a:p>
            <a:pPr marL="914400" lvl="2" indent="0">
              <a:buNone/>
            </a:pPr>
            <a:endParaRPr lang="es-MX" sz="1200" dirty="0"/>
          </a:p>
          <a:p>
            <a:pPr lvl="1"/>
            <a:endParaRPr lang="es-MX" sz="1400" dirty="0"/>
          </a:p>
          <a:p>
            <a:pPr marL="457200" lvl="1" indent="0">
              <a:buNone/>
            </a:pPr>
            <a:endParaRPr lang="es-MX" dirty="0"/>
          </a:p>
          <a:p>
            <a:endParaRPr lang="es-MX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4256-777B-9B51-315D-D563B0C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788EC0-31B0-E08B-43BD-8705CC469928}"/>
              </a:ext>
            </a:extLst>
          </p:cNvPr>
          <p:cNvSpPr txBox="1">
            <a:spLocks/>
          </p:cNvSpPr>
          <p:nvPr/>
        </p:nvSpPr>
        <p:spPr>
          <a:xfrm>
            <a:off x="3887658" y="170304"/>
            <a:ext cx="3823642" cy="6551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dirty="0"/>
              <a:t>Python Intermedio</a:t>
            </a:r>
          </a:p>
          <a:p>
            <a:pPr lvl="1"/>
            <a:r>
              <a:rPr lang="es-MX" sz="1400" dirty="0"/>
              <a:t>Intermedio I</a:t>
            </a:r>
          </a:p>
          <a:p>
            <a:pPr lvl="2"/>
            <a:r>
              <a:rPr lang="es-MX" sz="1200" dirty="0"/>
              <a:t>Manejo de datos externos</a:t>
            </a:r>
          </a:p>
          <a:p>
            <a:pPr lvl="2"/>
            <a:r>
              <a:rPr lang="es-MX" sz="1200" dirty="0"/>
              <a:t>Manejo de errores - excepciones</a:t>
            </a:r>
          </a:p>
          <a:p>
            <a:pPr lvl="1"/>
            <a:r>
              <a:rPr lang="es-MX" sz="1400" dirty="0"/>
              <a:t>Intermedio II</a:t>
            </a:r>
          </a:p>
          <a:p>
            <a:pPr lvl="2"/>
            <a:r>
              <a:rPr lang="es-MX" sz="1400" dirty="0"/>
              <a:t>Librerías</a:t>
            </a:r>
          </a:p>
          <a:p>
            <a:pPr lvl="1"/>
            <a:r>
              <a:rPr lang="es-MX" sz="1400" dirty="0"/>
              <a:t>Intermedio III</a:t>
            </a:r>
          </a:p>
          <a:p>
            <a:pPr lvl="2"/>
            <a:r>
              <a:rPr lang="es-MX" sz="1400" dirty="0" err="1"/>
              <a:t>Numpy</a:t>
            </a:r>
            <a:endParaRPr lang="es-MX" sz="1400" dirty="0"/>
          </a:p>
          <a:p>
            <a:pPr lvl="2"/>
            <a:r>
              <a:rPr lang="es-MX" sz="1400" dirty="0"/>
              <a:t>Pandas</a:t>
            </a:r>
          </a:p>
          <a:p>
            <a:pPr lvl="2"/>
            <a:r>
              <a:rPr lang="es-MX" sz="1400" dirty="0" err="1"/>
              <a:t>Matplotlib</a:t>
            </a:r>
            <a:endParaRPr lang="es-MX" sz="1400" dirty="0"/>
          </a:p>
          <a:p>
            <a:pPr lvl="2"/>
            <a:r>
              <a:rPr lang="es-MX" sz="1400" dirty="0" err="1"/>
              <a:t>Scikit.Image</a:t>
            </a:r>
            <a:endParaRPr lang="es-MX" sz="1400" dirty="0"/>
          </a:p>
          <a:p>
            <a:pPr lvl="2"/>
            <a:r>
              <a:rPr lang="es-MX" sz="1400" dirty="0" err="1"/>
              <a:t>TensorFlow</a:t>
            </a:r>
            <a:endParaRPr lang="es-MX" sz="1400" dirty="0"/>
          </a:p>
          <a:p>
            <a:pPr lvl="2"/>
            <a:r>
              <a:rPr lang="es-MX" sz="1400" dirty="0" err="1"/>
              <a:t>Pythoch</a:t>
            </a:r>
            <a:endParaRPr lang="es-MX" sz="1400" dirty="0"/>
          </a:p>
          <a:p>
            <a:pPr lvl="2"/>
            <a:r>
              <a:rPr lang="es-MX" sz="1400" dirty="0" err="1"/>
              <a:t>Scikit-learn</a:t>
            </a:r>
            <a:endParaRPr lang="es-MX" sz="1400" dirty="0"/>
          </a:p>
          <a:p>
            <a:pPr lvl="2"/>
            <a:r>
              <a:rPr lang="es-MX" sz="1400" dirty="0" err="1"/>
              <a:t>OpenCV</a:t>
            </a:r>
            <a:endParaRPr lang="es-MX" sz="1400" dirty="0"/>
          </a:p>
          <a:p>
            <a:pPr lvl="2"/>
            <a:r>
              <a:rPr lang="es-MX" sz="1400" dirty="0" err="1"/>
              <a:t>Keras</a:t>
            </a:r>
            <a:endParaRPr lang="es-MX" sz="1400" dirty="0"/>
          </a:p>
          <a:p>
            <a:pPr marL="0" indent="0">
              <a:buNone/>
            </a:pPr>
            <a:r>
              <a:rPr lang="es-MX" sz="1700" b="1" dirty="0">
                <a:solidFill>
                  <a:schemeClr val="accent6"/>
                </a:solidFill>
              </a:rPr>
              <a:t>- Proyecto 2DO</a:t>
            </a:r>
            <a:endParaRPr lang="es-MX" sz="1700" dirty="0"/>
          </a:p>
          <a:p>
            <a:r>
              <a:rPr lang="es-MX" sz="1400" b="1" dirty="0"/>
              <a:t>Python Avanzado </a:t>
            </a:r>
          </a:p>
          <a:p>
            <a:pPr lvl="1"/>
            <a:r>
              <a:rPr lang="es-MX" sz="1400" dirty="0"/>
              <a:t>Avanzado I</a:t>
            </a:r>
          </a:p>
          <a:p>
            <a:pPr lvl="2"/>
            <a:r>
              <a:rPr lang="es-MX" sz="1200" dirty="0"/>
              <a:t>Cualquier librería de las de arriba a fondo</a:t>
            </a:r>
          </a:p>
          <a:p>
            <a:pPr lvl="1"/>
            <a:r>
              <a:rPr lang="es-MX" sz="1400" dirty="0"/>
              <a:t>Avanzado II</a:t>
            </a:r>
          </a:p>
          <a:p>
            <a:pPr lvl="2"/>
            <a:r>
              <a:rPr lang="es-MX" sz="1200" dirty="0"/>
              <a:t>Programación Orientada a Objetos (POO)</a:t>
            </a:r>
            <a:endParaRPr lang="es-MX" sz="1000" dirty="0"/>
          </a:p>
          <a:p>
            <a:pPr marL="0" indent="0">
              <a:buNone/>
            </a:pPr>
            <a:r>
              <a:rPr lang="es-MX" sz="1700" b="1" dirty="0">
                <a:solidFill>
                  <a:schemeClr val="accent6"/>
                </a:solidFill>
              </a:rPr>
              <a:t>- Proyecto 3RO</a:t>
            </a:r>
            <a:endParaRPr lang="es-MX" sz="2200" dirty="0"/>
          </a:p>
        </p:txBody>
      </p:sp>
      <p:pic>
        <p:nvPicPr>
          <p:cNvPr id="4098" name="Picture 2" descr="No hay ninguna descripción de la foto disponible.">
            <a:extLst>
              <a:ext uri="{FF2B5EF4-FFF2-40B4-BE49-F238E27FC236}">
                <a16:creationId xmlns:a16="http://schemas.microsoft.com/office/drawing/2014/main" id="{5F84C4C8-3579-E654-D337-965E2394A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28255" r="29825" b="7864"/>
          <a:stretch/>
        </p:blipFill>
        <p:spPr bwMode="auto">
          <a:xfrm>
            <a:off x="6254489" y="1678488"/>
            <a:ext cx="1878449" cy="26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B96F88-A716-5C2A-A97F-9C6A7BB952EF}"/>
              </a:ext>
            </a:extLst>
          </p:cNvPr>
          <p:cNvSpPr txBox="1">
            <a:spLocks/>
          </p:cNvSpPr>
          <p:nvPr/>
        </p:nvSpPr>
        <p:spPr>
          <a:xfrm>
            <a:off x="8706876" y="194329"/>
            <a:ext cx="3207707" cy="763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s-MX" dirty="0"/>
              <a:t>Extra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4A506E-76AF-64B1-5858-7C0FCD87CF88}"/>
              </a:ext>
            </a:extLst>
          </p:cNvPr>
          <p:cNvSpPr txBox="1">
            <a:spLocks/>
          </p:cNvSpPr>
          <p:nvPr/>
        </p:nvSpPr>
        <p:spPr>
          <a:xfrm>
            <a:off x="8210132" y="945832"/>
            <a:ext cx="3544136" cy="342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b="1" dirty="0"/>
              <a:t>Lógica de programación</a:t>
            </a:r>
          </a:p>
          <a:p>
            <a:pPr lvl="1"/>
            <a:r>
              <a:rPr lang="es-MX" sz="1400" dirty="0"/>
              <a:t>Resolución de problemas</a:t>
            </a:r>
          </a:p>
          <a:p>
            <a:pPr lvl="2"/>
            <a:r>
              <a:rPr lang="es-MX" sz="1400" dirty="0"/>
              <a:t>Descomposición de problemas.</a:t>
            </a:r>
          </a:p>
          <a:p>
            <a:pPr lvl="2"/>
            <a:r>
              <a:rPr lang="es-MX" sz="1400" dirty="0"/>
              <a:t>Pensamiento algorítmico.</a:t>
            </a:r>
          </a:p>
          <a:p>
            <a:pPr lvl="2"/>
            <a:r>
              <a:rPr lang="es-MX" sz="1400" dirty="0"/>
              <a:t>Estrategias para abordar y resolver problemas de programación.</a:t>
            </a:r>
          </a:p>
          <a:p>
            <a:pPr lvl="1"/>
            <a:r>
              <a:rPr lang="es-MX" sz="1400" dirty="0"/>
              <a:t>Uso de la documentación</a:t>
            </a:r>
          </a:p>
          <a:p>
            <a:pPr lvl="1"/>
            <a:r>
              <a:rPr lang="es-MX" sz="1400" dirty="0"/>
              <a:t>Depuración mental</a:t>
            </a:r>
          </a:p>
          <a:p>
            <a:pPr lvl="1"/>
            <a:r>
              <a:rPr lang="es-MX" sz="1400" dirty="0"/>
              <a:t>Recursividad</a:t>
            </a:r>
          </a:p>
          <a:p>
            <a:pPr lvl="1"/>
            <a:r>
              <a:rPr lang="es-MX" sz="1400" dirty="0"/>
              <a:t>Flujos multitarea</a:t>
            </a:r>
          </a:p>
          <a:p>
            <a:pPr lvl="1"/>
            <a:r>
              <a:rPr lang="es-MX" sz="1400" dirty="0"/>
              <a:t>Optimización de código</a:t>
            </a:r>
          </a:p>
          <a:p>
            <a:pPr lvl="1"/>
            <a:endParaRPr lang="es-MX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MX" dirty="0"/>
          </a:p>
          <a:p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1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0A3D-AE29-5D61-AF24-B310EF83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91" y="249919"/>
            <a:ext cx="3434504" cy="86223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Evaluación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60E9-F495-7877-935D-08ADE869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0F19E-E926-569D-2428-4DA9DFB5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89" y="136525"/>
            <a:ext cx="2782893" cy="39170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00DC12-1987-AE7C-82C1-D7088BAA5611}"/>
              </a:ext>
            </a:extLst>
          </p:cNvPr>
          <p:cNvSpPr txBox="1">
            <a:spLocks/>
          </p:cNvSpPr>
          <p:nvPr/>
        </p:nvSpPr>
        <p:spPr>
          <a:xfrm>
            <a:off x="605839" y="1184654"/>
            <a:ext cx="3823642" cy="4953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400" b="1" dirty="0"/>
              <a:t>1ER, 2DO, 3ER</a:t>
            </a:r>
          </a:p>
          <a:p>
            <a:r>
              <a:rPr lang="es-MX" sz="1400" b="1" dirty="0"/>
              <a:t>Tareas – </a:t>
            </a:r>
            <a:r>
              <a:rPr lang="es-MX" sz="1400" dirty="0"/>
              <a:t>Derecho a examen</a:t>
            </a:r>
          </a:p>
          <a:p>
            <a:r>
              <a:rPr lang="es-MX" sz="1400" b="1" dirty="0"/>
              <a:t>Examen – </a:t>
            </a:r>
            <a:r>
              <a:rPr lang="es-MX" sz="1400" dirty="0"/>
              <a:t>40% Calificación aprobatoria </a:t>
            </a:r>
            <a:r>
              <a:rPr lang="es-MX" sz="1400" b="1" dirty="0"/>
              <a:t>8</a:t>
            </a:r>
          </a:p>
          <a:p>
            <a:r>
              <a:rPr lang="es-MX" sz="1400" b="1" dirty="0"/>
              <a:t>Proyectos – </a:t>
            </a:r>
            <a:r>
              <a:rPr lang="es-MX" sz="1400" dirty="0"/>
              <a:t>60%</a:t>
            </a:r>
          </a:p>
          <a:p>
            <a:endParaRPr lang="es-MX" sz="1400" dirty="0"/>
          </a:p>
          <a:p>
            <a:pPr marL="0" indent="0">
              <a:buNone/>
            </a:pPr>
            <a:r>
              <a:rPr lang="es-MX" sz="1400" dirty="0"/>
              <a:t>NOTAS: </a:t>
            </a:r>
          </a:p>
          <a:p>
            <a:pPr marL="0" indent="0">
              <a:buNone/>
            </a:pPr>
            <a:r>
              <a:rPr lang="es-MX" sz="1400" dirty="0"/>
              <a:t>- El proyecto funciona parcialmente 10%</a:t>
            </a:r>
          </a:p>
          <a:p>
            <a:pPr marL="0" indent="0">
              <a:buNone/>
            </a:pPr>
            <a:r>
              <a:rPr lang="es-MX" sz="1400" dirty="0"/>
              <a:t>- El proyecto hace todo lo que se le pide 100%</a:t>
            </a:r>
          </a:p>
          <a:p>
            <a:pPr marL="0" indent="0">
              <a:buNone/>
            </a:pPr>
            <a:r>
              <a:rPr lang="es-MX" sz="1400" dirty="0"/>
              <a:t>- El examen será en Google </a:t>
            </a:r>
            <a:r>
              <a:rPr lang="es-MX" sz="1400" dirty="0" err="1"/>
              <a:t>forms</a:t>
            </a:r>
            <a:r>
              <a:rPr lang="es-MX" sz="1400" dirty="0"/>
              <a:t>, y no habrá medios puntos</a:t>
            </a:r>
          </a:p>
          <a:p>
            <a:pPr>
              <a:buFontTx/>
              <a:buChar char="-"/>
            </a:pPr>
            <a:r>
              <a:rPr lang="es-MX" sz="1400" dirty="0"/>
              <a:t>Para pasar entre bloque y bloque es necesario aprobar, de caso contrario se enviara un examen final nuevo y un proyecto nuevo (los cuales, tendrán un costo extra debido a mi arduo trabajo)</a:t>
            </a:r>
          </a:p>
          <a:p>
            <a:pPr>
              <a:buFontTx/>
              <a:buChar char="-"/>
            </a:pPr>
            <a:endParaRPr lang="es-MX" sz="1400" dirty="0"/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953890102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272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Wingdings</vt:lpstr>
      <vt:lpstr>FadeVTI</vt:lpstr>
      <vt:lpstr>Python</vt:lpstr>
      <vt:lpstr>Indice</vt:lpstr>
      <vt:lpstr>Historia</vt:lpstr>
      <vt:lpstr>MATLAB vs Python</vt:lpstr>
      <vt:lpstr>Python en 2024</vt:lpstr>
      <vt:lpstr>Temario</vt:lpstr>
      <vt:lpstr>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Emilio Gaspar Ortiz</dc:creator>
  <cp:lastModifiedBy>Carlos Emilio Gaspar Ortiz</cp:lastModifiedBy>
  <cp:revision>51</cp:revision>
  <dcterms:created xsi:type="dcterms:W3CDTF">2023-12-26T21:11:35Z</dcterms:created>
  <dcterms:modified xsi:type="dcterms:W3CDTF">2023-12-29T21:52:30Z</dcterms:modified>
</cp:coreProperties>
</file>