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0" r:id="rId4"/>
    <p:sldId id="257" r:id="rId5"/>
    <p:sldId id="263"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4C0000"/>
    <a:srgbClr val="FF5050"/>
    <a:srgbClr val="990099"/>
    <a:srgbClr val="FF4370"/>
    <a:srgbClr val="FFF3E7"/>
    <a:srgbClr val="5EEC3C"/>
    <a:srgbClr val="FFDC47"/>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B70D8-C63A-4ACB-8C3B-1FF5E8DA6AFC}"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DE82-E40B-48CD-B37C-0A769BCF6327}" type="slidenum">
              <a:rPr lang="en-US" smtClean="0"/>
              <a:t>‹Nº›</a:t>
            </a:fld>
            <a:endParaRPr lang="en-US"/>
          </a:p>
        </p:txBody>
      </p:sp>
    </p:spTree>
    <p:extLst>
      <p:ext uri="{BB962C8B-B14F-4D97-AF65-F5344CB8AC3E}">
        <p14:creationId xmlns:p14="http://schemas.microsoft.com/office/powerpoint/2010/main" val="371202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34121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75391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16293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51936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2891484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2724455"/>
            <a:ext cx="6260905" cy="1527050"/>
          </a:xfrm>
          <a:noFill/>
          <a:effectLst>
            <a:outerShdw blurRad="50800" dist="38100" dir="2700000" algn="tl" rotWithShape="0">
              <a:prstClr val="black">
                <a:alpha val="40000"/>
              </a:prstClr>
            </a:outerShdw>
          </a:effectLst>
        </p:spPr>
        <p:txBody>
          <a:bodyPr>
            <a:normAutofit/>
          </a:bodyPr>
          <a:lstStyle>
            <a:lvl1pPr algn="r">
              <a:defRPr sz="3600">
                <a:solidFill>
                  <a:srgbClr val="4C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113635"/>
            <a:ext cx="8093365"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9FCE0218-EA4D-4289-AB96-22F1BB1B6E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09"/>
            <a:ext cx="8246070" cy="335950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4C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58658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40BE2853-A35F-409C-ADB6-148829B0D69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2877160"/>
            <a:ext cx="8246070" cy="1374345"/>
          </a:xfrm>
        </p:spPr>
        <p:txBody>
          <a:bodyPr>
            <a:normAutofit/>
          </a:bodyPr>
          <a:lstStyle/>
          <a:p>
            <a:r>
              <a:rPr lang="en-US" b="1" dirty="0">
                <a:solidFill>
                  <a:schemeClr val="accent6">
                    <a:lumMod val="50000"/>
                  </a:schemeClr>
                </a:solidFill>
              </a:rPr>
              <a:t>THE NEXT BAKERY</a:t>
            </a:r>
          </a:p>
        </p:txBody>
      </p:sp>
      <p:sp>
        <p:nvSpPr>
          <p:cNvPr id="3" name="Subtitle 2"/>
          <p:cNvSpPr>
            <a:spLocks noGrp="1"/>
          </p:cNvSpPr>
          <p:nvPr>
            <p:ph type="subTitle" idx="1"/>
          </p:nvPr>
        </p:nvSpPr>
        <p:spPr>
          <a:xfrm>
            <a:off x="296260" y="2189987"/>
            <a:ext cx="8246070" cy="763525"/>
          </a:xfrm>
        </p:spPr>
        <p:txBody>
          <a:bodyPr>
            <a:normAutofit/>
          </a:bodyPr>
          <a:lstStyle/>
          <a:p>
            <a:r>
              <a:rPr lang="en-US" sz="2800" dirty="0"/>
              <a:t>Capstone Project</a:t>
            </a:r>
            <a:endParaRPr lang="en-US" dirty="0"/>
          </a:p>
        </p:txBody>
      </p:sp>
      <p:sp>
        <p:nvSpPr>
          <p:cNvPr id="4" name="CuadroTexto 3">
            <a:extLst>
              <a:ext uri="{FF2B5EF4-FFF2-40B4-BE49-F238E27FC236}">
                <a16:creationId xmlns:a16="http://schemas.microsoft.com/office/drawing/2014/main" id="{EB4E84A0-165F-4609-97CF-60591173726D}"/>
              </a:ext>
            </a:extLst>
          </p:cNvPr>
          <p:cNvSpPr txBox="1"/>
          <p:nvPr/>
        </p:nvSpPr>
        <p:spPr>
          <a:xfrm>
            <a:off x="6546055" y="3946095"/>
            <a:ext cx="2454390" cy="369332"/>
          </a:xfrm>
          <a:prstGeom prst="rect">
            <a:avLst/>
          </a:prstGeom>
          <a:noFill/>
        </p:spPr>
        <p:txBody>
          <a:bodyPr wrap="none" rtlCol="0">
            <a:spAutoFit/>
          </a:bodyPr>
          <a:lstStyle/>
          <a:p>
            <a:r>
              <a:rPr lang="es-ES" dirty="0">
                <a:solidFill>
                  <a:schemeClr val="accent6">
                    <a:lumMod val="50000"/>
                  </a:schemeClr>
                </a:solidFill>
              </a:rPr>
              <a:t>Carlos Gonzalez Romero</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Methodology</a:t>
            </a:r>
          </a:p>
        </p:txBody>
      </p:sp>
      <p:sp>
        <p:nvSpPr>
          <p:cNvPr id="3" name="Content Placeholder 2"/>
          <p:cNvSpPr>
            <a:spLocks noGrp="1"/>
          </p:cNvSpPr>
          <p:nvPr>
            <p:ph idx="1"/>
          </p:nvPr>
        </p:nvSpPr>
        <p:spPr>
          <a:xfrm>
            <a:off x="448965" y="1502815"/>
            <a:ext cx="8246071" cy="3206805"/>
          </a:xfrm>
        </p:spPr>
        <p:txBody>
          <a:bodyPr>
            <a:normAutofit fontScale="92500" lnSpcReduction="20000"/>
          </a:bodyPr>
          <a:lstStyle/>
          <a:p>
            <a:pPr marL="0" indent="0">
              <a:buNone/>
            </a:pPr>
            <a:r>
              <a:rPr lang="en-US" sz="1800" b="0" i="0" u="none" strike="noStrike" baseline="0" dirty="0">
                <a:solidFill>
                  <a:srgbClr val="000000"/>
                </a:solidFill>
                <a:latin typeface="Calibri" panose="020F0502020204030204" pitchFamily="34" charset="0"/>
              </a:rPr>
              <a:t>In this project we will calculate two criteria to choose where is the best locations to open a new bakery of the </a:t>
            </a:r>
            <a:r>
              <a:rPr lang="en-US" sz="1800" b="0" i="0" u="none" strike="noStrike" baseline="0" dirty="0" err="1">
                <a:solidFill>
                  <a:srgbClr val="000000"/>
                </a:solidFill>
                <a:latin typeface="Calibri" panose="020F0502020204030204" pitchFamily="34" charset="0"/>
              </a:rPr>
              <a:t>Levaduramadre´s</a:t>
            </a:r>
            <a:r>
              <a:rPr lang="en-US" sz="1800" b="0" i="0" u="none" strike="noStrike" baseline="0" dirty="0">
                <a:solidFill>
                  <a:srgbClr val="000000"/>
                </a:solidFill>
                <a:latin typeface="Calibri" panose="020F0502020204030204" pitchFamily="34" charset="0"/>
              </a:rPr>
              <a:t> branch. </a:t>
            </a:r>
          </a:p>
          <a:p>
            <a:pPr marL="0" indent="0">
              <a:buNone/>
            </a:pPr>
            <a:r>
              <a:rPr lang="en-US" sz="1800" b="0" i="0" u="none" strike="noStrike" baseline="0" dirty="0">
                <a:solidFill>
                  <a:srgbClr val="000000"/>
                </a:solidFill>
                <a:latin typeface="Calibri" panose="020F0502020204030204" pitchFamily="34" charset="0"/>
              </a:rPr>
              <a:t>In </a:t>
            </a:r>
            <a:r>
              <a:rPr lang="en-US" sz="1800" b="1" i="0" u="none" strike="noStrike" baseline="0" dirty="0">
                <a:solidFill>
                  <a:srgbClr val="000000"/>
                </a:solidFill>
                <a:latin typeface="Calibri" panose="020F0502020204030204" pitchFamily="34" charset="0"/>
              </a:rPr>
              <a:t>first step </a:t>
            </a:r>
            <a:r>
              <a:rPr lang="en-US" sz="1800" b="0" i="0" u="none" strike="noStrike" baseline="0" dirty="0">
                <a:solidFill>
                  <a:srgbClr val="000000"/>
                </a:solidFill>
                <a:latin typeface="Calibri" panose="020F0502020204030204" pitchFamily="34" charset="0"/>
              </a:rPr>
              <a:t>we have collected and cleaned the required </a:t>
            </a:r>
            <a:r>
              <a:rPr lang="en-US" sz="1800" b="1" i="0" u="none" strike="noStrike" baseline="0" dirty="0">
                <a:solidFill>
                  <a:srgbClr val="000000"/>
                </a:solidFill>
                <a:latin typeface="Calibri" panose="020F0502020204030204" pitchFamily="34" charset="0"/>
              </a:rPr>
              <a:t>data </a:t>
            </a:r>
            <a:r>
              <a:rPr lang="en-US" sz="1800" b="0" i="0" u="none" strike="noStrike" baseline="0" dirty="0">
                <a:solidFill>
                  <a:srgbClr val="000000"/>
                </a:solidFill>
                <a:latin typeface="Calibri" panose="020F0502020204030204" pitchFamily="34" charset="0"/>
              </a:rPr>
              <a:t>and save it in two </a:t>
            </a:r>
            <a:r>
              <a:rPr lang="en-US" sz="1800" b="0" i="0" u="none" strike="noStrike" baseline="0" dirty="0" err="1">
                <a:solidFill>
                  <a:srgbClr val="000000"/>
                </a:solidFill>
                <a:latin typeface="Calibri" panose="020F0502020204030204" pitchFamily="34" charset="0"/>
              </a:rPr>
              <a:t>dataframes</a:t>
            </a:r>
            <a:r>
              <a:rPr lang="en-US" sz="1800" b="0" i="0" u="none" strike="noStrike" baseline="0" dirty="0">
                <a:solidFill>
                  <a:srgbClr val="000000"/>
                </a:solidFill>
                <a:latin typeface="Calibri" panose="020F0502020204030204" pitchFamily="34" charset="0"/>
              </a:rPr>
              <a:t> (called second and third dataset).</a:t>
            </a:r>
          </a:p>
          <a:p>
            <a:pPr marL="0" indent="0">
              <a:buNone/>
            </a:pPr>
            <a:r>
              <a:rPr lang="en-US" sz="1800" b="0" i="0" u="none" strike="noStrike" baseline="0" dirty="0">
                <a:solidFill>
                  <a:srgbClr val="000000"/>
                </a:solidFill>
                <a:latin typeface="Calibri" panose="020F0502020204030204" pitchFamily="34" charset="0"/>
              </a:rPr>
              <a:t>In the </a:t>
            </a:r>
            <a:r>
              <a:rPr lang="en-US" sz="1800" b="1" i="0" u="none" strike="noStrike" baseline="0" dirty="0">
                <a:solidFill>
                  <a:srgbClr val="000000"/>
                </a:solidFill>
                <a:latin typeface="Calibri" panose="020F0502020204030204" pitchFamily="34" charset="0"/>
              </a:rPr>
              <a:t>second step </a:t>
            </a:r>
            <a:r>
              <a:rPr lang="en-US" sz="1800" b="0" i="0" u="none" strike="noStrike" baseline="0" dirty="0">
                <a:solidFill>
                  <a:srgbClr val="000000"/>
                </a:solidFill>
                <a:latin typeface="Calibri" panose="020F0502020204030204" pitchFamily="34" charset="0"/>
              </a:rPr>
              <a:t>we use the datasets to develop the criteria: </a:t>
            </a:r>
          </a:p>
          <a:p>
            <a:r>
              <a:rPr lang="en-US" sz="1800" b="0" i="0" u="none" strike="noStrike" baseline="0" dirty="0">
                <a:solidFill>
                  <a:srgbClr val="000000"/>
                </a:solidFill>
                <a:latin typeface="Calibri" panose="020F0502020204030204" pitchFamily="34" charset="0"/>
              </a:rPr>
              <a:t>The second dataset will be used to develop the </a:t>
            </a:r>
            <a:r>
              <a:rPr lang="en-US" sz="1800" b="1" i="0" u="none" strike="noStrike" baseline="0" dirty="0">
                <a:solidFill>
                  <a:srgbClr val="000000"/>
                </a:solidFill>
                <a:latin typeface="Calibri" panose="020F0502020204030204" pitchFamily="34" charset="0"/>
              </a:rPr>
              <a:t>first criterion</a:t>
            </a:r>
            <a:r>
              <a:rPr lang="en-US" sz="1800" b="0" i="0" u="none" strike="noStrike" baseline="0" dirty="0">
                <a:solidFill>
                  <a:srgbClr val="000000"/>
                </a:solidFill>
                <a:latin typeface="Calibri" panose="020F0502020204030204" pitchFamily="34" charset="0"/>
              </a:rPr>
              <a:t>, which consist in make a clustering of the neighborhoods with a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and the neighborhoods with the possibility to have one. We will make a clustering with 4 cluster and other with 5 cluster. </a:t>
            </a:r>
          </a:p>
          <a:p>
            <a:r>
              <a:rPr lang="en-US" sz="1800" b="0" i="0" u="none" strike="noStrike" baseline="0" dirty="0">
                <a:solidFill>
                  <a:srgbClr val="000000"/>
                </a:solidFill>
                <a:latin typeface="Calibri" panose="020F0502020204030204" pitchFamily="34" charset="0"/>
              </a:rPr>
              <a:t>The third dataset will be used to develop the </a:t>
            </a:r>
            <a:r>
              <a:rPr lang="en-US" sz="1800" b="1" i="0" u="none" strike="noStrike" baseline="0" dirty="0">
                <a:solidFill>
                  <a:srgbClr val="000000"/>
                </a:solidFill>
                <a:latin typeface="Calibri" panose="020F0502020204030204" pitchFamily="34" charset="0"/>
              </a:rPr>
              <a:t>second criterion</a:t>
            </a:r>
            <a:r>
              <a:rPr lang="en-US" sz="1800" b="0" i="0" u="none" strike="noStrike" baseline="0" dirty="0">
                <a:solidFill>
                  <a:srgbClr val="000000"/>
                </a:solidFill>
                <a:latin typeface="Calibri" panose="020F0502020204030204" pitchFamily="34" charset="0"/>
              </a:rPr>
              <a:t>, which consist in make a </a:t>
            </a:r>
            <a:r>
              <a:rPr lang="en-US" sz="1800" b="0" i="0" u="none" strike="noStrike" baseline="0" dirty="0" err="1">
                <a:solidFill>
                  <a:srgbClr val="000000"/>
                </a:solidFill>
                <a:latin typeface="Calibri" panose="020F0502020204030204" pitchFamily="34" charset="0"/>
              </a:rPr>
              <a:t>serie</a:t>
            </a:r>
            <a:r>
              <a:rPr lang="en-US" sz="1800" b="0" i="0" u="none" strike="noStrike" baseline="0" dirty="0">
                <a:solidFill>
                  <a:srgbClr val="000000"/>
                </a:solidFill>
                <a:latin typeface="Calibri" panose="020F0502020204030204" pitchFamily="34" charset="0"/>
              </a:rPr>
              <a:t> of weighted average with the distances between the </a:t>
            </a:r>
            <a:r>
              <a:rPr lang="en-US" sz="1800" b="0" i="0" u="none" strike="noStrike" baseline="0" dirty="0" err="1">
                <a:solidFill>
                  <a:srgbClr val="000000"/>
                </a:solidFill>
                <a:latin typeface="Calibri" panose="020F0502020204030204" pitchFamily="34" charset="0"/>
              </a:rPr>
              <a:t>possibles</a:t>
            </a:r>
            <a:r>
              <a:rPr lang="en-US" sz="1800" b="0" i="0" u="none" strike="noStrike" baseline="0" dirty="0">
                <a:solidFill>
                  <a:srgbClr val="000000"/>
                </a:solidFill>
                <a:latin typeface="Calibri" panose="020F0502020204030204" pitchFamily="34" charset="0"/>
              </a:rPr>
              <a:t> future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and the bakeries around them in a 250 meters of ratio. </a:t>
            </a:r>
          </a:p>
          <a:p>
            <a:pPr marL="0" indent="0">
              <a:buNone/>
            </a:pPr>
            <a:r>
              <a:rPr lang="en-US" sz="1800" b="0" i="0" u="none" strike="noStrike" baseline="0" dirty="0">
                <a:solidFill>
                  <a:srgbClr val="000000"/>
                </a:solidFill>
                <a:latin typeface="Calibri" panose="020F0502020204030204" pitchFamily="34" charset="0"/>
              </a:rPr>
              <a:t>In the </a:t>
            </a:r>
            <a:r>
              <a:rPr lang="en-US" sz="1800" b="1" i="0" u="none" strike="noStrike" baseline="0" dirty="0">
                <a:solidFill>
                  <a:srgbClr val="000000"/>
                </a:solidFill>
                <a:latin typeface="Calibri" panose="020F0502020204030204" pitchFamily="34" charset="0"/>
              </a:rPr>
              <a:t>third step </a:t>
            </a:r>
            <a:r>
              <a:rPr lang="en-US" sz="1800" b="0" i="0" u="none" strike="noStrike" baseline="0" dirty="0">
                <a:solidFill>
                  <a:srgbClr val="000000"/>
                </a:solidFill>
                <a:latin typeface="Calibri" panose="020F0502020204030204" pitchFamily="34" charset="0"/>
              </a:rPr>
              <a:t>we develop an analysis of the criteria´s result and finally we will make a </a:t>
            </a:r>
            <a:r>
              <a:rPr lang="en-US" sz="1800" b="1" i="0" u="none" strike="noStrike" baseline="0" dirty="0">
                <a:solidFill>
                  <a:srgbClr val="000000"/>
                </a:solidFill>
                <a:latin typeface="Calibri" panose="020F0502020204030204" pitchFamily="34" charset="0"/>
              </a:rPr>
              <a:t>conclusion</a:t>
            </a:r>
            <a:r>
              <a:rPr lang="en-US" sz="1800" b="0" i="0" u="none" strike="noStrike" baseline="0"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280672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Methodology</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2068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First</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Font typeface="Arial" pitchFamily="34" charset="0"/>
              <a:buNone/>
            </a:pPr>
            <a:r>
              <a:rPr lang="en-US" sz="1800" dirty="0">
                <a:solidFill>
                  <a:srgbClr val="000000"/>
                </a:solidFill>
                <a:latin typeface="Calibri" panose="020F0502020204030204" pitchFamily="34" charset="0"/>
              </a:rPr>
              <a:t>The clustering will be made with the categories of the venues around the </a:t>
            </a:r>
            <a:r>
              <a:rPr lang="en-US" sz="1800" dirty="0" err="1">
                <a:solidFill>
                  <a:srgbClr val="000000"/>
                </a:solidFill>
                <a:latin typeface="Calibri" panose="020F0502020204030204" pitchFamily="34" charset="0"/>
              </a:rPr>
              <a:t>Levaduramadre</a:t>
            </a:r>
            <a:r>
              <a:rPr lang="en-US" sz="1800" dirty="0">
                <a:solidFill>
                  <a:srgbClr val="000000"/>
                </a:solidFill>
                <a:latin typeface="Calibri" panose="020F0502020204030204" pitchFamily="34" charset="0"/>
              </a:rPr>
              <a:t>, but to develop a good model we </a:t>
            </a:r>
            <a:r>
              <a:rPr lang="en-US" sz="1800" b="0" i="0" u="none" strike="noStrike" baseline="0" dirty="0">
                <a:solidFill>
                  <a:srgbClr val="000000"/>
                </a:solidFill>
                <a:latin typeface="Calibri" panose="020F0502020204030204" pitchFamily="34" charset="0"/>
              </a:rPr>
              <a:t>avoid the venues with the value '</a:t>
            </a:r>
            <a:r>
              <a:rPr lang="en-US" sz="1800" b="0" i="0" u="none" strike="noStrike" baseline="0" dirty="0" err="1">
                <a:solidFill>
                  <a:srgbClr val="000000"/>
                </a:solidFill>
                <a:latin typeface="Calibri" panose="020F0502020204030204" pitchFamily="34" charset="0"/>
              </a:rPr>
              <a:t>NaN</a:t>
            </a:r>
            <a:r>
              <a:rPr lang="en-US" sz="1800" b="0" i="0" u="none" strike="noStrike" baseline="0" dirty="0">
                <a:solidFill>
                  <a:srgbClr val="000000"/>
                </a:solidFill>
                <a:latin typeface="Calibri" panose="020F0502020204030204" pitchFamily="34" charset="0"/>
              </a:rPr>
              <a:t>' in category, and only select the venues which the categories have a count upper or equal than 15. </a:t>
            </a:r>
          </a:p>
          <a:p>
            <a:pPr marL="0" indent="0">
              <a:buFont typeface="Arial" pitchFamily="34" charset="0"/>
              <a:buNone/>
            </a:pPr>
            <a:r>
              <a:rPr lang="en-US" sz="1800" dirty="0">
                <a:solidFill>
                  <a:srgbClr val="000000"/>
                </a:solidFill>
                <a:latin typeface="Calibri" panose="020F0502020204030204" pitchFamily="34" charset="0"/>
              </a:rPr>
              <a:t>Then </a:t>
            </a:r>
            <a:r>
              <a:rPr lang="en-US" sz="1800" b="0" i="0" u="none" strike="noStrike" baseline="0" dirty="0">
                <a:solidFill>
                  <a:srgbClr val="000000"/>
                </a:solidFill>
                <a:latin typeface="Calibri" panose="020F0502020204030204" pitchFamily="34" charset="0"/>
              </a:rPr>
              <a:t>grouping the </a:t>
            </a:r>
            <a:r>
              <a:rPr lang="en-US" sz="1800" b="0" i="0" u="none" strike="noStrike" baseline="0" dirty="0" err="1">
                <a:solidFill>
                  <a:srgbClr val="000000"/>
                </a:solidFill>
                <a:latin typeface="Calibri" panose="020F0502020204030204" pitchFamily="34" charset="0"/>
              </a:rPr>
              <a:t>datas</a:t>
            </a:r>
            <a:r>
              <a:rPr lang="en-US" sz="1800" b="0" i="0" u="none" strike="noStrike" baseline="0" dirty="0">
                <a:solidFill>
                  <a:srgbClr val="000000"/>
                </a:solidFill>
                <a:latin typeface="Calibri" panose="020F0502020204030204" pitchFamily="34" charset="0"/>
              </a:rPr>
              <a:t> by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(existing and </a:t>
            </a:r>
            <a:r>
              <a:rPr lang="en-US" sz="1800" b="0" i="0" u="none" strike="noStrike" baseline="0" dirty="0" err="1">
                <a:solidFill>
                  <a:srgbClr val="000000"/>
                </a:solidFill>
                <a:latin typeface="Calibri" panose="020F0502020204030204" pitchFamily="34" charset="0"/>
              </a:rPr>
              <a:t>possibles</a:t>
            </a:r>
            <a:r>
              <a:rPr lang="en-US" sz="1800" b="0" i="0" u="none" strike="noStrike" baseline="0" dirty="0">
                <a:solidFill>
                  <a:srgbClr val="000000"/>
                </a:solidFill>
                <a:latin typeface="Calibri" panose="020F0502020204030204" pitchFamily="34" charset="0"/>
              </a:rPr>
              <a:t> future), making the mean (normalized) about how many repetitions have a category for each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a:t>
            </a:r>
          </a:p>
          <a:p>
            <a:pPr marL="0" indent="0">
              <a:buFont typeface="Arial" pitchFamily="34" charset="0"/>
              <a:buNone/>
            </a:pPr>
            <a:r>
              <a:rPr lang="en-US" sz="1800" dirty="0">
                <a:solidFill>
                  <a:srgbClr val="000000"/>
                </a:solidFill>
                <a:latin typeface="Calibri" panose="020F0502020204030204" pitchFamily="34" charset="0"/>
              </a:rPr>
              <a:t>After obtain the data we develop two models of clustering, one with 4 cluster and other with 5 cluster.</a:t>
            </a:r>
            <a:r>
              <a:rPr lang="en-US" sz="1800" b="0" i="0" u="none" strike="noStrike" baseline="0" dirty="0">
                <a:solidFill>
                  <a:srgbClr val="000000"/>
                </a:solidFill>
                <a:latin typeface="Calibri" panose="020F0502020204030204" pitchFamily="34" charset="0"/>
              </a:rPr>
              <a:t> </a:t>
            </a: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3938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Methodology</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2068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Second</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How the Option_03 don´t have any bakery around (because there aren´t any data of Option_03 in third dataset), we will do the calculations for Option_01 and Option_02. </a:t>
            </a:r>
          </a:p>
          <a:p>
            <a:pPr marL="0" indent="0">
              <a:buNone/>
            </a:pPr>
            <a:r>
              <a:rPr lang="en-US" sz="1800" b="0" i="0" u="none" strike="noStrike" baseline="0" dirty="0">
                <a:solidFill>
                  <a:srgbClr val="000000"/>
                </a:solidFill>
                <a:latin typeface="Calibri" panose="020F0502020204030204" pitchFamily="34" charset="0"/>
              </a:rPr>
              <a:t>First we make the average with the distances, and then we are going to develop three cases, each of it with different weight to calculate the weighted average:</a:t>
            </a:r>
          </a:p>
          <a:p>
            <a:r>
              <a:rPr lang="en-US" sz="1800" dirty="0">
                <a:solidFill>
                  <a:srgbClr val="000000"/>
                </a:solidFill>
                <a:latin typeface="Calibri" panose="020F0502020204030204" pitchFamily="34" charset="0"/>
              </a:rPr>
              <a:t>In Case 01 and Case 02 the </a:t>
            </a:r>
            <a:r>
              <a:rPr lang="en-US" sz="1800" b="0" i="0" u="none" strike="noStrike" baseline="0" dirty="0">
                <a:solidFill>
                  <a:srgbClr val="000000"/>
                </a:solidFill>
              </a:rPr>
              <a:t>weights are higher in the ranges of the shortest distances. </a:t>
            </a:r>
          </a:p>
          <a:p>
            <a:r>
              <a:rPr lang="en-US" sz="1800" dirty="0">
                <a:solidFill>
                  <a:srgbClr val="000000"/>
                </a:solidFill>
                <a:latin typeface="Calibri" panose="020F0502020204030204" pitchFamily="34" charset="0"/>
              </a:rPr>
              <a:t>In Case 03 the </a:t>
            </a:r>
            <a:r>
              <a:rPr lang="en-US" sz="1800" b="0" i="0" u="none" strike="noStrike" baseline="0" dirty="0">
                <a:solidFill>
                  <a:srgbClr val="000000"/>
                </a:solidFill>
              </a:rPr>
              <a:t>weights are higher in the ranges of the longer distances. </a:t>
            </a:r>
            <a:endParaRPr lang="en-US" sz="180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p:txBody>
      </p:sp>
      <p:pic>
        <p:nvPicPr>
          <p:cNvPr id="3" name="Imagen 2">
            <a:extLst>
              <a:ext uri="{FF2B5EF4-FFF2-40B4-BE49-F238E27FC236}">
                <a16:creationId xmlns:a16="http://schemas.microsoft.com/office/drawing/2014/main" id="{5233F94F-1639-481F-B5C4-D9B2B1635D19}"/>
              </a:ext>
            </a:extLst>
          </p:cNvPr>
          <p:cNvPicPr>
            <a:picLocks noChangeAspect="1"/>
          </p:cNvPicPr>
          <p:nvPr/>
        </p:nvPicPr>
        <p:blipFill>
          <a:blip r:embed="rId2"/>
          <a:stretch>
            <a:fillRect/>
          </a:stretch>
        </p:blipFill>
        <p:spPr>
          <a:xfrm>
            <a:off x="1650093" y="3931717"/>
            <a:ext cx="1157468" cy="915456"/>
          </a:xfrm>
          <a:prstGeom prst="rect">
            <a:avLst/>
          </a:prstGeom>
        </p:spPr>
      </p:pic>
      <p:pic>
        <p:nvPicPr>
          <p:cNvPr id="4" name="Imagen 3">
            <a:extLst>
              <a:ext uri="{FF2B5EF4-FFF2-40B4-BE49-F238E27FC236}">
                <a16:creationId xmlns:a16="http://schemas.microsoft.com/office/drawing/2014/main" id="{5B9CE364-A1EE-4EA7-99E1-C82605CF500D}"/>
              </a:ext>
            </a:extLst>
          </p:cNvPr>
          <p:cNvPicPr>
            <a:picLocks noChangeAspect="1"/>
          </p:cNvPicPr>
          <p:nvPr/>
        </p:nvPicPr>
        <p:blipFill>
          <a:blip r:embed="rId3"/>
          <a:stretch>
            <a:fillRect/>
          </a:stretch>
        </p:blipFill>
        <p:spPr>
          <a:xfrm>
            <a:off x="4407262" y="3909594"/>
            <a:ext cx="1157468" cy="902898"/>
          </a:xfrm>
          <a:prstGeom prst="rect">
            <a:avLst/>
          </a:prstGeom>
        </p:spPr>
      </p:pic>
      <p:pic>
        <p:nvPicPr>
          <p:cNvPr id="5" name="Imagen 4">
            <a:extLst>
              <a:ext uri="{FF2B5EF4-FFF2-40B4-BE49-F238E27FC236}">
                <a16:creationId xmlns:a16="http://schemas.microsoft.com/office/drawing/2014/main" id="{D667E79C-D2D6-445E-96AB-DCE491E035A8}"/>
              </a:ext>
            </a:extLst>
          </p:cNvPr>
          <p:cNvPicPr>
            <a:picLocks noChangeAspect="1"/>
          </p:cNvPicPr>
          <p:nvPr/>
        </p:nvPicPr>
        <p:blipFill>
          <a:blip r:embed="rId4"/>
          <a:stretch>
            <a:fillRect/>
          </a:stretch>
        </p:blipFill>
        <p:spPr>
          <a:xfrm>
            <a:off x="7164431" y="3927756"/>
            <a:ext cx="1173859" cy="902898"/>
          </a:xfrm>
          <a:prstGeom prst="rect">
            <a:avLst/>
          </a:prstGeom>
        </p:spPr>
      </p:pic>
      <p:sp>
        <p:nvSpPr>
          <p:cNvPr id="7" name="Flecha: a la derecha 6">
            <a:extLst>
              <a:ext uri="{FF2B5EF4-FFF2-40B4-BE49-F238E27FC236}">
                <a16:creationId xmlns:a16="http://schemas.microsoft.com/office/drawing/2014/main" id="{9DEB9AB7-A317-4C01-94BB-84FDDC74D681}"/>
              </a:ext>
            </a:extLst>
          </p:cNvPr>
          <p:cNvSpPr/>
          <p:nvPr/>
        </p:nvSpPr>
        <p:spPr>
          <a:xfrm>
            <a:off x="444673" y="4098800"/>
            <a:ext cx="1157468" cy="713692"/>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3C34BF4F-FE49-42D6-9141-9744BF746A55}"/>
              </a:ext>
            </a:extLst>
          </p:cNvPr>
          <p:cNvSpPr txBox="1"/>
          <p:nvPr/>
        </p:nvSpPr>
        <p:spPr>
          <a:xfrm>
            <a:off x="478444" y="4293402"/>
            <a:ext cx="957961" cy="307777"/>
          </a:xfrm>
          <a:prstGeom prst="rect">
            <a:avLst/>
          </a:prstGeom>
          <a:noFill/>
        </p:spPr>
        <p:txBody>
          <a:bodyPr wrap="square" rtlCol="0">
            <a:spAutoFit/>
          </a:bodyPr>
          <a:lstStyle/>
          <a:p>
            <a:r>
              <a:rPr lang="es-ES" sz="1400" dirty="0"/>
              <a:t>Case 01</a:t>
            </a:r>
          </a:p>
        </p:txBody>
      </p:sp>
      <p:sp>
        <p:nvSpPr>
          <p:cNvPr id="9" name="Flecha: a la derecha 8">
            <a:extLst>
              <a:ext uri="{FF2B5EF4-FFF2-40B4-BE49-F238E27FC236}">
                <a16:creationId xmlns:a16="http://schemas.microsoft.com/office/drawing/2014/main" id="{23EDC5E8-5B33-4D5D-B2F5-8AB5B65CD15D}"/>
              </a:ext>
            </a:extLst>
          </p:cNvPr>
          <p:cNvSpPr/>
          <p:nvPr/>
        </p:nvSpPr>
        <p:spPr>
          <a:xfrm>
            <a:off x="3195730" y="4098800"/>
            <a:ext cx="1157468" cy="713692"/>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612C4E27-1294-4762-A19F-7207E04B8298}"/>
              </a:ext>
            </a:extLst>
          </p:cNvPr>
          <p:cNvSpPr txBox="1"/>
          <p:nvPr/>
        </p:nvSpPr>
        <p:spPr>
          <a:xfrm>
            <a:off x="3229501" y="4293402"/>
            <a:ext cx="957961" cy="307777"/>
          </a:xfrm>
          <a:prstGeom prst="rect">
            <a:avLst/>
          </a:prstGeom>
          <a:noFill/>
        </p:spPr>
        <p:txBody>
          <a:bodyPr wrap="square" rtlCol="0">
            <a:spAutoFit/>
          </a:bodyPr>
          <a:lstStyle/>
          <a:p>
            <a:r>
              <a:rPr lang="es-ES" sz="1400" dirty="0"/>
              <a:t>Case 02</a:t>
            </a:r>
          </a:p>
        </p:txBody>
      </p:sp>
      <p:sp>
        <p:nvSpPr>
          <p:cNvPr id="11" name="Flecha: a la derecha 10">
            <a:extLst>
              <a:ext uri="{FF2B5EF4-FFF2-40B4-BE49-F238E27FC236}">
                <a16:creationId xmlns:a16="http://schemas.microsoft.com/office/drawing/2014/main" id="{8EE29047-1118-4478-98E8-24C8528A4FA9}"/>
              </a:ext>
            </a:extLst>
          </p:cNvPr>
          <p:cNvSpPr/>
          <p:nvPr/>
        </p:nvSpPr>
        <p:spPr>
          <a:xfrm>
            <a:off x="5959111" y="4088560"/>
            <a:ext cx="1157468" cy="713692"/>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8CEF30EC-66B1-4926-A281-4E0D01B48977}"/>
              </a:ext>
            </a:extLst>
          </p:cNvPr>
          <p:cNvSpPr txBox="1"/>
          <p:nvPr/>
        </p:nvSpPr>
        <p:spPr>
          <a:xfrm>
            <a:off x="5992882" y="4283162"/>
            <a:ext cx="957961" cy="307777"/>
          </a:xfrm>
          <a:prstGeom prst="rect">
            <a:avLst/>
          </a:prstGeom>
          <a:noFill/>
        </p:spPr>
        <p:txBody>
          <a:bodyPr wrap="square" rtlCol="0">
            <a:spAutoFit/>
          </a:bodyPr>
          <a:lstStyle/>
          <a:p>
            <a:r>
              <a:rPr lang="es-ES" sz="1400" dirty="0"/>
              <a:t>Case 03</a:t>
            </a:r>
          </a:p>
        </p:txBody>
      </p:sp>
    </p:spTree>
    <p:extLst>
      <p:ext uri="{BB962C8B-B14F-4D97-AF65-F5344CB8AC3E}">
        <p14:creationId xmlns:p14="http://schemas.microsoft.com/office/powerpoint/2010/main" val="98559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D36447-A81D-4755-9A2F-AB28602C6A37}"/>
              </a:ext>
            </a:extLst>
          </p:cNvPr>
          <p:cNvSpPr/>
          <p:nvPr/>
        </p:nvSpPr>
        <p:spPr>
          <a:xfrm>
            <a:off x="2975248" y="1808225"/>
            <a:ext cx="3193503" cy="2585323"/>
          </a:xfrm>
          <a:prstGeom prst="rect">
            <a:avLst/>
          </a:prstGeom>
          <a:noFill/>
        </p:spPr>
        <p:txBody>
          <a:bodyPr wrap="none" lIns="91440" tIns="45720" rIns="91440" bIns="45720">
            <a:spAutoFit/>
          </a:bodyPr>
          <a:lstStyle/>
          <a:p>
            <a:pPr algn="ct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Result</a:t>
            </a: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 </a:t>
            </a:r>
          </a:p>
          <a:p>
            <a:pPr algn="ct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&amp; </a:t>
            </a:r>
          </a:p>
          <a:p>
            <a:pPr algn="ct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Discussion</a:t>
            </a:r>
            <a:endPar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47023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Result &amp; Discussion</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1068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First</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None/>
            </a:pPr>
            <a:r>
              <a:rPr lang="en-US" sz="1800" dirty="0">
                <a:solidFill>
                  <a:srgbClr val="000000"/>
                </a:solidFill>
                <a:latin typeface="Calibri" panose="020F0502020204030204" pitchFamily="34" charset="0"/>
              </a:rPr>
              <a:t>The result of this criterion is showed in the maps below:</a:t>
            </a:r>
          </a:p>
        </p:txBody>
      </p:sp>
      <p:pic>
        <p:nvPicPr>
          <p:cNvPr id="3" name="Imagen 2">
            <a:extLst>
              <a:ext uri="{FF2B5EF4-FFF2-40B4-BE49-F238E27FC236}">
                <a16:creationId xmlns:a16="http://schemas.microsoft.com/office/drawing/2014/main" id="{A3C6D28A-2341-4D01-9C79-F1C6DBA31101}"/>
              </a:ext>
            </a:extLst>
          </p:cNvPr>
          <p:cNvPicPr>
            <a:picLocks noChangeAspect="1"/>
          </p:cNvPicPr>
          <p:nvPr/>
        </p:nvPicPr>
        <p:blipFill>
          <a:blip r:embed="rId2"/>
          <a:stretch>
            <a:fillRect/>
          </a:stretch>
        </p:blipFill>
        <p:spPr>
          <a:xfrm>
            <a:off x="754375" y="2362441"/>
            <a:ext cx="2617170" cy="2641711"/>
          </a:xfrm>
          <a:prstGeom prst="rect">
            <a:avLst/>
          </a:prstGeom>
        </p:spPr>
      </p:pic>
      <p:pic>
        <p:nvPicPr>
          <p:cNvPr id="4" name="Imagen 3">
            <a:extLst>
              <a:ext uri="{FF2B5EF4-FFF2-40B4-BE49-F238E27FC236}">
                <a16:creationId xmlns:a16="http://schemas.microsoft.com/office/drawing/2014/main" id="{68EBFB4B-EDA4-4FAF-AB18-2620EDFE416A}"/>
              </a:ext>
            </a:extLst>
          </p:cNvPr>
          <p:cNvPicPr>
            <a:picLocks noChangeAspect="1"/>
          </p:cNvPicPr>
          <p:nvPr/>
        </p:nvPicPr>
        <p:blipFill>
          <a:blip r:embed="rId3"/>
          <a:stretch>
            <a:fillRect/>
          </a:stretch>
        </p:blipFill>
        <p:spPr>
          <a:xfrm>
            <a:off x="5804286" y="2362441"/>
            <a:ext cx="2585339" cy="2641711"/>
          </a:xfrm>
          <a:prstGeom prst="rect">
            <a:avLst/>
          </a:prstGeom>
        </p:spPr>
      </p:pic>
      <p:sp>
        <p:nvSpPr>
          <p:cNvPr id="5" name="Flecha: a la derecha 4">
            <a:extLst>
              <a:ext uri="{FF2B5EF4-FFF2-40B4-BE49-F238E27FC236}">
                <a16:creationId xmlns:a16="http://schemas.microsoft.com/office/drawing/2014/main" id="{7B398045-6B2B-4F06-B507-B6B6D1F0E656}"/>
              </a:ext>
            </a:extLst>
          </p:cNvPr>
          <p:cNvSpPr/>
          <p:nvPr/>
        </p:nvSpPr>
        <p:spPr>
          <a:xfrm>
            <a:off x="3808475" y="3946095"/>
            <a:ext cx="1679755" cy="883197"/>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a la derecha 6">
            <a:extLst>
              <a:ext uri="{FF2B5EF4-FFF2-40B4-BE49-F238E27FC236}">
                <a16:creationId xmlns:a16="http://schemas.microsoft.com/office/drawing/2014/main" id="{2CED254C-9268-4D41-89F1-B2DE78924830}"/>
              </a:ext>
            </a:extLst>
          </p:cNvPr>
          <p:cNvSpPr/>
          <p:nvPr/>
        </p:nvSpPr>
        <p:spPr>
          <a:xfrm rot="10800000">
            <a:off x="3732122" y="2571750"/>
            <a:ext cx="1679755" cy="883197"/>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6">
                  <a:lumMod val="50000"/>
                </a:schemeClr>
              </a:solidFill>
            </a:endParaRPr>
          </a:p>
        </p:txBody>
      </p:sp>
      <p:sp>
        <p:nvSpPr>
          <p:cNvPr id="8" name="CuadroTexto 7">
            <a:extLst>
              <a:ext uri="{FF2B5EF4-FFF2-40B4-BE49-F238E27FC236}">
                <a16:creationId xmlns:a16="http://schemas.microsoft.com/office/drawing/2014/main" id="{863ABF20-64D1-46F7-AB1E-74999A99F1BD}"/>
              </a:ext>
            </a:extLst>
          </p:cNvPr>
          <p:cNvSpPr txBox="1"/>
          <p:nvPr/>
        </p:nvSpPr>
        <p:spPr>
          <a:xfrm>
            <a:off x="4189654" y="2828683"/>
            <a:ext cx="1070101" cy="369332"/>
          </a:xfrm>
          <a:prstGeom prst="rect">
            <a:avLst/>
          </a:prstGeom>
          <a:noFill/>
        </p:spPr>
        <p:txBody>
          <a:bodyPr wrap="none" rtlCol="0">
            <a:spAutoFit/>
          </a:bodyPr>
          <a:lstStyle/>
          <a:p>
            <a:r>
              <a:rPr lang="es-ES" dirty="0"/>
              <a:t>4 </a:t>
            </a:r>
            <a:r>
              <a:rPr lang="es-ES" dirty="0" err="1"/>
              <a:t>clusters</a:t>
            </a:r>
            <a:endParaRPr lang="es-ES" dirty="0"/>
          </a:p>
        </p:txBody>
      </p:sp>
      <p:sp>
        <p:nvSpPr>
          <p:cNvPr id="9" name="CuadroTexto 8">
            <a:extLst>
              <a:ext uri="{FF2B5EF4-FFF2-40B4-BE49-F238E27FC236}">
                <a16:creationId xmlns:a16="http://schemas.microsoft.com/office/drawing/2014/main" id="{2AE68775-FB63-4F4F-8D69-AB9B503D5B9B}"/>
              </a:ext>
            </a:extLst>
          </p:cNvPr>
          <p:cNvSpPr txBox="1"/>
          <p:nvPr/>
        </p:nvSpPr>
        <p:spPr>
          <a:xfrm>
            <a:off x="3960596" y="4209315"/>
            <a:ext cx="1070101" cy="369332"/>
          </a:xfrm>
          <a:prstGeom prst="rect">
            <a:avLst/>
          </a:prstGeom>
          <a:noFill/>
        </p:spPr>
        <p:txBody>
          <a:bodyPr wrap="none" rtlCol="0">
            <a:spAutoFit/>
          </a:bodyPr>
          <a:lstStyle/>
          <a:p>
            <a:r>
              <a:rPr lang="es-ES" dirty="0"/>
              <a:t>5 </a:t>
            </a:r>
            <a:r>
              <a:rPr lang="es-ES" dirty="0" err="1"/>
              <a:t>clusters</a:t>
            </a:r>
            <a:endParaRPr lang="es-ES" dirty="0"/>
          </a:p>
        </p:txBody>
      </p:sp>
    </p:spTree>
    <p:extLst>
      <p:ext uri="{BB962C8B-B14F-4D97-AF65-F5344CB8AC3E}">
        <p14:creationId xmlns:p14="http://schemas.microsoft.com/office/powerpoint/2010/main" val="411476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Result &amp; Discussion</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3595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First</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As we can see from the results of the first criterion, Option_01 and Option_02 are in the most common cluster about </a:t>
            </a:r>
            <a:r>
              <a:rPr lang="en-US" sz="1800" b="0" i="0" u="none" strike="noStrike" baseline="0" dirty="0" err="1">
                <a:solidFill>
                  <a:srgbClr val="000000"/>
                </a:solidFill>
                <a:latin typeface="Calibri" panose="020F0502020204030204" pitchFamily="34" charset="0"/>
              </a:rPr>
              <a:t>Levaduramadre´s</a:t>
            </a:r>
            <a:r>
              <a:rPr lang="en-US" sz="1800" b="0" i="0" u="none" strike="noStrike" baseline="0" dirty="0">
                <a:solidFill>
                  <a:srgbClr val="000000"/>
                </a:solidFill>
                <a:latin typeface="Calibri" panose="020F0502020204030204" pitchFamily="34" charset="0"/>
              </a:rPr>
              <a:t> location (in both clustering models), so those locations can be considered good for opening a new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t>
            </a:r>
          </a:p>
          <a:p>
            <a:pPr marL="0" indent="0">
              <a:buNone/>
            </a:pPr>
            <a:r>
              <a:rPr lang="en-US" sz="1800" b="0" i="0" u="none" strike="noStrike" baseline="0" dirty="0">
                <a:solidFill>
                  <a:srgbClr val="000000"/>
                </a:solidFill>
                <a:latin typeface="Calibri" panose="020F0502020204030204" pitchFamily="34" charset="0"/>
              </a:rPr>
              <a:t>But Option_03 has no similarity to the other </a:t>
            </a:r>
            <a:r>
              <a:rPr lang="en-US" sz="1800" b="0" i="0" u="none" strike="noStrike" baseline="0" dirty="0" err="1">
                <a:solidFill>
                  <a:srgbClr val="000000"/>
                </a:solidFill>
                <a:latin typeface="Calibri" panose="020F0502020204030204" pitchFamily="34" charset="0"/>
              </a:rPr>
              <a:t>Levaduramadre´s</a:t>
            </a:r>
            <a:r>
              <a:rPr lang="en-US" sz="1800" b="0" i="0" u="none" strike="noStrike" baseline="0" dirty="0">
                <a:solidFill>
                  <a:srgbClr val="000000"/>
                </a:solidFill>
                <a:latin typeface="Calibri" panose="020F0502020204030204" pitchFamily="34" charset="0"/>
              </a:rPr>
              <a:t> neighborhoods (in any of the clustering models), so it is easy to say that this location is not recommended to open a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at least not without a high risk rate. </a:t>
            </a: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183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Result &amp; Discussion</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3595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Second</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None/>
            </a:pPr>
            <a:r>
              <a:rPr lang="en-US" sz="1800" dirty="0">
                <a:solidFill>
                  <a:srgbClr val="000000"/>
                </a:solidFill>
                <a:latin typeface="Calibri" panose="020F0502020204030204" pitchFamily="34" charset="0"/>
              </a:rPr>
              <a:t>The result of this criterion is showed below:</a:t>
            </a:r>
          </a:p>
        </p:txBody>
      </p:sp>
      <p:pic>
        <p:nvPicPr>
          <p:cNvPr id="3" name="Imagen 2">
            <a:extLst>
              <a:ext uri="{FF2B5EF4-FFF2-40B4-BE49-F238E27FC236}">
                <a16:creationId xmlns:a16="http://schemas.microsoft.com/office/drawing/2014/main" id="{0040FC23-FE20-4D31-85EE-B6D1F2EA66C0}"/>
              </a:ext>
            </a:extLst>
          </p:cNvPr>
          <p:cNvPicPr>
            <a:picLocks noChangeAspect="1"/>
          </p:cNvPicPr>
          <p:nvPr/>
        </p:nvPicPr>
        <p:blipFill>
          <a:blip r:embed="rId2"/>
          <a:stretch>
            <a:fillRect/>
          </a:stretch>
        </p:blipFill>
        <p:spPr>
          <a:xfrm>
            <a:off x="1680436" y="3335275"/>
            <a:ext cx="2443280" cy="412745"/>
          </a:xfrm>
          <a:prstGeom prst="rect">
            <a:avLst/>
          </a:prstGeom>
        </p:spPr>
      </p:pic>
      <p:sp>
        <p:nvSpPr>
          <p:cNvPr id="4" name="Abrir llave 3">
            <a:extLst>
              <a:ext uri="{FF2B5EF4-FFF2-40B4-BE49-F238E27FC236}">
                <a16:creationId xmlns:a16="http://schemas.microsoft.com/office/drawing/2014/main" id="{CB2CC638-79C9-448D-A82F-9C289A4D3F91}"/>
              </a:ext>
            </a:extLst>
          </p:cNvPr>
          <p:cNvSpPr/>
          <p:nvPr/>
        </p:nvSpPr>
        <p:spPr>
          <a:xfrm>
            <a:off x="4190238" y="2403103"/>
            <a:ext cx="255101" cy="2331482"/>
          </a:xfrm>
          <a:prstGeom prst="leftBrace">
            <a:avLst>
              <a:gd name="adj1" fmla="val 8333"/>
              <a:gd name="adj2" fmla="val 47452"/>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5" name="Imagen 4">
            <a:extLst>
              <a:ext uri="{FF2B5EF4-FFF2-40B4-BE49-F238E27FC236}">
                <a16:creationId xmlns:a16="http://schemas.microsoft.com/office/drawing/2014/main" id="{4C752D35-CC97-41BC-8713-156F4CD4362C}"/>
              </a:ext>
            </a:extLst>
          </p:cNvPr>
          <p:cNvPicPr>
            <a:picLocks noChangeAspect="1"/>
          </p:cNvPicPr>
          <p:nvPr/>
        </p:nvPicPr>
        <p:blipFill>
          <a:blip r:embed="rId3"/>
          <a:stretch>
            <a:fillRect/>
          </a:stretch>
        </p:blipFill>
        <p:spPr>
          <a:xfrm>
            <a:off x="4724704" y="2403103"/>
            <a:ext cx="2440975" cy="499022"/>
          </a:xfrm>
          <a:prstGeom prst="rect">
            <a:avLst/>
          </a:prstGeom>
        </p:spPr>
      </p:pic>
      <p:pic>
        <p:nvPicPr>
          <p:cNvPr id="7" name="Imagen 6">
            <a:extLst>
              <a:ext uri="{FF2B5EF4-FFF2-40B4-BE49-F238E27FC236}">
                <a16:creationId xmlns:a16="http://schemas.microsoft.com/office/drawing/2014/main" id="{82DC6B62-B0C1-4E20-B2AA-4085B5E22489}"/>
              </a:ext>
            </a:extLst>
          </p:cNvPr>
          <p:cNvPicPr>
            <a:picLocks noChangeAspect="1"/>
          </p:cNvPicPr>
          <p:nvPr/>
        </p:nvPicPr>
        <p:blipFill>
          <a:blip r:embed="rId4"/>
          <a:stretch>
            <a:fillRect/>
          </a:stretch>
        </p:blipFill>
        <p:spPr>
          <a:xfrm>
            <a:off x="4698661" y="3276443"/>
            <a:ext cx="2553793" cy="541911"/>
          </a:xfrm>
          <a:prstGeom prst="rect">
            <a:avLst/>
          </a:prstGeom>
        </p:spPr>
      </p:pic>
      <p:pic>
        <p:nvPicPr>
          <p:cNvPr id="8" name="Imagen 7">
            <a:extLst>
              <a:ext uri="{FF2B5EF4-FFF2-40B4-BE49-F238E27FC236}">
                <a16:creationId xmlns:a16="http://schemas.microsoft.com/office/drawing/2014/main" id="{76E64B93-F1E3-457D-88DE-C6FEC3922F35}"/>
              </a:ext>
            </a:extLst>
          </p:cNvPr>
          <p:cNvPicPr>
            <a:picLocks noChangeAspect="1"/>
          </p:cNvPicPr>
          <p:nvPr/>
        </p:nvPicPr>
        <p:blipFill>
          <a:blip r:embed="rId5"/>
          <a:stretch>
            <a:fillRect/>
          </a:stretch>
        </p:blipFill>
        <p:spPr>
          <a:xfrm>
            <a:off x="4698661" y="4192673"/>
            <a:ext cx="2467019" cy="541911"/>
          </a:xfrm>
          <a:prstGeom prst="rect">
            <a:avLst/>
          </a:prstGeom>
        </p:spPr>
      </p:pic>
    </p:spTree>
    <p:extLst>
      <p:ext uri="{BB962C8B-B14F-4D97-AF65-F5344CB8AC3E}">
        <p14:creationId xmlns:p14="http://schemas.microsoft.com/office/powerpoint/2010/main" val="420052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Result &amp; Discussion</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35951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800" b="1"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Second</a:t>
            </a:r>
            <a:r>
              <a:rPr lang="es-ES" sz="2400" b="1" u="sng" dirty="0">
                <a:solidFill>
                  <a:schemeClr val="accent6">
                    <a:lumMod val="50000"/>
                  </a:schemeClr>
                </a:solidFill>
                <a:latin typeface="Calibri" panose="020F0502020204030204" pitchFamily="34" charset="0"/>
              </a:rPr>
              <a:t> </a:t>
            </a:r>
            <a:r>
              <a:rPr lang="es-ES" sz="2400" b="1" u="sng" dirty="0" err="1">
                <a:solidFill>
                  <a:schemeClr val="accent6">
                    <a:lumMod val="50000"/>
                  </a:schemeClr>
                </a:solidFill>
                <a:latin typeface="Calibri" panose="020F0502020204030204" pitchFamily="34" charset="0"/>
              </a:rPr>
              <a:t>Criterion</a:t>
            </a:r>
            <a:endParaRPr lang="es-ES" sz="2400" b="1" u="sng"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We only discuss about Option_01 and Option_02, because the Option_03 don´t have any bakery around, which can tell us two things, that you can open a bakery without competition or is not the best place to open a bakery (I think more in the second). </a:t>
            </a:r>
          </a:p>
          <a:p>
            <a:pPr marL="0" indent="0">
              <a:buNone/>
            </a:pPr>
            <a:r>
              <a:rPr lang="en-US" sz="1800" b="0" i="0" u="none" strike="noStrike" baseline="0" dirty="0">
                <a:solidFill>
                  <a:srgbClr val="000000"/>
                </a:solidFill>
                <a:latin typeface="Calibri" panose="020F0502020204030204" pitchFamily="34" charset="0"/>
              </a:rPr>
              <a:t>So when we see the results of the average, the difference is 5 meters, so is very similar; but when we put a weight depending on the distance (when more shortest distance more weight) the Option_01 decrease the average (in 29 meters) more than Option_02 (in 18 meters) with a difference between them of 16 meters, and when we increase the weight to the shortest distance, the difference between them up to 23 meters, so we can say that the short distance between a future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and others bakeries affect more in Option_01. But when we put weight depending on the longer distance, the difference between the two options is 4 meters, so the difference is simply maintained and we can conclude that bakeries with more distance affect less to the </a:t>
            </a:r>
            <a:r>
              <a:rPr lang="en-US" sz="1800" b="0" i="0" u="none" strike="noStrike" baseline="0" dirty="0" err="1">
                <a:solidFill>
                  <a:srgbClr val="000000"/>
                </a:solidFill>
                <a:latin typeface="Calibri" panose="020F0502020204030204" pitchFamily="34" charset="0"/>
              </a:rPr>
              <a:t>possibles</a:t>
            </a:r>
            <a:r>
              <a:rPr lang="en-US" sz="1800" b="0" i="0" u="none" strike="noStrike" baseline="0" dirty="0">
                <a:solidFill>
                  <a:srgbClr val="000000"/>
                </a:solidFill>
                <a:latin typeface="Calibri" panose="020F0502020204030204" pitchFamily="34" charset="0"/>
              </a:rPr>
              <a:t> future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t>
            </a: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408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D36447-A81D-4755-9A2F-AB28602C6A37}"/>
              </a:ext>
            </a:extLst>
          </p:cNvPr>
          <p:cNvSpPr/>
          <p:nvPr/>
        </p:nvSpPr>
        <p:spPr>
          <a:xfrm>
            <a:off x="2913537" y="2266340"/>
            <a:ext cx="3316935" cy="923330"/>
          </a:xfrm>
          <a:prstGeom prst="rect">
            <a:avLst/>
          </a:prstGeom>
          <a:noFill/>
        </p:spPr>
        <p:txBody>
          <a:bodyPr wrap="none" lIns="91440" tIns="45720" rIns="91440" bIns="45720">
            <a:spAutoFit/>
          </a:bodyPr>
          <a:lstStyle/>
          <a:p>
            <a:pPr algn="ct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Conclusion</a:t>
            </a:r>
            <a:endPar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79513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Conclusion</a:t>
            </a:r>
          </a:p>
        </p:txBody>
      </p:sp>
      <p:sp>
        <p:nvSpPr>
          <p:cNvPr id="6" name="Content Placeholder 2">
            <a:extLst>
              <a:ext uri="{FF2B5EF4-FFF2-40B4-BE49-F238E27FC236}">
                <a16:creationId xmlns:a16="http://schemas.microsoft.com/office/drawing/2014/main" id="{9C40343F-61D5-4E97-B476-A917F95A7D80}"/>
              </a:ext>
            </a:extLst>
          </p:cNvPr>
          <p:cNvSpPr txBox="1">
            <a:spLocks/>
          </p:cNvSpPr>
          <p:nvPr/>
        </p:nvSpPr>
        <p:spPr>
          <a:xfrm>
            <a:off x="448965" y="1502815"/>
            <a:ext cx="8551480" cy="33595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0" i="0" u="none" strike="noStrike" baseline="0" dirty="0">
                <a:solidFill>
                  <a:srgbClr val="000000"/>
                </a:solidFill>
                <a:latin typeface="Calibri" panose="020F0502020204030204" pitchFamily="34" charset="0"/>
              </a:rPr>
              <a:t>The aim of this project is select the best location to open a new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bakery. For that we have to </a:t>
            </a:r>
            <a:r>
              <a:rPr lang="en-US" sz="1800" b="0" i="0" u="none" strike="noStrike" baseline="0" dirty="0" err="1">
                <a:solidFill>
                  <a:srgbClr val="000000"/>
                </a:solidFill>
                <a:latin typeface="Calibri" panose="020F0502020204030204" pitchFamily="34" charset="0"/>
              </a:rPr>
              <a:t>chooce</a:t>
            </a:r>
            <a:r>
              <a:rPr lang="en-US" sz="1800" b="0" i="0" u="none" strike="noStrike" baseline="0" dirty="0">
                <a:solidFill>
                  <a:srgbClr val="000000"/>
                </a:solidFill>
                <a:latin typeface="Calibri" panose="020F0502020204030204" pitchFamily="34" charset="0"/>
              </a:rPr>
              <a:t> one between three options, and for that we considered two criteria. </a:t>
            </a:r>
          </a:p>
          <a:p>
            <a:pPr marL="0" indent="0">
              <a:buNone/>
            </a:pPr>
            <a:r>
              <a:rPr lang="en-US" sz="1800" b="0" i="0" u="none" strike="noStrike" baseline="0" dirty="0">
                <a:solidFill>
                  <a:srgbClr val="000000"/>
                </a:solidFill>
                <a:latin typeface="Calibri" panose="020F0502020204030204" pitchFamily="34" charset="0"/>
              </a:rPr>
              <a:t>With the first criterion we discard the Option_03, due to the reason given in the Discussion part. </a:t>
            </a:r>
          </a:p>
          <a:p>
            <a:pPr marL="0" indent="0">
              <a:buNone/>
            </a:pPr>
            <a:r>
              <a:rPr lang="en-US" sz="1800" b="0" i="0" u="none" strike="noStrike" baseline="0" dirty="0">
                <a:solidFill>
                  <a:srgbClr val="000000"/>
                </a:solidFill>
                <a:latin typeface="Calibri" panose="020F0502020204030204" pitchFamily="34" charset="0"/>
              </a:rPr>
              <a:t>And due to the second criterion we consider Option_02 as the best option, since the Option_01 is most affected by the shortest distance, which is interpreted as having more competition. </a:t>
            </a:r>
          </a:p>
          <a:p>
            <a:pPr marL="0" indent="0">
              <a:buNone/>
            </a:pPr>
            <a:r>
              <a:rPr lang="en-US" sz="1800" b="0" i="0" u="none" strike="noStrike" baseline="0" dirty="0">
                <a:solidFill>
                  <a:srgbClr val="000000"/>
                </a:solidFill>
                <a:latin typeface="Calibri" panose="020F0502020204030204" pitchFamily="34" charset="0"/>
              </a:rPr>
              <a:t>Finally </a:t>
            </a:r>
            <a:r>
              <a:rPr lang="en-US" sz="1800" b="1" i="0" u="none" strike="noStrike" baseline="0" dirty="0">
                <a:solidFill>
                  <a:srgbClr val="000000"/>
                </a:solidFill>
                <a:latin typeface="Arial" panose="020B0604020202020204" pitchFamily="34" charset="0"/>
              </a:rPr>
              <a:t>our recommendation </a:t>
            </a:r>
            <a:r>
              <a:rPr lang="en-US" sz="1800" b="0" i="0" u="none" strike="noStrike" baseline="0" dirty="0">
                <a:solidFill>
                  <a:srgbClr val="000000"/>
                </a:solidFill>
                <a:latin typeface="Calibri" panose="020F0502020204030204" pitchFamily="34" charset="0"/>
              </a:rPr>
              <a:t>is to open the next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in the </a:t>
            </a:r>
            <a:r>
              <a:rPr lang="en-US" sz="1800" b="1" i="0" u="none" strike="noStrike" baseline="0" dirty="0">
                <a:solidFill>
                  <a:srgbClr val="000000"/>
                </a:solidFill>
                <a:latin typeface="Arial" panose="020B0604020202020204" pitchFamily="34" charset="0"/>
              </a:rPr>
              <a:t>Option_02 location</a:t>
            </a:r>
            <a:r>
              <a:rPr lang="en-US" sz="1800" b="0" i="0" u="none" strike="noStrike" baseline="0" dirty="0">
                <a:solidFill>
                  <a:srgbClr val="000000"/>
                </a:solidFill>
                <a:latin typeface="Calibri" panose="020F0502020204030204" pitchFamily="34" charset="0"/>
              </a:rPr>
              <a:t>. </a:t>
            </a: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19606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433880"/>
            <a:ext cx="6260907" cy="832936"/>
          </a:xfrm>
        </p:spPr>
        <p:txBody>
          <a:bodyPr>
            <a:normAutofit/>
          </a:bodyPr>
          <a:lstStyle/>
          <a:p>
            <a:pPr algn="l"/>
            <a:r>
              <a:rPr lang="en-US" dirty="0">
                <a:solidFill>
                  <a:schemeClr val="accent6">
                    <a:lumMod val="50000"/>
                  </a:schemeClr>
                </a:solidFill>
              </a:rPr>
              <a:t>INDEX</a:t>
            </a:r>
          </a:p>
        </p:txBody>
      </p:sp>
      <p:sp>
        <p:nvSpPr>
          <p:cNvPr id="5" name="Content Placeholder 4"/>
          <p:cNvSpPr>
            <a:spLocks noGrp="1"/>
          </p:cNvSpPr>
          <p:nvPr>
            <p:ph idx="1"/>
          </p:nvPr>
        </p:nvSpPr>
        <p:spPr>
          <a:xfrm>
            <a:off x="3044950" y="1350110"/>
            <a:ext cx="5802790" cy="3206805"/>
          </a:xfrm>
        </p:spPr>
        <p:txBody>
          <a:bodyPr/>
          <a:lstStyle/>
          <a:p>
            <a:r>
              <a:rPr lang="en-US" dirty="0"/>
              <a:t>Introduction &amp; Business Problem</a:t>
            </a:r>
          </a:p>
          <a:p>
            <a:r>
              <a:rPr lang="en-US" dirty="0"/>
              <a:t>Data</a:t>
            </a:r>
          </a:p>
          <a:p>
            <a:r>
              <a:rPr lang="en-US" dirty="0"/>
              <a:t>Methodology</a:t>
            </a:r>
          </a:p>
          <a:p>
            <a:r>
              <a:rPr lang="es-ES" dirty="0" err="1"/>
              <a:t>Result</a:t>
            </a:r>
            <a:r>
              <a:rPr lang="es-ES" dirty="0"/>
              <a:t> &amp; </a:t>
            </a:r>
            <a:r>
              <a:rPr lang="es-ES" dirty="0" err="1"/>
              <a:t>Discussion</a:t>
            </a:r>
            <a:endParaRPr lang="es-ES" dirty="0"/>
          </a:p>
          <a:p>
            <a:r>
              <a:rPr lang="es-ES" dirty="0" err="1"/>
              <a:t>Conclusion</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D36447-A81D-4755-9A2F-AB28602C6A37}"/>
              </a:ext>
            </a:extLst>
          </p:cNvPr>
          <p:cNvSpPr/>
          <p:nvPr/>
        </p:nvSpPr>
        <p:spPr>
          <a:xfrm>
            <a:off x="1947146" y="1808225"/>
            <a:ext cx="5249707" cy="2585323"/>
          </a:xfrm>
          <a:prstGeom prst="rect">
            <a:avLst/>
          </a:prstGeom>
          <a:noFill/>
        </p:spPr>
        <p:txBody>
          <a:bodyPr wrap="none" lIns="91440" tIns="45720" rIns="91440" bIns="45720">
            <a:spAutoFit/>
          </a:bodyPr>
          <a:lstStyle/>
          <a:p>
            <a:pPr algn="ct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Introduction</a:t>
            </a: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 </a:t>
            </a:r>
          </a:p>
          <a:p>
            <a:pPr algn="ct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&amp; </a:t>
            </a:r>
          </a:p>
          <a:p>
            <a:pPr algn="ct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Business </a:t>
            </a: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Problem</a:t>
            </a:r>
            <a:endPar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Introduction &amp; Business Problem</a:t>
            </a:r>
          </a:p>
        </p:txBody>
      </p:sp>
      <p:sp>
        <p:nvSpPr>
          <p:cNvPr id="3" name="Content Placeholder 2"/>
          <p:cNvSpPr>
            <a:spLocks noGrp="1"/>
          </p:cNvSpPr>
          <p:nvPr>
            <p:ph idx="1"/>
          </p:nvPr>
        </p:nvSpPr>
        <p:spPr>
          <a:xfrm>
            <a:off x="448965" y="1502815"/>
            <a:ext cx="8246071" cy="3206805"/>
          </a:xfrm>
        </p:spPr>
        <p:txBody>
          <a:bodyPr>
            <a:normAutofit/>
          </a:bodyPr>
          <a:lstStyle/>
          <a:p>
            <a:pPr algn="l"/>
            <a:endParaRPr lang="es-ES" sz="1800" b="0" i="0" u="none" strike="noStrike" baseline="0" dirty="0">
              <a:solidFill>
                <a:srgbClr val="000000"/>
              </a:solidFill>
              <a:latin typeface="Calibri" panose="020F0502020204030204" pitchFamily="34" charset="0"/>
            </a:endParaRPr>
          </a:p>
          <a:p>
            <a:pPr algn="l"/>
            <a:r>
              <a:rPr lang="en-US" sz="1800" b="0" i="0" u="none" strike="noStrike" baseline="0" dirty="0">
                <a:solidFill>
                  <a:srgbClr val="000000"/>
                </a:solidFill>
                <a:latin typeface="Calibri" panose="020F0502020204030204" pitchFamily="34" charset="0"/>
              </a:rPr>
              <a:t>The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brand is a gourmet bakery that is in full expansion in the city of Madrid, Spain. This expansion is happened mainly in the center and north-center of Madrid.</a:t>
            </a:r>
          </a:p>
          <a:p>
            <a:pPr algn="l"/>
            <a:r>
              <a:rPr lang="en-US" sz="1800" b="0" i="0" u="none" strike="noStrike" baseline="0" dirty="0">
                <a:solidFill>
                  <a:srgbClr val="000000"/>
                </a:solidFill>
                <a:latin typeface="Calibri" panose="020F0502020204030204" pitchFamily="34" charset="0"/>
              </a:rPr>
              <a:t>To make the expansion in a </a:t>
            </a:r>
            <a:r>
              <a:rPr lang="en-US" sz="1800" b="0" i="0" u="none" strike="noStrike" baseline="0" dirty="0" err="1">
                <a:solidFill>
                  <a:srgbClr val="000000"/>
                </a:solidFill>
                <a:latin typeface="Calibri" panose="020F0502020204030204" pitchFamily="34" charset="0"/>
              </a:rPr>
              <a:t>homogeneus</a:t>
            </a:r>
            <a:r>
              <a:rPr lang="en-US" sz="1800" b="0" i="0" u="none" strike="noStrike" baseline="0" dirty="0">
                <a:solidFill>
                  <a:srgbClr val="000000"/>
                </a:solidFill>
                <a:latin typeface="Calibri" panose="020F0502020204030204" pitchFamily="34" charset="0"/>
              </a:rPr>
              <a:t> way, the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owner ask us to find an optimal location for a new bakery of the brand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in the south-center of Madrid.  </a:t>
            </a:r>
          </a:p>
          <a:p>
            <a:r>
              <a:rPr lang="en-US" sz="1800" b="0" i="0" u="none" strike="noStrike" baseline="0" dirty="0">
                <a:solidFill>
                  <a:srgbClr val="000000"/>
                </a:solidFill>
                <a:latin typeface="Calibri" panose="020F0502020204030204" pitchFamily="34" charset="0"/>
              </a:rPr>
              <a:t>To do this, we will assume that the bakery owner gives us a choice of 3 specific locations.</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D36447-A81D-4755-9A2F-AB28602C6A37}"/>
              </a:ext>
            </a:extLst>
          </p:cNvPr>
          <p:cNvSpPr/>
          <p:nvPr/>
        </p:nvSpPr>
        <p:spPr>
          <a:xfrm>
            <a:off x="3806566" y="2266340"/>
            <a:ext cx="1530868" cy="923330"/>
          </a:xfrm>
          <a:prstGeom prst="rect">
            <a:avLst/>
          </a:prstGeom>
          <a:noFill/>
        </p:spPr>
        <p:txBody>
          <a:bodyPr wrap="none" lIns="91440" tIns="45720" rIns="91440" bIns="45720">
            <a:spAutoFit/>
          </a:bodyPr>
          <a:lstStyle/>
          <a:p>
            <a:pPr algn="ctr"/>
            <a:r>
              <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Data</a:t>
            </a:r>
          </a:p>
        </p:txBody>
      </p:sp>
    </p:spTree>
    <p:extLst>
      <p:ext uri="{BB962C8B-B14F-4D97-AF65-F5344CB8AC3E}">
        <p14:creationId xmlns:p14="http://schemas.microsoft.com/office/powerpoint/2010/main" val="77037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Data</a:t>
            </a:r>
          </a:p>
        </p:txBody>
      </p:sp>
      <p:sp>
        <p:nvSpPr>
          <p:cNvPr id="3" name="Content Placeholder 2"/>
          <p:cNvSpPr>
            <a:spLocks noGrp="1"/>
          </p:cNvSpPr>
          <p:nvPr>
            <p:ph idx="1"/>
          </p:nvPr>
        </p:nvSpPr>
        <p:spPr>
          <a:xfrm>
            <a:off x="448965" y="1502815"/>
            <a:ext cx="8246071" cy="3206805"/>
          </a:xfrm>
        </p:spPr>
        <p:txBody>
          <a:bodyPr>
            <a:normAutofit/>
          </a:bodyPr>
          <a:lstStyle/>
          <a:p>
            <a:pPr marL="0" indent="0">
              <a:buNone/>
            </a:pPr>
            <a:r>
              <a:rPr lang="es-ES" sz="1800" b="1" i="0" u="none" strike="noStrike" baseline="0" dirty="0">
                <a:solidFill>
                  <a:schemeClr val="accent6">
                    <a:lumMod val="50000"/>
                  </a:schemeClr>
                </a:solidFill>
                <a:latin typeface="Calibri" panose="020F0502020204030204" pitchFamily="34" charset="0"/>
              </a:rPr>
              <a:t> </a:t>
            </a:r>
            <a:r>
              <a:rPr lang="es-ES" sz="2400" b="1" i="0" u="sng" strike="noStrike" baseline="0" dirty="0">
                <a:solidFill>
                  <a:schemeClr val="accent6">
                    <a:lumMod val="50000"/>
                  </a:schemeClr>
                </a:solidFill>
                <a:latin typeface="Calibri" panose="020F0502020204030204" pitchFamily="34" charset="0"/>
              </a:rPr>
              <a:t>Data </a:t>
            </a:r>
            <a:r>
              <a:rPr lang="es-ES" sz="2400" b="1" i="0" u="sng" strike="noStrike" baseline="0" dirty="0" err="1">
                <a:solidFill>
                  <a:schemeClr val="accent6">
                    <a:lumMod val="50000"/>
                  </a:schemeClr>
                </a:solidFill>
                <a:latin typeface="Calibri" panose="020F0502020204030204" pitchFamily="34" charset="0"/>
              </a:rPr>
              <a:t>Sources</a:t>
            </a:r>
            <a:r>
              <a:rPr lang="es-ES" sz="2400" b="1" i="0" u="sng" strike="noStrike" baseline="0" dirty="0">
                <a:solidFill>
                  <a:schemeClr val="accent6">
                    <a:lumMod val="50000"/>
                  </a:schemeClr>
                </a:solidFill>
                <a:latin typeface="Calibri" panose="020F0502020204030204" pitchFamily="34" charset="0"/>
              </a:rPr>
              <a:t> </a:t>
            </a:r>
            <a:endParaRPr lang="es-ES" sz="1800" b="1" i="0" u="sng" strike="noStrike" baseline="0"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For this work we will use the data obtained from Foursquare API. Although it will be the same API, we will obtain three datasets: </a:t>
            </a:r>
          </a:p>
          <a:p>
            <a:r>
              <a:rPr lang="en-US" sz="1800" b="1" i="0" u="none" strike="noStrike" baseline="0" dirty="0">
                <a:solidFill>
                  <a:srgbClr val="000000"/>
                </a:solidFill>
                <a:latin typeface="Calibri" panose="020F0502020204030204" pitchFamily="34" charset="0"/>
              </a:rPr>
              <a:t>First dataset </a:t>
            </a:r>
            <a:r>
              <a:rPr lang="en-US" sz="1800" b="0" i="0" u="none" strike="noStrike" baseline="0" dirty="0">
                <a:solidFill>
                  <a:srgbClr val="000000"/>
                </a:solidFill>
                <a:latin typeface="Calibri" panose="020F0502020204030204" pitchFamily="34" charset="0"/>
              </a:rPr>
              <a:t>will contain information about all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existings</a:t>
            </a:r>
            <a:r>
              <a:rPr lang="en-US" sz="1800" b="0" i="0" u="none" strike="noStrike" baseline="0" dirty="0">
                <a:solidFill>
                  <a:srgbClr val="000000"/>
                </a:solidFill>
                <a:latin typeface="Calibri" panose="020F0502020204030204" pitchFamily="34" charset="0"/>
              </a:rPr>
              <a:t> and </a:t>
            </a:r>
            <a:r>
              <a:rPr lang="en-US" sz="1800" b="0" i="0" u="none" strike="noStrike" baseline="0" dirty="0" err="1">
                <a:solidFill>
                  <a:srgbClr val="000000"/>
                </a:solidFill>
                <a:latin typeface="Calibri" panose="020F0502020204030204" pitchFamily="34" charset="0"/>
              </a:rPr>
              <a:t>possibles</a:t>
            </a:r>
            <a:r>
              <a:rPr lang="en-US" sz="1800" b="0" i="0" u="none" strike="noStrike" baseline="0" dirty="0">
                <a:solidFill>
                  <a:srgbClr val="000000"/>
                </a:solidFill>
                <a:latin typeface="Calibri" panose="020F0502020204030204" pitchFamily="34" charset="0"/>
              </a:rPr>
              <a:t> future): This dataset will be used to obtain the second dataset. </a:t>
            </a:r>
          </a:p>
          <a:p>
            <a:pPr algn="l"/>
            <a:r>
              <a:rPr lang="en-US" sz="1800" b="1" i="0" u="none" strike="noStrike" baseline="0" dirty="0">
                <a:solidFill>
                  <a:srgbClr val="000000"/>
                </a:solidFill>
                <a:latin typeface="Calibri" panose="020F0502020204030204" pitchFamily="34" charset="0"/>
              </a:rPr>
              <a:t>Second dataset </a:t>
            </a:r>
            <a:r>
              <a:rPr lang="en-US" sz="1800" b="0" i="0" u="none" strike="noStrike" baseline="0" dirty="0">
                <a:solidFill>
                  <a:srgbClr val="000000"/>
                </a:solidFill>
                <a:latin typeface="Calibri" panose="020F0502020204030204" pitchFamily="34" charset="0"/>
              </a:rPr>
              <a:t>will contain information about the venues around all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This dataset will be used to create a cluster (using k-means clustering) of </a:t>
            </a:r>
            <a:r>
              <a:rPr lang="en-US" sz="1800" b="0" i="0" u="none" strike="noStrike" baseline="0" dirty="0" err="1">
                <a:solidFill>
                  <a:srgbClr val="000000"/>
                </a:solidFill>
                <a:latin typeface="Calibri" panose="020F0502020204030204" pitchFamily="34" charset="0"/>
              </a:rPr>
              <a:t>Levaduramadre’s</a:t>
            </a:r>
            <a:r>
              <a:rPr lang="en-US" sz="1800" b="0" i="0" u="none" strike="noStrike" baseline="0" dirty="0">
                <a:solidFill>
                  <a:srgbClr val="000000"/>
                </a:solidFill>
                <a:latin typeface="Calibri" panose="020F0502020204030204" pitchFamily="34" charset="0"/>
              </a:rPr>
              <a:t> locations to get the first criteria. </a:t>
            </a:r>
            <a:endParaRPr lang="es-E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Third dataset </a:t>
            </a:r>
            <a:r>
              <a:rPr lang="en-US" sz="1800" b="0" i="0" u="none" strike="noStrike" baseline="0" dirty="0">
                <a:solidFill>
                  <a:srgbClr val="000000"/>
                </a:solidFill>
                <a:latin typeface="Calibri" panose="020F0502020204030204" pitchFamily="34" charset="0"/>
              </a:rPr>
              <a:t>will contain information about the bakeries around the possible locations: This dataset will be used to get the second criteria. </a:t>
            </a:r>
          </a:p>
          <a:p>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4288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Data</a:t>
            </a:r>
          </a:p>
        </p:txBody>
      </p:sp>
      <p:sp>
        <p:nvSpPr>
          <p:cNvPr id="3" name="Content Placeholder 2"/>
          <p:cNvSpPr>
            <a:spLocks noGrp="1"/>
          </p:cNvSpPr>
          <p:nvPr>
            <p:ph idx="1"/>
          </p:nvPr>
        </p:nvSpPr>
        <p:spPr>
          <a:xfrm>
            <a:off x="448965" y="1502815"/>
            <a:ext cx="5955495" cy="3206805"/>
          </a:xfrm>
        </p:spPr>
        <p:txBody>
          <a:bodyPr>
            <a:normAutofit/>
          </a:bodyPr>
          <a:lstStyle/>
          <a:p>
            <a:pPr marL="0" indent="0">
              <a:buNone/>
            </a:pPr>
            <a:r>
              <a:rPr lang="es-ES" sz="1800" b="1" i="0" u="none" strike="noStrike" baseline="0" dirty="0">
                <a:solidFill>
                  <a:schemeClr val="accent6">
                    <a:lumMod val="50000"/>
                  </a:schemeClr>
                </a:solidFill>
                <a:latin typeface="Calibri" panose="020F0502020204030204" pitchFamily="34" charset="0"/>
              </a:rPr>
              <a:t> </a:t>
            </a:r>
            <a:r>
              <a:rPr lang="es-ES" sz="2400" b="1" i="0" u="sng" strike="noStrike" baseline="0" dirty="0">
                <a:solidFill>
                  <a:schemeClr val="accent6">
                    <a:lumMod val="50000"/>
                  </a:schemeClr>
                </a:solidFill>
                <a:latin typeface="Calibri" panose="020F0502020204030204" pitchFamily="34" charset="0"/>
              </a:rPr>
              <a:t>Data </a:t>
            </a:r>
            <a:r>
              <a:rPr lang="es-ES" sz="2400" b="1" i="0" u="sng" strike="noStrike" baseline="0" dirty="0" err="1">
                <a:solidFill>
                  <a:schemeClr val="accent6">
                    <a:lumMod val="50000"/>
                  </a:schemeClr>
                </a:solidFill>
                <a:latin typeface="Calibri" panose="020F0502020204030204" pitchFamily="34" charset="0"/>
              </a:rPr>
              <a:t>Assumption</a:t>
            </a:r>
            <a:endParaRPr lang="es-ES" sz="2400" b="1" i="0" u="sng" strike="noStrike" baseline="0"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As said before, we assumed that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 owner gives us 3 locations to choice the best option to open a new </a:t>
            </a:r>
            <a:r>
              <a:rPr lang="en-US" sz="1800" b="0" i="0" u="none" strike="noStrike" baseline="0" dirty="0" err="1">
                <a:solidFill>
                  <a:srgbClr val="000000"/>
                </a:solidFill>
                <a:latin typeface="Calibri" panose="020F0502020204030204" pitchFamily="34" charset="0"/>
              </a:rPr>
              <a:t>Levaduramadre</a:t>
            </a:r>
            <a:r>
              <a:rPr lang="en-US" sz="1800" b="0" i="0" u="none" strike="noStrike" baseline="0" dirty="0">
                <a:solidFill>
                  <a:srgbClr val="000000"/>
                </a:solidFill>
                <a:latin typeface="Calibri" panose="020F0502020204030204" pitchFamily="34" charset="0"/>
              </a:rPr>
              <a:t>.</a:t>
            </a:r>
          </a:p>
          <a:p>
            <a:pPr marL="0" indent="0" algn="l">
              <a:buNone/>
            </a:pPr>
            <a:r>
              <a:rPr lang="en-US" sz="1800" dirty="0">
                <a:solidFill>
                  <a:srgbClr val="000000"/>
                </a:solidFill>
                <a:latin typeface="Calibri" panose="020F0502020204030204" pitchFamily="34" charset="0"/>
              </a:rPr>
              <a:t>Those locations are s</a:t>
            </a:r>
            <a:r>
              <a:rPr lang="en-US" sz="1800" b="0" i="0" u="none" strike="noStrike" baseline="0" dirty="0">
                <a:solidFill>
                  <a:srgbClr val="000000"/>
                </a:solidFill>
                <a:latin typeface="Calibri" panose="020F0502020204030204" pitchFamily="34" charset="0"/>
              </a:rPr>
              <a:t>elected in three zones in the south-center of Madrid without </a:t>
            </a:r>
            <a:r>
              <a:rPr lang="en-US" sz="1800" b="0" i="0" u="none" strike="noStrike" baseline="0" dirty="0" err="1">
                <a:solidFill>
                  <a:srgbClr val="000000"/>
                </a:solidFill>
                <a:latin typeface="Calibri" panose="020F0502020204030204" pitchFamily="34" charset="0"/>
              </a:rPr>
              <a:t>Levaduramadre</a:t>
            </a:r>
            <a:r>
              <a:rPr lang="en-US" sz="1800" dirty="0">
                <a:solidFill>
                  <a:srgbClr val="000000"/>
                </a:solidFill>
                <a:latin typeface="Calibri" panose="020F0502020204030204" pitchFamily="34" charset="0"/>
              </a:rPr>
              <a:t>, and the coordinates of the </a:t>
            </a:r>
            <a:r>
              <a:rPr lang="en-US" sz="1800" dirty="0" err="1">
                <a:solidFill>
                  <a:srgbClr val="000000"/>
                </a:solidFill>
                <a:latin typeface="Calibri" panose="020F0502020204030204" pitchFamily="34" charset="0"/>
              </a:rPr>
              <a:t>possibles</a:t>
            </a:r>
            <a:r>
              <a:rPr lang="en-US" sz="1800" dirty="0">
                <a:solidFill>
                  <a:srgbClr val="000000"/>
                </a:solidFill>
                <a:latin typeface="Calibri" panose="020F0502020204030204" pitchFamily="34" charset="0"/>
              </a:rPr>
              <a:t> future </a:t>
            </a:r>
            <a:r>
              <a:rPr lang="en-US" sz="1800" dirty="0" err="1">
                <a:solidFill>
                  <a:srgbClr val="000000"/>
                </a:solidFill>
                <a:latin typeface="Calibri" panose="020F0502020204030204" pitchFamily="34" charset="0"/>
              </a:rPr>
              <a:t>Levaduramadre</a:t>
            </a:r>
            <a:r>
              <a:rPr lang="en-US" sz="1800" dirty="0">
                <a:solidFill>
                  <a:srgbClr val="000000"/>
                </a:solidFill>
                <a:latin typeface="Calibri" panose="020F0502020204030204" pitchFamily="34" charset="0"/>
              </a:rPr>
              <a:t> are:</a:t>
            </a:r>
            <a:endParaRPr lang="en-US" sz="1800" b="0" i="0" u="none" strike="noStrike" baseline="0" dirty="0">
              <a:solidFill>
                <a:srgbClr val="000000"/>
              </a:solidFill>
              <a:latin typeface="Calibri" panose="020F0502020204030204" pitchFamily="34" charset="0"/>
            </a:endParaRPr>
          </a:p>
          <a:p>
            <a:pPr marL="0" indent="0">
              <a:buNone/>
            </a:pPr>
            <a:endParaRPr lang="en-US" sz="1800" b="0" i="0" u="none" strike="noStrike" baseline="0" dirty="0">
              <a:solidFill>
                <a:srgbClr val="000000"/>
              </a:solidFill>
              <a:latin typeface="Calibri" panose="020F0502020204030204" pitchFamily="34" charset="0"/>
            </a:endParaRPr>
          </a:p>
        </p:txBody>
      </p:sp>
      <p:pic>
        <p:nvPicPr>
          <p:cNvPr id="5" name="Imagen 4">
            <a:extLst>
              <a:ext uri="{FF2B5EF4-FFF2-40B4-BE49-F238E27FC236}">
                <a16:creationId xmlns:a16="http://schemas.microsoft.com/office/drawing/2014/main" id="{1D854142-A0DE-4241-922A-78CD398EC218}"/>
              </a:ext>
            </a:extLst>
          </p:cNvPr>
          <p:cNvPicPr>
            <a:picLocks noChangeAspect="1"/>
          </p:cNvPicPr>
          <p:nvPr/>
        </p:nvPicPr>
        <p:blipFill>
          <a:blip r:embed="rId2"/>
          <a:stretch>
            <a:fillRect/>
          </a:stretch>
        </p:blipFill>
        <p:spPr>
          <a:xfrm>
            <a:off x="6398423" y="1502815"/>
            <a:ext cx="2632351" cy="3359510"/>
          </a:xfrm>
          <a:prstGeom prst="rect">
            <a:avLst/>
          </a:prstGeom>
          <a:ln w="12700">
            <a:solidFill>
              <a:srgbClr val="4C0000"/>
            </a:solidFill>
          </a:ln>
        </p:spPr>
      </p:pic>
      <p:pic>
        <p:nvPicPr>
          <p:cNvPr id="6" name="Imagen 5">
            <a:extLst>
              <a:ext uri="{FF2B5EF4-FFF2-40B4-BE49-F238E27FC236}">
                <a16:creationId xmlns:a16="http://schemas.microsoft.com/office/drawing/2014/main" id="{0E6D34F6-681C-4304-9737-07D89A680149}"/>
              </a:ext>
            </a:extLst>
          </p:cNvPr>
          <p:cNvPicPr>
            <a:picLocks noChangeAspect="1"/>
          </p:cNvPicPr>
          <p:nvPr/>
        </p:nvPicPr>
        <p:blipFill>
          <a:blip r:embed="rId3"/>
          <a:stretch>
            <a:fillRect/>
          </a:stretch>
        </p:blipFill>
        <p:spPr>
          <a:xfrm>
            <a:off x="1976015" y="3823975"/>
            <a:ext cx="2089844" cy="1038350"/>
          </a:xfrm>
          <a:prstGeom prst="rect">
            <a:avLst/>
          </a:prstGeom>
        </p:spPr>
      </p:pic>
    </p:spTree>
    <p:extLst>
      <p:ext uri="{BB962C8B-B14F-4D97-AF65-F5344CB8AC3E}">
        <p14:creationId xmlns:p14="http://schemas.microsoft.com/office/powerpoint/2010/main" val="423765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dirty="0"/>
              <a:t>Data</a:t>
            </a:r>
          </a:p>
        </p:txBody>
      </p:sp>
      <p:sp>
        <p:nvSpPr>
          <p:cNvPr id="3" name="Content Placeholder 2"/>
          <p:cNvSpPr>
            <a:spLocks noGrp="1"/>
          </p:cNvSpPr>
          <p:nvPr>
            <p:ph idx="1"/>
          </p:nvPr>
        </p:nvSpPr>
        <p:spPr>
          <a:xfrm>
            <a:off x="448965" y="1502815"/>
            <a:ext cx="8246071" cy="1068935"/>
          </a:xfrm>
        </p:spPr>
        <p:txBody>
          <a:bodyPr>
            <a:normAutofit/>
          </a:bodyPr>
          <a:lstStyle/>
          <a:p>
            <a:pPr marL="0" indent="0">
              <a:buNone/>
            </a:pPr>
            <a:r>
              <a:rPr lang="es-ES" sz="1800" b="1" i="0" u="none" strike="noStrike" baseline="0" dirty="0">
                <a:solidFill>
                  <a:schemeClr val="accent6">
                    <a:lumMod val="50000"/>
                  </a:schemeClr>
                </a:solidFill>
                <a:latin typeface="Calibri" panose="020F0502020204030204" pitchFamily="34" charset="0"/>
              </a:rPr>
              <a:t> </a:t>
            </a:r>
            <a:r>
              <a:rPr lang="es-ES" sz="2400" b="1" i="0" u="sng" strike="noStrike" baseline="0" dirty="0">
                <a:solidFill>
                  <a:schemeClr val="accent6">
                    <a:lumMod val="50000"/>
                  </a:schemeClr>
                </a:solidFill>
                <a:latin typeface="Calibri" panose="020F0502020204030204" pitchFamily="34" charset="0"/>
              </a:rPr>
              <a:t>Data Used </a:t>
            </a:r>
            <a:endParaRPr lang="es-ES" sz="1800" b="1" i="0" u="sng" strike="noStrike" baseline="0" dirty="0">
              <a:solidFill>
                <a:schemeClr val="accent6">
                  <a:lumMod val="50000"/>
                </a:schemeClr>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After clean the data, we get the next datasets to develop this project</a:t>
            </a:r>
            <a:r>
              <a:rPr lang="en-US" sz="1800" dirty="0">
                <a:solidFill>
                  <a:srgbClr val="000000"/>
                </a:solidFill>
                <a:latin typeface="Calibri" panose="020F0502020204030204" pitchFamily="34" charset="0"/>
              </a:rPr>
              <a:t>:</a:t>
            </a:r>
            <a:endParaRPr lang="en-US" sz="1800" b="0" i="0" u="none" strike="noStrike" baseline="0" dirty="0">
              <a:solidFill>
                <a:srgbClr val="000000"/>
              </a:solidFill>
              <a:latin typeface="Calibri" panose="020F0502020204030204" pitchFamily="34" charset="0"/>
            </a:endParaRPr>
          </a:p>
        </p:txBody>
      </p:sp>
      <p:pic>
        <p:nvPicPr>
          <p:cNvPr id="4" name="Imagen 3">
            <a:extLst>
              <a:ext uri="{FF2B5EF4-FFF2-40B4-BE49-F238E27FC236}">
                <a16:creationId xmlns:a16="http://schemas.microsoft.com/office/drawing/2014/main" id="{5462E886-FEE7-4B92-9A9A-53A17F0C457E}"/>
              </a:ext>
            </a:extLst>
          </p:cNvPr>
          <p:cNvPicPr>
            <a:picLocks noChangeAspect="1"/>
          </p:cNvPicPr>
          <p:nvPr/>
        </p:nvPicPr>
        <p:blipFill>
          <a:blip r:embed="rId2"/>
          <a:stretch>
            <a:fillRect/>
          </a:stretch>
        </p:blipFill>
        <p:spPr>
          <a:xfrm>
            <a:off x="296260" y="2683417"/>
            <a:ext cx="5237276" cy="2436465"/>
          </a:xfrm>
          <a:prstGeom prst="rect">
            <a:avLst/>
          </a:prstGeom>
        </p:spPr>
      </p:pic>
      <p:pic>
        <p:nvPicPr>
          <p:cNvPr id="5" name="Imagen 4">
            <a:extLst>
              <a:ext uri="{FF2B5EF4-FFF2-40B4-BE49-F238E27FC236}">
                <a16:creationId xmlns:a16="http://schemas.microsoft.com/office/drawing/2014/main" id="{1EB1E489-A808-4645-8B9E-823D5D0B94D9}"/>
              </a:ext>
            </a:extLst>
          </p:cNvPr>
          <p:cNvPicPr>
            <a:picLocks noChangeAspect="1"/>
          </p:cNvPicPr>
          <p:nvPr/>
        </p:nvPicPr>
        <p:blipFill>
          <a:blip r:embed="rId3"/>
          <a:stretch>
            <a:fillRect/>
          </a:stretch>
        </p:blipFill>
        <p:spPr>
          <a:xfrm>
            <a:off x="6099050" y="2683417"/>
            <a:ext cx="2275756" cy="2460083"/>
          </a:xfrm>
          <a:prstGeom prst="rect">
            <a:avLst/>
          </a:prstGeom>
        </p:spPr>
      </p:pic>
      <p:sp>
        <p:nvSpPr>
          <p:cNvPr id="7" name="CuadroTexto 6">
            <a:extLst>
              <a:ext uri="{FF2B5EF4-FFF2-40B4-BE49-F238E27FC236}">
                <a16:creationId xmlns:a16="http://schemas.microsoft.com/office/drawing/2014/main" id="{A3B0B69D-8B60-4614-94FB-DD63A13B9A70}"/>
              </a:ext>
            </a:extLst>
          </p:cNvPr>
          <p:cNvSpPr txBox="1"/>
          <p:nvPr/>
        </p:nvSpPr>
        <p:spPr>
          <a:xfrm>
            <a:off x="2142774" y="2375640"/>
            <a:ext cx="1544247" cy="307777"/>
          </a:xfrm>
          <a:prstGeom prst="rect">
            <a:avLst/>
          </a:prstGeom>
          <a:noFill/>
        </p:spPr>
        <p:txBody>
          <a:bodyPr wrap="square">
            <a:spAutoFit/>
          </a:bodyPr>
          <a:lstStyle/>
          <a:p>
            <a:pPr marL="0" indent="0">
              <a:buNone/>
            </a:pPr>
            <a:r>
              <a:rPr lang="es-ES" sz="1400" b="1" i="0" u="none" strike="noStrike" baseline="0" dirty="0" err="1">
                <a:solidFill>
                  <a:schemeClr val="accent6">
                    <a:lumMod val="50000"/>
                  </a:schemeClr>
                </a:solidFill>
                <a:latin typeface="Calibri" panose="020F0502020204030204" pitchFamily="34" charset="0"/>
              </a:rPr>
              <a:t>Second</a:t>
            </a:r>
            <a:r>
              <a:rPr lang="es-ES" sz="1400" b="1" i="0" u="none" strike="noStrike" baseline="0" dirty="0">
                <a:solidFill>
                  <a:schemeClr val="accent6">
                    <a:lumMod val="50000"/>
                  </a:schemeClr>
                </a:solidFill>
                <a:latin typeface="Calibri" panose="020F0502020204030204" pitchFamily="34" charset="0"/>
              </a:rPr>
              <a:t> </a:t>
            </a:r>
            <a:r>
              <a:rPr lang="es-ES" sz="1400" b="1" i="0" u="none" strike="noStrike" baseline="0" dirty="0" err="1">
                <a:solidFill>
                  <a:schemeClr val="accent6">
                    <a:lumMod val="50000"/>
                  </a:schemeClr>
                </a:solidFill>
                <a:latin typeface="Calibri" panose="020F0502020204030204" pitchFamily="34" charset="0"/>
              </a:rPr>
              <a:t>dataset</a:t>
            </a:r>
            <a:endParaRPr lang="es-ES" sz="1400" b="1" i="0" u="sng" strike="noStrike" baseline="0" dirty="0">
              <a:solidFill>
                <a:schemeClr val="accent6">
                  <a:lumMod val="50000"/>
                </a:schemeClr>
              </a:solidFill>
              <a:latin typeface="Calibri" panose="020F0502020204030204" pitchFamily="34" charset="0"/>
            </a:endParaRPr>
          </a:p>
        </p:txBody>
      </p:sp>
      <p:sp>
        <p:nvSpPr>
          <p:cNvPr id="8" name="CuadroTexto 7">
            <a:extLst>
              <a:ext uri="{FF2B5EF4-FFF2-40B4-BE49-F238E27FC236}">
                <a16:creationId xmlns:a16="http://schemas.microsoft.com/office/drawing/2014/main" id="{3AECA3D5-F64C-495E-97AC-F11ED4072643}"/>
              </a:ext>
            </a:extLst>
          </p:cNvPr>
          <p:cNvSpPr txBox="1"/>
          <p:nvPr/>
        </p:nvSpPr>
        <p:spPr>
          <a:xfrm>
            <a:off x="6709870" y="2375639"/>
            <a:ext cx="1544247" cy="307777"/>
          </a:xfrm>
          <a:prstGeom prst="rect">
            <a:avLst/>
          </a:prstGeom>
          <a:noFill/>
        </p:spPr>
        <p:txBody>
          <a:bodyPr wrap="square">
            <a:spAutoFit/>
          </a:bodyPr>
          <a:lstStyle/>
          <a:p>
            <a:pPr marL="0" indent="0">
              <a:buNone/>
            </a:pPr>
            <a:r>
              <a:rPr lang="es-ES" sz="1400" b="1" i="0" u="none" strike="noStrike" baseline="0" dirty="0" err="1">
                <a:solidFill>
                  <a:schemeClr val="accent6">
                    <a:lumMod val="50000"/>
                  </a:schemeClr>
                </a:solidFill>
                <a:latin typeface="Calibri" panose="020F0502020204030204" pitchFamily="34" charset="0"/>
              </a:rPr>
              <a:t>Third</a:t>
            </a:r>
            <a:r>
              <a:rPr lang="es-ES" sz="1400" b="1" i="0" u="none" strike="noStrike" baseline="0" dirty="0">
                <a:solidFill>
                  <a:schemeClr val="accent6">
                    <a:lumMod val="50000"/>
                  </a:schemeClr>
                </a:solidFill>
                <a:latin typeface="Calibri" panose="020F0502020204030204" pitchFamily="34" charset="0"/>
              </a:rPr>
              <a:t> </a:t>
            </a:r>
            <a:r>
              <a:rPr lang="es-ES" sz="1400" b="1" i="0" u="none" strike="noStrike" baseline="0" dirty="0" err="1">
                <a:solidFill>
                  <a:schemeClr val="accent6">
                    <a:lumMod val="50000"/>
                  </a:schemeClr>
                </a:solidFill>
                <a:latin typeface="Calibri" panose="020F0502020204030204" pitchFamily="34" charset="0"/>
              </a:rPr>
              <a:t>dataset</a:t>
            </a:r>
            <a:endParaRPr lang="es-ES" sz="1400" b="1" i="0" u="sng" strike="noStrike" baseline="0" dirty="0">
              <a:solidFill>
                <a:schemeClr val="accent6">
                  <a:lumMod val="50000"/>
                </a:schemeClr>
              </a:solidFill>
              <a:latin typeface="Calibri" panose="020F0502020204030204" pitchFamily="34" charset="0"/>
            </a:endParaRPr>
          </a:p>
        </p:txBody>
      </p:sp>
    </p:spTree>
    <p:extLst>
      <p:ext uri="{BB962C8B-B14F-4D97-AF65-F5344CB8AC3E}">
        <p14:creationId xmlns:p14="http://schemas.microsoft.com/office/powerpoint/2010/main" val="176356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D36447-A81D-4755-9A2F-AB28602C6A37}"/>
              </a:ext>
            </a:extLst>
          </p:cNvPr>
          <p:cNvSpPr/>
          <p:nvPr/>
        </p:nvSpPr>
        <p:spPr>
          <a:xfrm>
            <a:off x="2541606" y="2266340"/>
            <a:ext cx="4060792" cy="923330"/>
          </a:xfrm>
          <a:prstGeom prst="rect">
            <a:avLst/>
          </a:prstGeom>
          <a:noFill/>
        </p:spPr>
        <p:txBody>
          <a:bodyPr wrap="none" lIns="91440" tIns="45720" rIns="91440" bIns="45720">
            <a:spAutoFit/>
          </a:bodyPr>
          <a:lstStyle/>
          <a:p>
            <a:pPr algn="ctr"/>
            <a:r>
              <a:rPr lang="es-ES" sz="5400" b="1" cap="none" spc="0" dirty="0" err="1">
                <a:ln w="9525">
                  <a:solidFill>
                    <a:srgbClr val="FE9202"/>
                  </a:solidFill>
                  <a:prstDash val="solid"/>
                </a:ln>
                <a:solidFill>
                  <a:schemeClr val="accent6">
                    <a:lumMod val="50000"/>
                  </a:schemeClr>
                </a:solidFill>
                <a:effectLst>
                  <a:outerShdw blurRad="50800" dist="38100" algn="l" rotWithShape="0">
                    <a:prstClr val="black">
                      <a:alpha val="40000"/>
                    </a:prstClr>
                  </a:outerShdw>
                </a:effectLst>
              </a:rPr>
              <a:t>Methodology</a:t>
            </a:r>
            <a:endParaRPr lang="es-ES" sz="5400" b="1" cap="none" spc="0" dirty="0">
              <a:ln w="9525">
                <a:solidFill>
                  <a:srgbClr val="FE9202"/>
                </a:solidFill>
                <a:prstDash val="solid"/>
              </a:ln>
              <a:solidFill>
                <a:schemeClr val="accent6">
                  <a:lumMod val="5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12798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1182</Words>
  <Application>Microsoft Office PowerPoint</Application>
  <PresentationFormat>Presentación en pantalla (16:9)</PresentationFormat>
  <Paragraphs>85</Paragraphs>
  <Slides>19</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Office Theme</vt:lpstr>
      <vt:lpstr>THE NEXT BAKERY</vt:lpstr>
      <vt:lpstr>INDEX</vt:lpstr>
      <vt:lpstr>Presentación de PowerPoint</vt:lpstr>
      <vt:lpstr>Introduction &amp; Business Problem</vt:lpstr>
      <vt:lpstr>Presentación de PowerPoint</vt:lpstr>
      <vt:lpstr>Data</vt:lpstr>
      <vt:lpstr>Data</vt:lpstr>
      <vt:lpstr>Data</vt:lpstr>
      <vt:lpstr>Presentación de PowerPoint</vt:lpstr>
      <vt:lpstr>Methodology</vt:lpstr>
      <vt:lpstr>Methodology</vt:lpstr>
      <vt:lpstr>Methodology</vt:lpstr>
      <vt:lpstr>Presentación de PowerPoint</vt:lpstr>
      <vt:lpstr>Result &amp; Discussion</vt:lpstr>
      <vt:lpstr>Result &amp; Discussion</vt:lpstr>
      <vt:lpstr>Result &amp; Discussion</vt:lpstr>
      <vt:lpstr>Result &amp; Discussion</vt:lpstr>
      <vt:lpstr>Presentación de PowerPoint</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Carlos Gonzalez Romero</cp:lastModifiedBy>
  <cp:revision>152</cp:revision>
  <dcterms:created xsi:type="dcterms:W3CDTF">2013-08-21T19:17:07Z</dcterms:created>
  <dcterms:modified xsi:type="dcterms:W3CDTF">2020-07-18T11:24:23Z</dcterms:modified>
</cp:coreProperties>
</file>