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2" r:id="rId8"/>
    <p:sldId id="264" r:id="rId9"/>
    <p:sldId id="267" r:id="rId10"/>
    <p:sldId id="268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3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3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47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14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32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55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8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8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17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50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F29C-DF43-4E58-BC64-8A7C6389D88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3DDC-5CD2-481A-BA81-D7FE029491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6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Angular.ng-template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google.com/chrome/" TargetMode="External"/><Relationship Id="rId7" Type="http://schemas.openxmlformats.org/officeDocument/2006/relationships/hyperlink" Target="https://marketplace.visualstudio.com/items?itemName=Mikael.Angular-BeastCode" TargetMode="External"/><Relationship Id="rId12" Type="http://schemas.openxmlformats.org/officeDocument/2006/relationships/hyperlink" Target="https://nodejs.org/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ketplace.visualstudio.com/items?itemName=CoenraadS.bracket-pair-colorizer-2" TargetMode="External"/><Relationship Id="rId11" Type="http://schemas.openxmlformats.org/officeDocument/2006/relationships/hyperlink" Target="https://marketplace.visualstudio.com/items?itemName=pmneo.tsimporter" TargetMode="External"/><Relationship Id="rId5" Type="http://schemas.openxmlformats.org/officeDocument/2006/relationships/hyperlink" Target="https://marketplace.visualstudio.com/items?itemName=Gruntfuggly.activitusbar" TargetMode="External"/><Relationship Id="rId15" Type="http://schemas.microsoft.com/office/2007/relationships/hdphoto" Target="../media/hdphoto1.wdp"/><Relationship Id="rId10" Type="http://schemas.openxmlformats.org/officeDocument/2006/relationships/hyperlink" Target="https://marketplace.visualstudio.com/items?itemName=formulahendry.auto-close-tag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marketplace.visualstudio.com/items?itemName=natewallace.angular2-inline" TargetMode="Externa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1A5E1D-772E-4C19-B2FD-A96E9B187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290880" y="281354"/>
            <a:ext cx="1584000" cy="1656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B0ECCE-529D-4FAF-8C14-C39203E6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0952"/>
            <a:ext cx="9144000" cy="165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4800" dirty="0">
                <a:latin typeface="Arial Rounded MT Bold" panose="020F0704030504030204" pitchFamily="34" charset="0"/>
              </a:rPr>
              <a:t>CURSO DE ANGULAR BÁSICO</a:t>
            </a:r>
            <a:endParaRPr lang="es-PE" sz="4800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5729FF-302E-40AE-9A14-E39F6553D5EA}"/>
              </a:ext>
            </a:extLst>
          </p:cNvPr>
          <p:cNvSpPr/>
          <p:nvPr/>
        </p:nvSpPr>
        <p:spPr>
          <a:xfrm>
            <a:off x="1322002" y="3216550"/>
            <a:ext cx="93459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Crear una tienda virtual básica con Angular</a:t>
            </a:r>
            <a:endParaRPr lang="es-PE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1625C8-D53C-4798-A600-025D16F68D25}"/>
              </a:ext>
            </a:extLst>
          </p:cNvPr>
          <p:cNvSpPr txBox="1"/>
          <p:nvPr/>
        </p:nvSpPr>
        <p:spPr>
          <a:xfrm>
            <a:off x="2352821" y="4440923"/>
            <a:ext cx="7486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latin typeface="Arial Rounded MT Bold" panose="020F0704030504030204" pitchFamily="34" charset="0"/>
              </a:rPr>
              <a:t>Profesor</a:t>
            </a:r>
            <a:r>
              <a:rPr lang="es-MX" sz="3200" dirty="0">
                <a:latin typeface="Arial Rounded MT Bold" panose="020F0704030504030204" pitchFamily="34" charset="0"/>
              </a:rPr>
              <a:t> : Giancarlo Zevallos Lecca</a:t>
            </a:r>
            <a:endParaRPr lang="es-PE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8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14401" y="445150"/>
            <a:ext cx="100716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II.7   Analizando plantilla HTML y adecuándola a la aplicación de Angular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En esta sección analizaremos la plantilla HTML la cual está dentro de un 	index.html,</a:t>
            </a:r>
          </a:p>
          <a:p>
            <a:pPr algn="just"/>
            <a:r>
              <a:rPr lang="es-MX" dirty="0">
                <a:latin typeface="Arial Rounded MT Bold" panose="020F0704030504030204" pitchFamily="34" charset="0"/>
              </a:rPr>
              <a:t>	ésta se dividirá y estructurará según los componentes creados en nuestra 	aplicación de 	angular (Header, Footer, Home Page y Product Page)</a:t>
            </a:r>
          </a:p>
          <a:p>
            <a:pPr algn="just"/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ED5AA9-2F00-4F0C-8AA4-C15A567C7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47" y="2596177"/>
            <a:ext cx="4359964" cy="356284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941C0D7-F740-4084-9025-C338A70CA625}"/>
              </a:ext>
            </a:extLst>
          </p:cNvPr>
          <p:cNvCxnSpPr/>
          <p:nvPr/>
        </p:nvCxnSpPr>
        <p:spPr>
          <a:xfrm flipV="1">
            <a:off x="2716696" y="2769704"/>
            <a:ext cx="3829878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A0F91DF-6EF2-41A9-81B9-E30BFF68A835}"/>
              </a:ext>
            </a:extLst>
          </p:cNvPr>
          <p:cNvSpPr txBox="1"/>
          <p:nvPr/>
        </p:nvSpPr>
        <p:spPr>
          <a:xfrm flipH="1">
            <a:off x="6777821" y="2596177"/>
            <a:ext cx="39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Home de la plantilla HTML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866D03-F599-4A0A-88F9-9B93C79439FC}"/>
              </a:ext>
            </a:extLst>
          </p:cNvPr>
          <p:cNvSpPr txBox="1"/>
          <p:nvPr/>
        </p:nvSpPr>
        <p:spPr>
          <a:xfrm flipH="1">
            <a:off x="6784780" y="3075368"/>
            <a:ext cx="39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products de la plantilla HTML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B61BA84-BD4B-4B92-A1C2-0213718A3E73}"/>
              </a:ext>
            </a:extLst>
          </p:cNvPr>
          <p:cNvCxnSpPr>
            <a:cxnSpLocks/>
          </p:cNvCxnSpPr>
          <p:nvPr/>
        </p:nvCxnSpPr>
        <p:spPr>
          <a:xfrm flipV="1">
            <a:off x="2888974" y="3352800"/>
            <a:ext cx="3664226" cy="7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485F08A-2431-4641-9E93-8074EF2A81C4}"/>
              </a:ext>
            </a:extLst>
          </p:cNvPr>
          <p:cNvCxnSpPr>
            <a:cxnSpLocks/>
          </p:cNvCxnSpPr>
          <p:nvPr/>
        </p:nvCxnSpPr>
        <p:spPr>
          <a:xfrm flipV="1">
            <a:off x="2716696" y="4664765"/>
            <a:ext cx="3829878" cy="78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0C395B-B9D0-45BA-9A4D-B6FCD8EDA002}"/>
              </a:ext>
            </a:extLst>
          </p:cNvPr>
          <p:cNvSpPr txBox="1"/>
          <p:nvPr/>
        </p:nvSpPr>
        <p:spPr>
          <a:xfrm flipH="1">
            <a:off x="6844082" y="3673640"/>
            <a:ext cx="39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header de la plantilla HTML (Compartido)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DF6CEA-62C8-481D-9D71-4CBD6E978D85}"/>
              </a:ext>
            </a:extLst>
          </p:cNvPr>
          <p:cNvSpPr txBox="1"/>
          <p:nvPr/>
        </p:nvSpPr>
        <p:spPr>
          <a:xfrm flipH="1">
            <a:off x="6844082" y="4504391"/>
            <a:ext cx="39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Div footer de la plantilla HTML (Compartido)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535512A-1BF6-4C83-8562-634A54E4DE01}"/>
              </a:ext>
            </a:extLst>
          </p:cNvPr>
          <p:cNvCxnSpPr/>
          <p:nvPr/>
        </p:nvCxnSpPr>
        <p:spPr>
          <a:xfrm flipV="1">
            <a:off x="2888974" y="3996805"/>
            <a:ext cx="3664226" cy="163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DE8665F-E170-40F9-A711-A4557F1AB855}"/>
              </a:ext>
            </a:extLst>
          </p:cNvPr>
          <p:cNvCxnSpPr>
            <a:cxnSpLocks/>
          </p:cNvCxnSpPr>
          <p:nvPr/>
        </p:nvCxnSpPr>
        <p:spPr>
          <a:xfrm>
            <a:off x="3207026" y="2965509"/>
            <a:ext cx="3419065" cy="248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02933C-BACE-4EE8-82A3-352998E23CE4}"/>
              </a:ext>
            </a:extLst>
          </p:cNvPr>
          <p:cNvSpPr txBox="1"/>
          <p:nvPr/>
        </p:nvSpPr>
        <p:spPr>
          <a:xfrm flipH="1">
            <a:off x="6871252" y="5335142"/>
            <a:ext cx="39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Sub Componentes</a:t>
            </a:r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27653" y="445150"/>
            <a:ext cx="10058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II.8   Analizando el archivo JSON 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En esta sección analizaremos el archivo JSON que está dentro de la carpeta assets</a:t>
            </a:r>
          </a:p>
          <a:p>
            <a:pPr lvl="1" algn="just"/>
            <a:r>
              <a:rPr lang="es-MX" dirty="0">
                <a:latin typeface="Arial Rounded MT Bold" panose="020F0704030504030204" pitchFamily="34" charset="0"/>
              </a:rPr>
              <a:t>(ya incluido en la plantilla HTML), este JSON ya preparado simulará una simple base de datos la cual contiene un arreglo de productos, que a lo largo del desarrollo de la aplicación serán introducidos en los diversos componentes.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4F5922-94B2-4C3C-9AD8-D38D2584C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0" y="2672243"/>
            <a:ext cx="8097078" cy="38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E4DD2F88-5CA0-431C-ADB4-3C78169E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407" y="1160777"/>
            <a:ext cx="3899708" cy="53129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821635" y="325880"/>
            <a:ext cx="10164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Rounded MT Bold" panose="020F0704030504030204" pitchFamily="34" charset="0"/>
              </a:rPr>
              <a:t>II.9   Desarrollo de la aplicación</a:t>
            </a:r>
          </a:p>
          <a:p>
            <a:pPr algn="just"/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A650812-7AC2-454C-A1D2-AEB667882E56}"/>
              </a:ext>
            </a:extLst>
          </p:cNvPr>
          <p:cNvCxnSpPr>
            <a:cxnSpLocks/>
          </p:cNvCxnSpPr>
          <p:nvPr/>
        </p:nvCxnSpPr>
        <p:spPr>
          <a:xfrm flipH="1">
            <a:off x="2729948" y="2548364"/>
            <a:ext cx="1467425" cy="8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EBF8132-C7E5-462B-AC90-65FFFA1017F3}"/>
              </a:ext>
            </a:extLst>
          </p:cNvPr>
          <p:cNvCxnSpPr>
            <a:cxnSpLocks/>
          </p:cNvCxnSpPr>
          <p:nvPr/>
        </p:nvCxnSpPr>
        <p:spPr>
          <a:xfrm flipH="1" flipV="1">
            <a:off x="3273287" y="1973327"/>
            <a:ext cx="1033670" cy="44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52516A8-16EB-455D-92A6-0744072E6D36}"/>
              </a:ext>
            </a:extLst>
          </p:cNvPr>
          <p:cNvCxnSpPr>
            <a:cxnSpLocks/>
          </p:cNvCxnSpPr>
          <p:nvPr/>
        </p:nvCxnSpPr>
        <p:spPr>
          <a:xfrm flipH="1">
            <a:off x="2796209" y="3903976"/>
            <a:ext cx="1401164" cy="1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929A737-D1A3-4BC2-A7DD-E29074C77222}"/>
              </a:ext>
            </a:extLst>
          </p:cNvPr>
          <p:cNvCxnSpPr>
            <a:cxnSpLocks/>
          </p:cNvCxnSpPr>
          <p:nvPr/>
        </p:nvCxnSpPr>
        <p:spPr>
          <a:xfrm flipH="1">
            <a:off x="2729949" y="4180605"/>
            <a:ext cx="1467424" cy="90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937F45C-572F-4D32-91B0-BE9561470C46}"/>
              </a:ext>
            </a:extLst>
          </p:cNvPr>
          <p:cNvSpPr txBox="1"/>
          <p:nvPr/>
        </p:nvSpPr>
        <p:spPr>
          <a:xfrm>
            <a:off x="821635" y="1353208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Modelo para definir estructura de datos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012F40-45C2-40DB-B80B-8056FDA1071F}"/>
              </a:ext>
            </a:extLst>
          </p:cNvPr>
          <p:cNvSpPr txBox="1"/>
          <p:nvPr/>
        </p:nvSpPr>
        <p:spPr>
          <a:xfrm>
            <a:off x="821635" y="2332383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Librería Angular Material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186314D-2F72-4378-BF19-1BCF16143DC5}"/>
              </a:ext>
            </a:extLst>
          </p:cNvPr>
          <p:cNvSpPr txBox="1"/>
          <p:nvPr/>
        </p:nvSpPr>
        <p:spPr>
          <a:xfrm>
            <a:off x="821635" y="3538330"/>
            <a:ext cx="177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Pipes Personalizados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06DD1C9-6FFA-46F1-A7E1-7F541CECC22E}"/>
              </a:ext>
            </a:extLst>
          </p:cNvPr>
          <p:cNvSpPr txBox="1"/>
          <p:nvPr/>
        </p:nvSpPr>
        <p:spPr>
          <a:xfrm>
            <a:off x="781878" y="4871713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Servicios Globales</a:t>
            </a:r>
          </a:p>
          <a:p>
            <a:r>
              <a:rPr lang="es-MX" dirty="0">
                <a:latin typeface="Arial Rounded MT Bold" panose="020F0704030504030204" pitchFamily="34" charset="0"/>
              </a:rPr>
              <a:t>(Métodos reutilizables)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1599A5-FB9B-47FF-BD31-727087F3ED41}"/>
              </a:ext>
            </a:extLst>
          </p:cNvPr>
          <p:cNvSpPr txBox="1"/>
          <p:nvPr/>
        </p:nvSpPr>
        <p:spPr>
          <a:xfrm>
            <a:off x="8163339" y="1768589"/>
            <a:ext cx="235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Sub componentes (hijos)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9FE6C30-62A9-4EE9-A919-5FC6BB94FD1C}"/>
              </a:ext>
            </a:extLst>
          </p:cNvPr>
          <p:cNvSpPr txBox="1"/>
          <p:nvPr/>
        </p:nvSpPr>
        <p:spPr>
          <a:xfrm>
            <a:off x="8163339" y="2978714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Componentes (padres)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FCA21A8-31B9-46E3-B764-CD03EB81945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685182" y="1928423"/>
            <a:ext cx="2478157" cy="16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EDC6D16-6882-47CC-8699-A290F129BCE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62347" y="1736936"/>
            <a:ext cx="2600992" cy="35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9288C42-EC80-4F11-A057-1A68448D140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62347" y="3059506"/>
            <a:ext cx="2600992" cy="1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B303D80-ABB1-4135-A5C6-A9A603CCA9B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562347" y="3163380"/>
            <a:ext cx="2600992" cy="3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E17EA36-056C-45D9-B36F-39B5AB7B203B}"/>
              </a:ext>
            </a:extLst>
          </p:cNvPr>
          <p:cNvSpPr txBox="1"/>
          <p:nvPr/>
        </p:nvSpPr>
        <p:spPr>
          <a:xfrm>
            <a:off x="8226030" y="2537118"/>
            <a:ext cx="35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de sub componentes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545D7C7-D277-429F-80BC-DFF993326A3D}"/>
              </a:ext>
            </a:extLst>
          </p:cNvPr>
          <p:cNvSpPr txBox="1"/>
          <p:nvPr/>
        </p:nvSpPr>
        <p:spPr>
          <a:xfrm>
            <a:off x="8282609" y="3665766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de componentes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358319B-35D0-48BB-B926-C741F816A38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493565" y="2251589"/>
            <a:ext cx="1732465" cy="47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43C80C0-014C-47D6-8002-F2AA4E3495C6}"/>
              </a:ext>
            </a:extLst>
          </p:cNvPr>
          <p:cNvCxnSpPr>
            <a:cxnSpLocks/>
          </p:cNvCxnSpPr>
          <p:nvPr/>
        </p:nvCxnSpPr>
        <p:spPr>
          <a:xfrm>
            <a:off x="5910470" y="3705837"/>
            <a:ext cx="2372139" cy="14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3B36BC3-4E39-4203-9C79-B1FD47B6008C}"/>
              </a:ext>
            </a:extLst>
          </p:cNvPr>
          <p:cNvSpPr txBox="1"/>
          <p:nvPr/>
        </p:nvSpPr>
        <p:spPr>
          <a:xfrm>
            <a:off x="8222974" y="4180605"/>
            <a:ext cx="27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Componentes compartidos (globales)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573CB6D-4C50-45FA-88ED-DC43B5081656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685182" y="4503771"/>
            <a:ext cx="2537792" cy="8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1F4DCD5-A893-4992-AE7E-A5A88EC5DCBC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685182" y="4503771"/>
            <a:ext cx="253779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9DFEF48-4595-4583-8F46-B1EBF5998D12}"/>
              </a:ext>
            </a:extLst>
          </p:cNvPr>
          <p:cNvSpPr txBox="1"/>
          <p:nvPr/>
        </p:nvSpPr>
        <p:spPr>
          <a:xfrm>
            <a:off x="8222974" y="4882561"/>
            <a:ext cx="327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de componentes compartidos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C6C7D66C-82F8-41D0-B687-D7DDBA6A96E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5794261" y="5034953"/>
            <a:ext cx="2428713" cy="1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678A65D4-3C63-4DA1-A904-2E681D2A4A37}"/>
              </a:ext>
            </a:extLst>
          </p:cNvPr>
          <p:cNvSpPr txBox="1"/>
          <p:nvPr/>
        </p:nvSpPr>
        <p:spPr>
          <a:xfrm>
            <a:off x="8275980" y="5782999"/>
            <a:ext cx="327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Módulo Matriz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564F598F-C5A4-4086-A7A0-B807FDFAFDAF}"/>
              </a:ext>
            </a:extLst>
          </p:cNvPr>
          <p:cNvCxnSpPr>
            <a:cxnSpLocks/>
          </p:cNvCxnSpPr>
          <p:nvPr/>
        </p:nvCxnSpPr>
        <p:spPr>
          <a:xfrm flipV="1">
            <a:off x="5910470" y="5967665"/>
            <a:ext cx="2252869" cy="36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14401" y="445150"/>
            <a:ext cx="10071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II.10   Despliegue de la aplicación en la web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 hacer que nuestra aplicación pase de la fase de desarrollo a producción es uno de 	los últimos pasos para finalizar nuestro proyecto,  para esto ejecutamos el 	siguiente comando en consola (estando dentro de la carpeta del proyecto):</a:t>
            </a:r>
          </a:p>
          <a:p>
            <a:pPr algn="just"/>
            <a:r>
              <a:rPr lang="es-MX" dirty="0">
                <a:latin typeface="Arial Rounded MT Bold" panose="020F0704030504030204" pitchFamily="34" charset="0"/>
              </a:rPr>
              <a:t>	“ng build” , esto hará un proceso de compilación y construirá los archivos necesarios 	para que 	nuestra aplicación pase a fase de producción, por último se generará 	una carpeta 	llamada “dist” (por defecto) , y dentro otra carpeta con el nombre 	del proyecto la 	cual esta lista para ser desplegada en un servidor</a:t>
            </a:r>
          </a:p>
          <a:p>
            <a:pPr algn="just"/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5E7C31-254F-4AAC-83F3-FB6261928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73" y="3207992"/>
            <a:ext cx="2600179" cy="249589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455492D-93F0-46BC-9D26-B93A3886C3E4}"/>
              </a:ext>
            </a:extLst>
          </p:cNvPr>
          <p:cNvCxnSpPr>
            <a:cxnSpLocks/>
          </p:cNvCxnSpPr>
          <p:nvPr/>
        </p:nvCxnSpPr>
        <p:spPr>
          <a:xfrm flipV="1">
            <a:off x="2968283" y="3573194"/>
            <a:ext cx="1125415" cy="16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0CEC4B-2B00-4D5B-952F-5BA516E41166}"/>
              </a:ext>
            </a:extLst>
          </p:cNvPr>
          <p:cNvSpPr txBox="1"/>
          <p:nvPr/>
        </p:nvSpPr>
        <p:spPr>
          <a:xfrm>
            <a:off x="4375052" y="3207992"/>
            <a:ext cx="17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Carpeta dist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4737278-1234-4CDC-AADA-0D147396E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079" y="3207993"/>
            <a:ext cx="2619474" cy="2151798"/>
          </a:xfrm>
          <a:prstGeom prst="rect">
            <a:avLst/>
          </a:prstGeom>
        </p:spPr>
      </p:pic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F784B472-0DFB-4E03-8860-7FEC58583C84}"/>
              </a:ext>
            </a:extLst>
          </p:cNvPr>
          <p:cNvSpPr/>
          <p:nvPr/>
        </p:nvSpPr>
        <p:spPr>
          <a:xfrm>
            <a:off x="5545324" y="4015358"/>
            <a:ext cx="72621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8E4D0C5-1BDF-419B-997E-F82FC11023E5}"/>
              </a:ext>
            </a:extLst>
          </p:cNvPr>
          <p:cNvCxnSpPr/>
          <p:nvPr/>
        </p:nvCxnSpPr>
        <p:spPr>
          <a:xfrm flipH="1">
            <a:off x="6693877" y="4015358"/>
            <a:ext cx="1123073" cy="126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0C7730F-80BA-47D9-B3AB-E06E1F3845F3}"/>
              </a:ext>
            </a:extLst>
          </p:cNvPr>
          <p:cNvSpPr txBox="1"/>
          <p:nvPr/>
        </p:nvSpPr>
        <p:spPr>
          <a:xfrm>
            <a:off x="4093698" y="5359791"/>
            <a:ext cx="233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Carpeta de nuestro proyecto lista para despliegue</a:t>
            </a:r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5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10714C2-090A-4893-A98A-DF8BA25B83EF}"/>
              </a:ext>
            </a:extLst>
          </p:cNvPr>
          <p:cNvSpPr/>
          <p:nvPr/>
        </p:nvSpPr>
        <p:spPr>
          <a:xfrm>
            <a:off x="3387969" y="2418695"/>
            <a:ext cx="5416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GRACIAS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D1F030-9AFC-4CB9-963E-281AB1969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E6C342-118C-4BA3-AC53-F07231A5A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941315" y="216405"/>
            <a:ext cx="1584000" cy="1656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701B90-06A0-4DD2-BF98-2A0508B3481C}"/>
              </a:ext>
            </a:extLst>
          </p:cNvPr>
          <p:cNvSpPr txBox="1"/>
          <p:nvPr/>
        </p:nvSpPr>
        <p:spPr>
          <a:xfrm>
            <a:off x="1284849" y="1274564"/>
            <a:ext cx="9622301" cy="43088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 Rounded MT Bold" panose="020F0704030504030204" pitchFamily="34" charset="0"/>
              </a:rPr>
              <a:t>Mi nombre es Giancarlo Zevallos Lecca soy desarrollador FRONTEND , tengo 3 años de experiencia trabajando en muchos proyectos con HTML, CSS, JAVASCRIPT, NODEJS y el framework ANGULAR.</a:t>
            </a:r>
          </a:p>
          <a:p>
            <a:pPr algn="just"/>
            <a:r>
              <a:rPr lang="es-MX" sz="3200" dirty="0">
                <a:latin typeface="Arial Rounded MT Bold" panose="020F0704030504030204" pitchFamily="34" charset="0"/>
              </a:rPr>
              <a:t>Mi LinkedIn:</a:t>
            </a:r>
          </a:p>
          <a:p>
            <a:pPr algn="just"/>
            <a:r>
              <a:rPr lang="es-MX" sz="3200" dirty="0">
                <a:latin typeface="Arial Rounded MT Bold" panose="020F0704030504030204" pitchFamily="34" charset="0"/>
              </a:rPr>
              <a:t>https://pe.linkedin.com/in/giancarlo-zevallos-lecca-282400a7</a:t>
            </a:r>
          </a:p>
          <a:p>
            <a:endParaRPr lang="es-P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8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87C574-EACE-4DDF-8DCA-A7F7BD85F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86400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C54702-5F4B-4440-B138-D3EDEA38CA32}"/>
              </a:ext>
            </a:extLst>
          </p:cNvPr>
          <p:cNvSpPr txBox="1"/>
          <p:nvPr/>
        </p:nvSpPr>
        <p:spPr>
          <a:xfrm>
            <a:off x="785446" y="914400"/>
            <a:ext cx="106211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AutoNum type="romanUcPeriod"/>
            </a:pPr>
            <a:endParaRPr lang="es-MX" sz="2800" b="1" u="sng" dirty="0">
              <a:latin typeface="Arial Rounded MT Bold" panose="020F0704030504030204" pitchFamily="34" charset="0"/>
            </a:endParaRPr>
          </a:p>
          <a:p>
            <a:pPr marL="400050" indent="-400050" algn="just">
              <a:buAutoNum type="romanUcPeriod"/>
            </a:pPr>
            <a:r>
              <a:rPr lang="es-MX" sz="2800" b="1" u="sng" dirty="0">
                <a:latin typeface="Arial Rounded MT Bold" panose="020F0704030504030204" pitchFamily="34" charset="0"/>
              </a:rPr>
              <a:t>OBJETIVOS</a:t>
            </a:r>
          </a:p>
          <a:p>
            <a:pPr algn="just"/>
            <a:endParaRPr lang="es-MX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b="1" dirty="0">
                <a:latin typeface="Arial Rounded MT Bold" panose="020F0704030504030204" pitchFamily="34" charset="0"/>
              </a:rPr>
              <a:t>Angular</a:t>
            </a:r>
            <a:r>
              <a:rPr lang="es-MX" sz="2400" dirty="0">
                <a:latin typeface="Arial Rounded MT Bold" panose="020F0704030504030204" pitchFamily="34" charset="0"/>
              </a:rPr>
              <a:t> nos ayudará a evitar escribir código repetitivo y mantener nuestra aplicación mas organizada gracias a su patrón MVC (modelo-vista-controlador). E</a:t>
            </a:r>
            <a:r>
              <a:rPr lang="es-MX" sz="2400" i="0" dirty="0">
                <a:effectLst/>
                <a:latin typeface="Arial Rounded MT Bold" panose="020F0704030504030204" pitchFamily="34" charset="0"/>
              </a:rPr>
              <a:t>ste </a:t>
            </a:r>
            <a:r>
              <a:rPr lang="es-MX" sz="2400" dirty="0">
                <a:latin typeface="Arial Rounded MT Bold" panose="020F0704030504030204" pitchFamily="34" charset="0"/>
              </a:rPr>
              <a:t>framework</a:t>
            </a:r>
            <a:r>
              <a:rPr lang="es-MX" sz="2400" i="0" dirty="0">
                <a:effectLst/>
                <a:latin typeface="Arial Rounded MT Bold" panose="020F0704030504030204" pitchFamily="34" charset="0"/>
              </a:rPr>
              <a:t> es modular y escalable adaptándose a nuestras necesidades y al estar basado en el estándar de componentes web, y con un conjunto de interfaz de programación de aplicaciones (API), permite crear nuevas etiquetas HTML personalizadas que pueden reutilizarse.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Conocer las bases de </a:t>
            </a:r>
            <a:r>
              <a:rPr lang="es-MX" sz="2400" b="1" dirty="0">
                <a:latin typeface="Arial Rounded MT Bold" panose="020F0704030504030204" pitchFamily="34" charset="0"/>
              </a:rPr>
              <a:t>Angular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Crear paso a paso una tienda virtual usando el framework </a:t>
            </a:r>
            <a:r>
              <a:rPr lang="es-MX" sz="2400" b="1" dirty="0">
                <a:latin typeface="Arial Rounded MT Bold" panose="020F0704030504030204" pitchFamily="34" charset="0"/>
              </a:rPr>
              <a:t>Angular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MX" sz="1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C54702-5F4B-4440-B138-D3EDEA38CA32}"/>
              </a:ext>
            </a:extLst>
          </p:cNvPr>
          <p:cNvSpPr txBox="1"/>
          <p:nvPr/>
        </p:nvSpPr>
        <p:spPr>
          <a:xfrm>
            <a:off x="785446" y="859065"/>
            <a:ext cx="106211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>
                <a:latin typeface="Arial Rounded MT Bold" panose="020F0704030504030204" pitchFamily="34" charset="0"/>
              </a:rPr>
              <a:t>II. </a:t>
            </a:r>
            <a:r>
              <a:rPr lang="es-MX" sz="2800" b="1" u="sng" dirty="0">
                <a:latin typeface="Arial Rounded MT Bold" panose="020F0704030504030204" pitchFamily="34" charset="0"/>
              </a:rPr>
              <a:t>TEMAS</a:t>
            </a:r>
          </a:p>
          <a:p>
            <a:pPr algn="just"/>
            <a:r>
              <a:rPr lang="es-MX" dirty="0">
                <a:solidFill>
                  <a:srgbClr val="002060"/>
                </a:solidFill>
                <a:latin typeface="Arial Rounded MT Bold" panose="020F0704030504030204" pitchFamily="34" charset="0"/>
              </a:rPr>
              <a:t>	</a:t>
            </a:r>
            <a:endParaRPr lang="es-MX" sz="24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Demostración del proyecto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Descarga de recursos (Plantilla HTML)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Instalaciones necesarias para el curso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Crear la carpeta de nuestra aplicación con Angular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Estructura de la aplicación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Creación de componentes y módulos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Adecuar plantilla HTML a nuestra aplicación de Angular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Analizar el archivo JSON que simulará una base de datos local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Desarrollo de la aplicación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2400" dirty="0">
                <a:latin typeface="Arial Rounded MT Bold" panose="020F0704030504030204" pitchFamily="34" charset="0"/>
              </a:rPr>
              <a:t>Despliegue de la aplicación en la web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MX" sz="180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EDABF7-F6E5-42B5-9E7D-EB10E2E0C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3CEE68-ED0E-492F-BB37-8FF2A791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52" y="1616765"/>
            <a:ext cx="3853745" cy="45384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08C5B1-E3B3-4CBA-BD50-DB9007A04F8C}"/>
              </a:ext>
            </a:extLst>
          </p:cNvPr>
          <p:cNvSpPr txBox="1"/>
          <p:nvPr/>
        </p:nvSpPr>
        <p:spPr>
          <a:xfrm>
            <a:off x="785447" y="502694"/>
            <a:ext cx="10376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II.1  Demostración del proyecto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	*Home Page</a:t>
            </a:r>
            <a:endParaRPr lang="es-PE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A86010-133F-4217-9F45-30A1073607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1431B8-C255-412D-A938-029A32AC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204" y="1299871"/>
            <a:ext cx="3853744" cy="5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08C5B1-E3B3-4CBA-BD50-DB9007A04F8C}"/>
              </a:ext>
            </a:extLst>
          </p:cNvPr>
          <p:cNvSpPr txBox="1"/>
          <p:nvPr/>
        </p:nvSpPr>
        <p:spPr>
          <a:xfrm>
            <a:off x="785447" y="502694"/>
            <a:ext cx="10376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II.1  Demostración del proyecto</a:t>
            </a:r>
          </a:p>
          <a:p>
            <a:r>
              <a:rPr lang="es-MX" sz="2000" dirty="0">
                <a:latin typeface="Arial Rounded MT Bold" panose="020F0704030504030204" pitchFamily="34" charset="0"/>
              </a:rPr>
              <a:t>	*Product Page</a:t>
            </a:r>
            <a:endParaRPr lang="es-PE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A86010-133F-4217-9F45-30A107360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07D2BB-5398-4F8D-8048-B64AD194D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42" y="1553180"/>
            <a:ext cx="3843131" cy="47782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3DB224-2E21-4808-884D-5B6AB7B87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421" y="1553180"/>
            <a:ext cx="3949588" cy="47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2663FF-0DC7-46E9-A18B-C7D76A6D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47" y="5496507"/>
            <a:ext cx="7487695" cy="8954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40904" y="466018"/>
            <a:ext cx="101776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Rounded MT Bold" panose="020F0704030504030204" pitchFamily="34" charset="0"/>
              </a:rPr>
              <a:t>II.2  Descarga de recursos (plantilla HTML)</a:t>
            </a:r>
          </a:p>
          <a:p>
            <a:r>
              <a:rPr lang="es-MX" sz="2000" b="1" dirty="0"/>
              <a:t>	Link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II.3  Instalaciones necesarias</a:t>
            </a:r>
          </a:p>
          <a:p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Google Chrome :  </a:t>
            </a:r>
            <a:r>
              <a:rPr lang="es-MX" dirty="0">
                <a:latin typeface="Arial Rounded MT Bold" panose="020F0704030504030204" pitchFamily="34" charset="0"/>
                <a:hlinkClick r:id="rId3"/>
              </a:rPr>
              <a:t>https://www.google.com/chrome/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Visual Studio Code:  </a:t>
            </a:r>
            <a:r>
              <a:rPr lang="es-MX" dirty="0">
                <a:latin typeface="Arial Rounded MT Bold" panose="020F0704030504030204" pitchFamily="34" charset="0"/>
                <a:hlinkClick r:id="rId4"/>
              </a:rPr>
              <a:t>https://code.visualstudio.com/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Extensiones recomendadas para VSCode y Angular:</a:t>
            </a:r>
          </a:p>
          <a:p>
            <a:r>
              <a:rPr lang="es-MX" dirty="0">
                <a:latin typeface="Arial Rounded MT Bold" panose="020F0704030504030204" pitchFamily="34" charset="0"/>
              </a:rPr>
              <a:t>	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  <a:hlinkClick r:id="rId5"/>
              </a:rPr>
              <a:t>Activitus Bar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  <a:hlinkClick r:id="rId6"/>
              </a:rPr>
              <a:t>Bracket Pair Colorizer 2</a:t>
            </a:r>
            <a:r>
              <a:rPr lang="es-PE" i="0" u="none" strike="noStrike" dirty="0"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7"/>
              </a:rPr>
              <a:t>Angular Snippets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8"/>
              </a:rPr>
              <a:t>Angular Language Service</a:t>
            </a:r>
            <a:endParaRPr lang="es-PE" i="0" dirty="0">
              <a:solidFill>
                <a:srgbClr val="24292F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s-PE" i="0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lang="es-PE" i="0" u="sng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9"/>
              </a:rPr>
              <a:t>Angular Inline</a:t>
            </a:r>
            <a:r>
              <a:rPr lang="es-PE" i="0" u="sng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10"/>
              </a:rPr>
              <a:t>Auto Close Tag</a:t>
            </a:r>
            <a:r>
              <a:rPr lang="es-PE" i="0" u="none" strike="noStrike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s-PE" i="0" u="sng" dirty="0">
                <a:solidFill>
                  <a:srgbClr val="24292F"/>
                </a:solidFill>
                <a:effectLst/>
                <a:latin typeface="Arial Rounded MT Bold" panose="020F0704030504030204" pitchFamily="34" charset="0"/>
                <a:hlinkClick r:id="rId11"/>
              </a:rPr>
              <a:t>TypeScript importer</a:t>
            </a:r>
            <a:r>
              <a:rPr lang="es-PE" u="sng" dirty="0">
                <a:solidFill>
                  <a:srgbClr val="24292F"/>
                </a:solidFill>
                <a:latin typeface="Arial Rounded MT Bold" panose="020F0704030504030204" pitchFamily="34" charset="0"/>
              </a:rPr>
              <a:t>, </a:t>
            </a:r>
            <a:r>
              <a:rPr lang="es-PE" u="sng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Iconos.</a:t>
            </a:r>
            <a:endParaRPr lang="es-MX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NodeJS: </a:t>
            </a:r>
            <a:r>
              <a:rPr lang="es-MX" dirty="0">
                <a:latin typeface="Arial Rounded MT Bold" panose="020F0704030504030204" pitchFamily="34" charset="0"/>
                <a:hlinkClick r:id="rId12"/>
              </a:rPr>
              <a:t>https://nodejs.org/es/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	Angular CLI:  ejecutar la PowerShell como administrador y ejecutar el 	siguiente 	comando</a:t>
            </a:r>
          </a:p>
          <a:p>
            <a:endParaRPr lang="es-MX" sz="2000" b="1" dirty="0"/>
          </a:p>
          <a:p>
            <a:endParaRPr lang="es-MX" sz="2000" b="1" dirty="0"/>
          </a:p>
          <a:p>
            <a:r>
              <a:rPr lang="es-PE" dirty="0"/>
              <a:t>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04FD0E-F77D-479F-9F72-4F5D48D8B5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7597" y="4200926"/>
            <a:ext cx="3573193" cy="12955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57081"/>
            <a:ext cx="1584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54158" y="466018"/>
            <a:ext cx="100318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 Rounded MT Bold" panose="020F0704030504030204" pitchFamily="34" charset="0"/>
              </a:rPr>
              <a:t>II.4   Creando una nueva aplicación de angular</a:t>
            </a:r>
            <a:r>
              <a:rPr lang="es-MX" sz="2000" b="1" dirty="0"/>
              <a:t> </a:t>
            </a:r>
          </a:p>
          <a:p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II.5  Estructura de la aplicación</a:t>
            </a:r>
          </a:p>
          <a:p>
            <a:pPr lvl="1"/>
            <a:r>
              <a:rPr lang="es-MX" dirty="0">
                <a:latin typeface="Arial Rounded MT Bold" panose="020F0704030504030204" pitchFamily="34" charset="0"/>
              </a:rPr>
              <a:t>Consiste en analizar la construcción de nuestra aplicación (páginas, componentes, rutas, etc.)</a:t>
            </a:r>
          </a:p>
          <a:p>
            <a:r>
              <a:rPr lang="es-PE" dirty="0"/>
              <a:t>	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1ECF6C-14D6-4580-B6C3-0FDEB5B2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73" y="818928"/>
            <a:ext cx="7373379" cy="1343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B5DD5C-57D3-4AD4-9544-1705D6782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327" y="3605339"/>
            <a:ext cx="3619899" cy="25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2F52A4-D457-4786-AB66-7E709963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12" t="19102" r="32780" b="15436"/>
          <a:stretch/>
        </p:blipFill>
        <p:spPr>
          <a:xfrm>
            <a:off x="9822553" y="317324"/>
            <a:ext cx="1584000" cy="1656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E91287-AAE7-4A91-9E35-B9C7FEE48FE6}"/>
              </a:ext>
            </a:extLst>
          </p:cNvPr>
          <p:cNvSpPr txBox="1"/>
          <p:nvPr/>
        </p:nvSpPr>
        <p:spPr>
          <a:xfrm>
            <a:off x="940904" y="466018"/>
            <a:ext cx="100451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latin typeface="Arial Rounded MT Bold" panose="020F0704030504030204" pitchFamily="34" charset="0"/>
              </a:rPr>
              <a:t>II.6   Creación de componentes y módulos</a:t>
            </a:r>
          </a:p>
          <a:p>
            <a:pPr algn="just"/>
            <a:r>
              <a:rPr lang="es-MX" sz="2000" b="1" dirty="0"/>
              <a:t>	</a:t>
            </a:r>
            <a:r>
              <a:rPr lang="es-MX" dirty="0">
                <a:latin typeface="Arial Rounded MT Bold" panose="020F0704030504030204" pitchFamily="34" charset="0"/>
              </a:rPr>
              <a:t>En esta sección se crearán los componentes y subcomponentes según como 	hemos 	estructurado nuestra aplicación, así como sus respectivos módulos, todo 	con el 	objetivo de mantener nuestro módulo matriz (app.module) lo más sencillo 	posible</a:t>
            </a:r>
          </a:p>
          <a:p>
            <a:r>
              <a:rPr lang="es-MX" sz="2000" b="1" dirty="0"/>
              <a:t>	</a:t>
            </a:r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  <a:p>
            <a:endParaRPr lang="es-MX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ED5AA9-2F00-4F0C-8AA4-C15A567C7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6" y="2384142"/>
            <a:ext cx="435996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770</Words>
  <Application>Microsoft Office PowerPoint</Application>
  <PresentationFormat>Panorámica</PresentationFormat>
  <Paragraphs>91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Wingdings</vt:lpstr>
      <vt:lpstr>Office Theme</vt:lpstr>
      <vt:lpstr>CURSO DE ANGULAR BÁSICO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 BÁSICO</dc:title>
  <dc:creator>lito dfdfgg</dc:creator>
  <cp:lastModifiedBy>lito dfdfgg</cp:lastModifiedBy>
  <cp:revision>7</cp:revision>
  <dcterms:created xsi:type="dcterms:W3CDTF">2021-09-08T21:06:30Z</dcterms:created>
  <dcterms:modified xsi:type="dcterms:W3CDTF">2021-09-23T22:02:27Z</dcterms:modified>
</cp:coreProperties>
</file>