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9CB"/>
    <a:srgbClr val="E52127"/>
    <a:srgbClr val="FF5A60"/>
    <a:srgbClr val="737CA9"/>
    <a:srgbClr val="0D3880"/>
    <a:srgbClr val="9E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1776" y="840"/>
      </p:cViewPr>
      <p:guideLst>
        <p:guide orient="horz" pos="15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DF7BA-48A6-41A3-80DB-D1404AFE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5FAF1-756A-44AE-92E1-DFF9A8E79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AFDF70-91B4-4A29-998D-ACBB56C3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DD32D9-A44A-4313-B924-ED05F702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373BA6-8078-448A-A019-C1E7161B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2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81F2E-ACD4-4C78-8B01-FF058BE7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6210A5-F972-4F56-A05F-68DD79B9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16A122-C43E-406B-B323-F0E8B30C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4AB4A9-0948-4E98-95DC-AE261E46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69984F-8224-46EE-A07C-8A5AD31B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5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89FA6E-E39B-4CBD-9EBF-C1AF61D8A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7610CC-B20E-4F34-A7E0-F1BAEDAEB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C19541-00C6-4E25-9AA5-9464A277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7ACA17-8203-4267-A1CC-952A2A7E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A8BA83-730B-4535-B528-BE2F94A1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76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AFB34-9D98-473C-BFC2-EE692FA5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9A8B4B-238A-484C-8596-A5744637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B1CA32-76E4-402D-BDAD-E5D49CA3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C78E4D-E687-460C-BBA3-BFB2C07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B159C0-AD7C-4E7E-9A9E-4C199409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87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55738-740C-4B32-8B9C-CC3B7E47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9CA8B7-ED94-49F1-B177-311D68A90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4B2638-D981-484C-95A4-3AFE60FA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A070BF-ACE6-4902-A2A0-B541F38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105DFD-BD63-4A9A-B217-1681CDE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62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8DD98-2C6F-4F05-873D-2FB3E965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53C744-696A-4E80-90F1-9CE0FAC7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8EB48C4-73F5-4F83-9FCD-29BCC6CE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8D0CAA-C806-43D7-AB76-5CEF5870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A632AC-0416-49F2-8021-AACBF7C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6FA12E-1B5E-4ACE-ADBC-8740F042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71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18D38-983C-4979-8D9E-2299E91C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4B78D3-A2EE-436B-98B4-0646C28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8EB96C-BE74-4DEB-B975-CC89662F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28434FC-D893-4486-8C81-AC69821B6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79863D-E096-48C2-8333-E5696CC4D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8E1D247-33E8-439A-BCF4-2051A91B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02AC404-DA04-4AD8-B385-4B3DFB94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EDDA00B-4BB4-4F98-812F-52864231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70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9987C-D418-4314-A950-447446DD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26EF960-D9DF-432E-BAC2-5D6F7C66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6FFD481-2FEF-42C0-A117-C0A0C109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692A14-A7C0-494E-A771-FA5C2D22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09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A7652A5-C734-4818-A1FA-A6F8C5B1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512A64A-6BB9-4AC6-8544-404666B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EB6B5D-0C79-47A7-B285-ED1CF6E7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974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93862-2CB8-4698-802C-526B2580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E38269-4943-4C4F-AD7E-2E45A3B9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BF8472-7FEF-47DC-AD1C-4F5CCE41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BFCC3E-86A9-4C0F-A4C1-2A548B77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55211F5-8EB4-4C2E-AB97-FB3F0A4B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DE81D4-9561-4E53-BF8E-A15610EE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19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34B78-F23D-4ADB-9819-FFD3793A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C246150-D61F-4B5D-B561-2B912C5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D3B30A-6E5C-46B7-8A7C-01F47D6F2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97BA03-ABEF-4BB7-9877-649DCE97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189DAD-45AA-4216-A2A2-FF96A0C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06ED3F-F9C6-4830-9AC1-D8430949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7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D7EF7F6-30E8-4E25-B5AB-52B9CF9A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64D28A-761D-488D-9B8B-586D2EF3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AB5F31-95F4-4B1B-8F91-A10B9484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DA20-834B-4FF6-ADDE-959DD085C6FD}" type="datetimeFigureOut">
              <a:rPr lang="pt-PT" smtClean="0"/>
              <a:t>10/07/2018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D367C0-4C48-44C7-98F2-5D02ED3E4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347938-0D12-4371-A9CB-2DC76EF8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5176-E5E4-4010-88C2-EE7D78639C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3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F2E0A6D-F35E-4752-8D63-85ACECE8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706" y="4946956"/>
            <a:ext cx="4264498" cy="263623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193683A-E848-42E5-8BDF-BAB0A7BB3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171" y="4602528"/>
            <a:ext cx="2647917" cy="163689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99030DDF-1544-4B2D-8C8F-AA02E3ACC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8648" y="618580"/>
            <a:ext cx="1834444" cy="113402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F8EE21B-EEA3-4474-AD49-EAD85A69C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9025" y="6376180"/>
            <a:ext cx="523875" cy="3238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9FDAC3-145C-4D11-AEB1-D45F004982C1}"/>
              </a:ext>
            </a:extLst>
          </p:cNvPr>
          <p:cNvSpPr txBox="1"/>
          <p:nvPr/>
        </p:nvSpPr>
        <p:spPr>
          <a:xfrm>
            <a:off x="7962900" y="637618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Yantramanav" panose="02000000000000000000" pitchFamily="2" charset="0"/>
                <a:cs typeface="Yantramanav" panose="02000000000000000000" pitchFamily="2" charset="0"/>
              </a:rPr>
              <a:t>BY</a:t>
            </a:r>
            <a:r>
              <a:rPr lang="pt-PT" dirty="0">
                <a:latin typeface="Yantramanav" panose="02000000000000000000" pitchFamily="2" charset="0"/>
                <a:cs typeface="Yantramanav" panose="02000000000000000000" pitchFamily="2" charset="0"/>
              </a:rPr>
              <a:t> </a:t>
            </a:r>
            <a:r>
              <a:rPr lang="pt-PT" dirty="0">
                <a:latin typeface="Yantramanav Black" panose="02000000000000000000" pitchFamily="2" charset="0"/>
                <a:cs typeface="Yantramanav Black" panose="02000000000000000000" pitchFamily="2" charset="0"/>
              </a:rPr>
              <a:t>BILAWEB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F540CF8-AB26-4EBE-B377-FD370D150B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0370" y="3631030"/>
            <a:ext cx="2183238" cy="63109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ABC0A824-304C-4032-8FD7-92DF0F51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316" y="3126190"/>
            <a:ext cx="1808563" cy="111802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2D8B3EB-355B-464B-BED2-C9A4B844A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9697" y="1516318"/>
            <a:ext cx="1122975" cy="694203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C3315252-45FA-41F6-851D-EE82F05F2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78797" y="7116402"/>
            <a:ext cx="1257300" cy="25146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590195-CD8C-4523-BF31-5F403B6EA00C}"/>
              </a:ext>
            </a:extLst>
          </p:cNvPr>
          <p:cNvSpPr txBox="1"/>
          <p:nvPr/>
        </p:nvSpPr>
        <p:spPr>
          <a:xfrm>
            <a:off x="1548649" y="1882966"/>
            <a:ext cx="506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spc="300" dirty="0">
                <a:solidFill>
                  <a:srgbClr val="A4A9CB"/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16444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B2E44F-B2C4-4350-BCFC-DFF333385489}"/>
              </a:ext>
            </a:extLst>
          </p:cNvPr>
          <p:cNvSpPr/>
          <p:nvPr/>
        </p:nvSpPr>
        <p:spPr>
          <a:xfrm>
            <a:off x="11141251" y="-1299411"/>
            <a:ext cx="1129911" cy="8234365"/>
          </a:xfrm>
          <a:prstGeom prst="rect">
            <a:avLst/>
          </a:prstGeom>
          <a:solidFill>
            <a:srgbClr val="E52127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2E0F2-5F80-411B-8C24-C5D61B30EE01}"/>
              </a:ext>
            </a:extLst>
          </p:cNvPr>
          <p:cNvSpPr txBox="1"/>
          <p:nvPr/>
        </p:nvSpPr>
        <p:spPr>
          <a:xfrm rot="16200000">
            <a:off x="10164214" y="4540631"/>
            <a:ext cx="3221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bg1">
                    <a:lumMod val="95000"/>
                  </a:schemeClr>
                </a:solidFill>
                <a:latin typeface="Yantramanav Light" panose="02000000000000000000" pitchFamily="2" charset="0"/>
                <a:cs typeface="Yantramanav Light" panose="02000000000000000000" pitchFamily="2" charset="0"/>
              </a:rPr>
              <a:t>1. </a:t>
            </a:r>
            <a:r>
              <a:rPr lang="pt-PT" sz="4800" spc="300" dirty="0">
                <a:solidFill>
                  <a:schemeClr val="bg1">
                    <a:lumMod val="95000"/>
                  </a:schemeClr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VISÃO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E0B634-9FDA-4590-8D31-10EE0BA35E3E}"/>
              </a:ext>
            </a:extLst>
          </p:cNvPr>
          <p:cNvSpPr txBox="1"/>
          <p:nvPr/>
        </p:nvSpPr>
        <p:spPr>
          <a:xfrm>
            <a:off x="386757" y="285621"/>
            <a:ext cx="138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0D3880"/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APP </a:t>
            </a:r>
            <a:r>
              <a:rPr lang="pt-PT" sz="1400" dirty="0">
                <a:solidFill>
                  <a:srgbClr val="0D3880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FRICON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6CDE36-5F4B-4FB0-BBB4-A6D784AD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63683"/>
            <a:ext cx="200854" cy="12091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DC9A9DA-265D-4AA2-9DA4-7BDEAC1FACFC}"/>
              </a:ext>
            </a:extLst>
          </p:cNvPr>
          <p:cNvSpPr/>
          <p:nvPr/>
        </p:nvSpPr>
        <p:spPr>
          <a:xfrm>
            <a:off x="1078573" y="3114675"/>
            <a:ext cx="6655727" cy="2798762"/>
          </a:xfrm>
          <a:prstGeom prst="rect">
            <a:avLst/>
          </a:prstGeom>
          <a:pattFill prst="pct5">
            <a:fgClr>
              <a:srgbClr val="0D388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32C78D-1CFE-4185-814A-EB57E2A8A74C}"/>
              </a:ext>
            </a:extLst>
          </p:cNvPr>
          <p:cNvSpPr txBox="1"/>
          <p:nvPr/>
        </p:nvSpPr>
        <p:spPr>
          <a:xfrm>
            <a:off x="449910" y="2397948"/>
            <a:ext cx="629379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A realidade aumentada sobrepõe objetos virtuais ao mundo real. Estes objetos virtuais ficam ancorados a uma determinada posição do mundo real, o que permite a um utilizador com um smartphone visualizar o objeto virtual a partir de qualquer ângulo e posição. </a:t>
            </a:r>
          </a:p>
          <a:p>
            <a:endParaRPr lang="pt-PT" sz="1600" dirty="0">
              <a:latin typeface="Yantramanav" panose="02000000000000000000" pitchFamily="2" charset="0"/>
              <a:cs typeface="Yantramanav" panose="02000000000000000000" pitchFamily="2" charset="0"/>
            </a:endParaRPr>
          </a:p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Para a área de vendas revela-se uma ferramenta valiosa, que permite ao comercial mostrar ao cliente o produto a três dimensões e à escala real, e incluído no ambiente real.</a:t>
            </a:r>
          </a:p>
        </p:txBody>
      </p:sp>
    </p:spTree>
    <p:extLst>
      <p:ext uri="{BB962C8B-B14F-4D97-AF65-F5344CB8AC3E}">
        <p14:creationId xmlns:p14="http://schemas.microsoft.com/office/powerpoint/2010/main" val="293069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B2E44F-B2C4-4350-BCFC-DFF333385489}"/>
              </a:ext>
            </a:extLst>
          </p:cNvPr>
          <p:cNvSpPr/>
          <p:nvPr/>
        </p:nvSpPr>
        <p:spPr>
          <a:xfrm>
            <a:off x="11141251" y="-1299411"/>
            <a:ext cx="1129911" cy="8234365"/>
          </a:xfrm>
          <a:prstGeom prst="rect">
            <a:avLst/>
          </a:prstGeom>
          <a:solidFill>
            <a:srgbClr val="E52127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2E0F2-5F80-411B-8C24-C5D61B30EE01}"/>
              </a:ext>
            </a:extLst>
          </p:cNvPr>
          <p:cNvSpPr txBox="1"/>
          <p:nvPr/>
        </p:nvSpPr>
        <p:spPr>
          <a:xfrm rot="16200000">
            <a:off x="8886687" y="3263105"/>
            <a:ext cx="577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bg1">
                    <a:lumMod val="95000"/>
                  </a:schemeClr>
                </a:solidFill>
                <a:latin typeface="Yantramanav Light" panose="02000000000000000000" pitchFamily="2" charset="0"/>
                <a:cs typeface="Yantramanav Light" panose="02000000000000000000" pitchFamily="2" charset="0"/>
              </a:rPr>
              <a:t>2. </a:t>
            </a:r>
            <a:r>
              <a:rPr lang="pt-PT" sz="4800" spc="300" dirty="0">
                <a:solidFill>
                  <a:schemeClr val="bg1">
                    <a:lumMod val="95000"/>
                  </a:schemeClr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VANTAGENS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E0B634-9FDA-4590-8D31-10EE0BA35E3E}"/>
              </a:ext>
            </a:extLst>
          </p:cNvPr>
          <p:cNvSpPr txBox="1"/>
          <p:nvPr/>
        </p:nvSpPr>
        <p:spPr>
          <a:xfrm>
            <a:off x="386757" y="285621"/>
            <a:ext cx="138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0D3880"/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APP </a:t>
            </a:r>
            <a:r>
              <a:rPr lang="pt-PT" sz="1400" dirty="0">
                <a:solidFill>
                  <a:srgbClr val="0D3880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FRICON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6CDE36-5F4B-4FB0-BBB4-A6D784AD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63683"/>
            <a:ext cx="200854" cy="1209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A419D7-2708-477E-8B77-E80794AB702B}"/>
              </a:ext>
            </a:extLst>
          </p:cNvPr>
          <p:cNvSpPr txBox="1"/>
          <p:nvPr/>
        </p:nvSpPr>
        <p:spPr>
          <a:xfrm>
            <a:off x="1115333" y="3097798"/>
            <a:ext cx="629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Transmitir uma imagem inovadora da </a:t>
            </a:r>
            <a:r>
              <a:rPr lang="pt-PT" sz="1600" dirty="0" err="1">
                <a:latin typeface="Yantramanav Black" panose="02000000000000000000" pitchFamily="2" charset="0"/>
                <a:cs typeface="Yantramanav Black" panose="02000000000000000000" pitchFamily="2" charset="0"/>
              </a:rPr>
              <a:t>Fricon</a:t>
            </a:r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 aos seus clientes, utilizando tecnologias de ponta e ainda pouco conhecidas pelo público em geral;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0A80BB-4748-47FB-88C3-F52C7F94C1C5}"/>
              </a:ext>
            </a:extLst>
          </p:cNvPr>
          <p:cNvSpPr txBox="1"/>
          <p:nvPr/>
        </p:nvSpPr>
        <p:spPr>
          <a:xfrm>
            <a:off x="1115333" y="4047471"/>
            <a:ext cx="629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Ser uma ferramenta de venda eficaz e que traga uma mais valia para os comerciais que a utilizem;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CF2127-DA5A-4708-90CB-CC5BD3499902}"/>
              </a:ext>
            </a:extLst>
          </p:cNvPr>
          <p:cNvSpPr txBox="1"/>
          <p:nvPr/>
        </p:nvSpPr>
        <p:spPr>
          <a:xfrm>
            <a:off x="1115333" y="4997144"/>
            <a:ext cx="629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Tomar a forma de uma aplicação móvel, de modo a que os comerciais a possam levar consigo quando visitam clientes nas suas instalações.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95D778-C4B3-4300-BD86-49E8A0145AA2}"/>
              </a:ext>
            </a:extLst>
          </p:cNvPr>
          <p:cNvSpPr/>
          <p:nvPr/>
        </p:nvSpPr>
        <p:spPr>
          <a:xfrm>
            <a:off x="1115333" y="2257165"/>
            <a:ext cx="802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dirty="0">
                <a:latin typeface="Yantramanav BOLD" panose="02000000000000000000" pitchFamily="2" charset="0"/>
                <a:cs typeface="Yantramanav BOLD" panose="02000000000000000000" pitchFamily="2" charset="0"/>
              </a:rPr>
              <a:t>Realidade aumentada 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99B4D60B-86AE-46E0-9AF2-D0BAC74E3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475" y="3228260"/>
            <a:ext cx="523875" cy="32385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B70DD69A-1416-40AC-898E-0C80237C2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475" y="4177933"/>
            <a:ext cx="523875" cy="32385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DC64164F-C782-42FD-B12B-57DF7ED60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474" y="5127606"/>
            <a:ext cx="5238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B2E44F-B2C4-4350-BCFC-DFF333385489}"/>
              </a:ext>
            </a:extLst>
          </p:cNvPr>
          <p:cNvSpPr/>
          <p:nvPr/>
        </p:nvSpPr>
        <p:spPr>
          <a:xfrm>
            <a:off x="11141251" y="-1299411"/>
            <a:ext cx="1129911" cy="8234365"/>
          </a:xfrm>
          <a:prstGeom prst="rect">
            <a:avLst/>
          </a:prstGeom>
          <a:solidFill>
            <a:srgbClr val="E52127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2E0F2-5F80-411B-8C24-C5D61B30EE01}"/>
              </a:ext>
            </a:extLst>
          </p:cNvPr>
          <p:cNvSpPr txBox="1"/>
          <p:nvPr/>
        </p:nvSpPr>
        <p:spPr>
          <a:xfrm rot="16200000">
            <a:off x="8886687" y="3263105"/>
            <a:ext cx="577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bg1">
                    <a:lumMod val="95000"/>
                  </a:schemeClr>
                </a:solidFill>
                <a:latin typeface="Yantramanav Light" panose="02000000000000000000" pitchFamily="2" charset="0"/>
                <a:cs typeface="Yantramanav Light" panose="02000000000000000000" pitchFamily="2" charset="0"/>
              </a:rPr>
              <a:t>3. </a:t>
            </a:r>
            <a:r>
              <a:rPr lang="pt-PT" sz="4800" spc="300" dirty="0">
                <a:solidFill>
                  <a:schemeClr val="bg1">
                    <a:lumMod val="95000"/>
                  </a:schemeClr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TECNOLOGIA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E0B634-9FDA-4590-8D31-10EE0BA35E3E}"/>
              </a:ext>
            </a:extLst>
          </p:cNvPr>
          <p:cNvSpPr txBox="1"/>
          <p:nvPr/>
        </p:nvSpPr>
        <p:spPr>
          <a:xfrm>
            <a:off x="386757" y="285621"/>
            <a:ext cx="138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0D3880"/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APP </a:t>
            </a:r>
            <a:r>
              <a:rPr lang="pt-PT" sz="1400" dirty="0">
                <a:solidFill>
                  <a:srgbClr val="0D3880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FRICON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6CDE36-5F4B-4FB0-BBB4-A6D784AD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63683"/>
            <a:ext cx="200854" cy="12091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D6AA284-910D-46A8-88FD-4BE47B574A96}"/>
              </a:ext>
            </a:extLst>
          </p:cNvPr>
          <p:cNvSpPr/>
          <p:nvPr/>
        </p:nvSpPr>
        <p:spPr>
          <a:xfrm>
            <a:off x="1078573" y="3114674"/>
            <a:ext cx="9017927" cy="3343275"/>
          </a:xfrm>
          <a:prstGeom prst="rect">
            <a:avLst/>
          </a:prstGeom>
          <a:pattFill prst="pct5">
            <a:fgClr>
              <a:srgbClr val="0D388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853B9A-DE2B-49AC-A203-2953D5211FBD}"/>
              </a:ext>
            </a:extLst>
          </p:cNvPr>
          <p:cNvSpPr txBox="1"/>
          <p:nvPr/>
        </p:nvSpPr>
        <p:spPr>
          <a:xfrm>
            <a:off x="449910" y="2397948"/>
            <a:ext cx="440784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A realidade aumentada é uma tecnologia que tem vindo a ser desenvolvida desde o início dos anos 90, e que consiste em acrescentar ao mundo real objetos virtuais, gerados por computador. </a:t>
            </a:r>
          </a:p>
          <a:p>
            <a:endParaRPr lang="pt-PT" sz="1600" dirty="0">
              <a:latin typeface="Yantramanav" panose="02000000000000000000" pitchFamily="2" charset="0"/>
              <a:cs typeface="Yantramanav" panose="02000000000000000000" pitchFamily="2" charset="0"/>
            </a:endParaRPr>
          </a:p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Nos últimos anos, atingiu notoriedade com aplicações de entretenimento como o Pokémon </a:t>
            </a:r>
            <a:r>
              <a:rPr lang="pt-PT" sz="1600" dirty="0" err="1">
                <a:latin typeface="Yantramanav" panose="02000000000000000000" pitchFamily="2" charset="0"/>
                <a:cs typeface="Yantramanav" panose="02000000000000000000" pitchFamily="2" charset="0"/>
              </a:rPr>
              <a:t>Go</a:t>
            </a:r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. A nível comercial a sua utilização começou por volta de 2012, quando os smartphones começaram a ter capacidade de processamento suficiente. </a:t>
            </a:r>
          </a:p>
          <a:p>
            <a:endParaRPr lang="pt-PT" sz="1600" dirty="0">
              <a:latin typeface="Yantramanav" panose="02000000000000000000" pitchFamily="2" charset="0"/>
              <a:cs typeface="Yantramanav" panose="02000000000000000000" pitchFamily="2" charset="0"/>
            </a:endParaRPr>
          </a:p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Numa fase inicial eram utilizados marcadores abstratos do tipo </a:t>
            </a:r>
            <a:r>
              <a:rPr lang="pt-PT" sz="1600" dirty="0" err="1">
                <a:latin typeface="Yantramanav BOLD" panose="02000000000000000000" pitchFamily="2" charset="0"/>
                <a:cs typeface="Yantramanav BOLD" panose="02000000000000000000" pitchFamily="2" charset="0"/>
              </a:rPr>
              <a:t>QRCode</a:t>
            </a:r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, sendo que mais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D101210-D90A-4468-A6D4-EF2DCC7125BD}"/>
              </a:ext>
            </a:extLst>
          </p:cNvPr>
          <p:cNvSpPr txBox="1"/>
          <p:nvPr/>
        </p:nvSpPr>
        <p:spPr>
          <a:xfrm>
            <a:off x="5075716" y="2397948"/>
            <a:ext cx="440784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recentemente tornou-se possível utilizar uma imagem ou fotografia (ex. uma página de um catálogo) como marcador. </a:t>
            </a:r>
          </a:p>
          <a:p>
            <a:endParaRPr lang="pt-PT" sz="1600" dirty="0">
              <a:latin typeface="Yantramanav" panose="02000000000000000000" pitchFamily="2" charset="0"/>
              <a:cs typeface="Yantramanav" panose="02000000000000000000" pitchFamily="2" charset="0"/>
            </a:endParaRPr>
          </a:p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Desde finais de 2016, a tecnologia evoluiu até ao ponto em que já não é necessário utilizar qualquer tipo de marcador, em telemóveis que suportam esta funcionalidade. </a:t>
            </a:r>
          </a:p>
          <a:p>
            <a:endParaRPr lang="pt-PT" sz="1600" dirty="0">
              <a:latin typeface="Yantramanav" panose="02000000000000000000" pitchFamily="2" charset="0"/>
              <a:cs typeface="Yantramanav" panose="02000000000000000000" pitchFamily="2" charset="0"/>
            </a:endParaRPr>
          </a:p>
          <a:p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Como forma de suportar o maior número possível de dispositivos, a aplicação proposta suportará </a:t>
            </a:r>
            <a:r>
              <a:rPr lang="pt-PT" sz="1600" dirty="0">
                <a:latin typeface="Yantramanav BOLD" panose="02000000000000000000" pitchFamily="2" charset="0"/>
                <a:cs typeface="Yantramanav BOLD" panose="02000000000000000000" pitchFamily="2" charset="0"/>
              </a:rPr>
              <a:t>três tipos de realidade aumentada</a:t>
            </a:r>
            <a:r>
              <a:rPr lang="pt-PT" sz="1600" dirty="0">
                <a:latin typeface="Yantramanav" panose="02000000000000000000" pitchFamily="2" charset="0"/>
                <a:cs typeface="Yantramanav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36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103CA121-3BD4-46DC-B151-5E06A9300FA2}"/>
              </a:ext>
            </a:extLst>
          </p:cNvPr>
          <p:cNvSpPr/>
          <p:nvPr/>
        </p:nvSpPr>
        <p:spPr>
          <a:xfrm>
            <a:off x="-1601422" y="5294784"/>
            <a:ext cx="758722" cy="758722"/>
          </a:xfrm>
          <a:prstGeom prst="ellipse">
            <a:avLst/>
          </a:prstGeom>
          <a:solidFill>
            <a:srgbClr val="A4A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0C50C6-D3D5-4548-B527-C950ED86C681}"/>
              </a:ext>
            </a:extLst>
          </p:cNvPr>
          <p:cNvSpPr/>
          <p:nvPr/>
        </p:nvSpPr>
        <p:spPr>
          <a:xfrm>
            <a:off x="-1601422" y="3624327"/>
            <a:ext cx="758722" cy="758722"/>
          </a:xfrm>
          <a:prstGeom prst="ellipse">
            <a:avLst/>
          </a:prstGeom>
          <a:solidFill>
            <a:srgbClr val="A4A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B2E44F-B2C4-4350-BCFC-DFF333385489}"/>
              </a:ext>
            </a:extLst>
          </p:cNvPr>
          <p:cNvSpPr/>
          <p:nvPr/>
        </p:nvSpPr>
        <p:spPr>
          <a:xfrm>
            <a:off x="11141251" y="-1299411"/>
            <a:ext cx="1129911" cy="8234365"/>
          </a:xfrm>
          <a:prstGeom prst="rect">
            <a:avLst/>
          </a:prstGeom>
          <a:solidFill>
            <a:srgbClr val="E52127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2E0F2-5F80-411B-8C24-C5D61B30EE01}"/>
              </a:ext>
            </a:extLst>
          </p:cNvPr>
          <p:cNvSpPr txBox="1"/>
          <p:nvPr/>
        </p:nvSpPr>
        <p:spPr>
          <a:xfrm rot="16200000">
            <a:off x="8886687" y="3263105"/>
            <a:ext cx="577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bg1">
                    <a:lumMod val="95000"/>
                  </a:schemeClr>
                </a:solidFill>
                <a:latin typeface="Yantramanav Light" panose="02000000000000000000" pitchFamily="2" charset="0"/>
                <a:cs typeface="Yantramanav Light" panose="02000000000000000000" pitchFamily="2" charset="0"/>
              </a:rPr>
              <a:t>4. </a:t>
            </a:r>
            <a:r>
              <a:rPr lang="pt-PT" sz="4800" dirty="0">
                <a:solidFill>
                  <a:schemeClr val="bg1">
                    <a:lumMod val="95000"/>
                  </a:schemeClr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3</a:t>
            </a:r>
            <a:r>
              <a:rPr lang="pt-PT" sz="4800" dirty="0">
                <a:solidFill>
                  <a:schemeClr val="bg1">
                    <a:lumMod val="95000"/>
                  </a:schemeClr>
                </a:solidFill>
                <a:latin typeface="Yantramanav Light" panose="02000000000000000000" pitchFamily="2" charset="0"/>
                <a:cs typeface="Yantramanav Light" panose="02000000000000000000" pitchFamily="2" charset="0"/>
              </a:rPr>
              <a:t> </a:t>
            </a:r>
            <a:r>
              <a:rPr lang="pt-PT" sz="4800" spc="300" dirty="0">
                <a:solidFill>
                  <a:schemeClr val="bg1">
                    <a:lumMod val="95000"/>
                  </a:schemeClr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TECNOLOGIA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E0B634-9FDA-4590-8D31-10EE0BA35E3E}"/>
              </a:ext>
            </a:extLst>
          </p:cNvPr>
          <p:cNvSpPr txBox="1"/>
          <p:nvPr/>
        </p:nvSpPr>
        <p:spPr>
          <a:xfrm>
            <a:off x="386757" y="285621"/>
            <a:ext cx="138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0D3880"/>
                </a:solidFill>
                <a:latin typeface="Yantramanav Black" panose="02000000000000000000" pitchFamily="2" charset="0"/>
                <a:cs typeface="Yantramanav Black" panose="02000000000000000000" pitchFamily="2" charset="0"/>
              </a:rPr>
              <a:t>APP </a:t>
            </a:r>
            <a:r>
              <a:rPr lang="pt-PT" sz="1400" dirty="0">
                <a:solidFill>
                  <a:srgbClr val="0D3880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FRICON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6CDE36-5F4B-4FB0-BBB4-A6D784AD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63683"/>
            <a:ext cx="200854" cy="1209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0F0836-1821-474B-B6BD-91F98BF17E91}"/>
              </a:ext>
            </a:extLst>
          </p:cNvPr>
          <p:cNvSpPr/>
          <p:nvPr/>
        </p:nvSpPr>
        <p:spPr>
          <a:xfrm>
            <a:off x="-2500738" y="2473852"/>
            <a:ext cx="758722" cy="758722"/>
          </a:xfrm>
          <a:prstGeom prst="ellipse">
            <a:avLst/>
          </a:prstGeom>
          <a:solidFill>
            <a:srgbClr val="A4A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FC1EFDE-CC77-4300-A68D-95D8C78C9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5890" y="1304280"/>
            <a:ext cx="745198" cy="46131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C153858-CEC9-4CD6-8DF5-C28307C27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24187" y="1286816"/>
            <a:ext cx="455399" cy="49679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2A61B4A-63FF-4391-B62F-983D5E20A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85744" y="611429"/>
            <a:ext cx="378514" cy="37851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5936B19-A1A5-4D6A-AC8C-00A21337D2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387831" y="2688265"/>
            <a:ext cx="532907" cy="32989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15649E80-60AC-4201-A393-6D98548F9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403303" y="3812869"/>
            <a:ext cx="358232" cy="390799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4F0D0096-F006-41AC-AC3E-85889C565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373063" y="5530459"/>
            <a:ext cx="297752" cy="29775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2CC8771-C709-4945-9B0D-0C0F083B3794}"/>
              </a:ext>
            </a:extLst>
          </p:cNvPr>
          <p:cNvSpPr txBox="1"/>
          <p:nvPr/>
        </p:nvSpPr>
        <p:spPr>
          <a:xfrm>
            <a:off x="5625524" y="1672602"/>
            <a:ext cx="44295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A tecnologia de realidade aumentada mais recente e impressionante deteta superfícies horizontais, como o chão ou o tampo de uma mesa, e </a:t>
            </a:r>
            <a:r>
              <a:rPr lang="pt-PT" sz="1200" dirty="0" err="1">
                <a:latin typeface="Yantramanav" panose="02000000000000000000" pitchFamily="2" charset="0"/>
                <a:cs typeface="Yantramanav" panose="02000000000000000000" pitchFamily="2" charset="0"/>
              </a:rPr>
              <a:t>renderiza</a:t>
            </a:r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 o conteúdo virtual sobre esta superfície, ficando o objeto 3D ancorado numa determinada posição no espaço. Apenas suportada por equipamentos topo de gama.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01A50FB-9902-4F36-AF6E-A7B2A2ABB523}"/>
              </a:ext>
            </a:extLst>
          </p:cNvPr>
          <p:cNvSpPr/>
          <p:nvPr/>
        </p:nvSpPr>
        <p:spPr>
          <a:xfrm>
            <a:off x="5625524" y="1304280"/>
            <a:ext cx="2740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Yantramanav BOLD" panose="02000000000000000000" pitchFamily="2" charset="0"/>
                <a:cs typeface="Yantramanav BOLD" panose="02000000000000000000" pitchFamily="2" charset="0"/>
              </a:rPr>
              <a:t>Realidade aumentada 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AD3A25E1-FCF9-4CD2-9F2F-A0DD254B5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5890" y="3311660"/>
            <a:ext cx="745198" cy="46131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5E41C9-2AFC-4EB5-B74A-AE9C83898E90}"/>
              </a:ext>
            </a:extLst>
          </p:cNvPr>
          <p:cNvSpPr txBox="1"/>
          <p:nvPr/>
        </p:nvSpPr>
        <p:spPr>
          <a:xfrm>
            <a:off x="5625524" y="3679982"/>
            <a:ext cx="4429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Utiliza uma imagem ou fotografia, normalmente uma página do catálogo de produtos, como marcador. Os conteúdos virtuais são </a:t>
            </a:r>
            <a:r>
              <a:rPr lang="pt-PT" sz="1200" dirty="0" err="1">
                <a:latin typeface="Yantramanav" panose="02000000000000000000" pitchFamily="2" charset="0"/>
                <a:cs typeface="Yantramanav" panose="02000000000000000000" pitchFamily="2" charset="0"/>
              </a:rPr>
              <a:t>renderizados</a:t>
            </a:r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 sobre este marcador, com a mesma posição e orientação no espaço que este e, por norma, à escala de 1:12.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9C9C544-6BB4-48B3-8592-C40E815C9C05}"/>
              </a:ext>
            </a:extLst>
          </p:cNvPr>
          <p:cNvSpPr/>
          <p:nvPr/>
        </p:nvSpPr>
        <p:spPr>
          <a:xfrm>
            <a:off x="5625523" y="3311660"/>
            <a:ext cx="4028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Yantramanav BOLD" panose="02000000000000000000" pitchFamily="2" charset="0"/>
                <a:cs typeface="Yantramanav BOLD" panose="02000000000000000000" pitchFamily="2" charset="0"/>
              </a:rPr>
              <a:t>Realidade aumentada com marcador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364415A4-1C69-4C1B-A5E4-4C81B9FC7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7309" y="4913459"/>
            <a:ext cx="745198" cy="46131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FC4176-83E2-4EF4-AA38-3AB345F81F8F}"/>
              </a:ext>
            </a:extLst>
          </p:cNvPr>
          <p:cNvSpPr txBox="1"/>
          <p:nvPr/>
        </p:nvSpPr>
        <p:spPr>
          <a:xfrm>
            <a:off x="5516943" y="5281781"/>
            <a:ext cx="44295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É </a:t>
            </a:r>
            <a:r>
              <a:rPr lang="pt-PT" sz="1200" dirty="0" err="1">
                <a:latin typeface="Yantramanav" panose="02000000000000000000" pitchFamily="2" charset="0"/>
                <a:cs typeface="Yantramanav" panose="02000000000000000000" pitchFamily="2" charset="0"/>
              </a:rPr>
              <a:t>renderizado</a:t>
            </a:r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 um objeto virtual sobre o </a:t>
            </a:r>
            <a:r>
              <a:rPr lang="pt-PT" sz="1200" dirty="0" err="1">
                <a:latin typeface="Yantramanav" panose="02000000000000000000" pitchFamily="2" charset="0"/>
                <a:cs typeface="Yantramanav" panose="02000000000000000000" pitchFamily="2" charset="0"/>
              </a:rPr>
              <a:t>feed</a:t>
            </a:r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 de imagem da câmara, mas sem que este esteja ancorado a um ponto do ambiente real. </a:t>
            </a:r>
          </a:p>
          <a:p>
            <a:r>
              <a:rPr lang="pt-PT" sz="1200" dirty="0">
                <a:latin typeface="Yantramanav" panose="02000000000000000000" pitchFamily="2" charset="0"/>
                <a:cs typeface="Yantramanav" panose="02000000000000000000" pitchFamily="2" charset="0"/>
              </a:rPr>
              <a:t>O objeto pode ser manipulado pelo utilizador (posição, rotação e escala) de modo a que fique alinhado com o espaço real, podendo então o utilizador obter uma fotografia do resultado final.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3C8C772-C41F-4108-979E-4466BECF9969}"/>
              </a:ext>
            </a:extLst>
          </p:cNvPr>
          <p:cNvSpPr/>
          <p:nvPr/>
        </p:nvSpPr>
        <p:spPr>
          <a:xfrm>
            <a:off x="5516942" y="4913459"/>
            <a:ext cx="4028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Yantramanav BOLD" panose="02000000000000000000" pitchFamily="2" charset="0"/>
                <a:cs typeface="Yantramanav BOLD" panose="02000000000000000000" pitchFamily="2" charset="0"/>
              </a:rPr>
              <a:t>Objeto virtual sobre o </a:t>
            </a:r>
            <a:r>
              <a:rPr lang="pt-PT" dirty="0" err="1">
                <a:latin typeface="Yantramanav BOLD" panose="02000000000000000000" pitchFamily="2" charset="0"/>
                <a:cs typeface="Yantramanav BOLD" panose="02000000000000000000" pitchFamily="2" charset="0"/>
              </a:rPr>
              <a:t>feed</a:t>
            </a:r>
            <a:r>
              <a:rPr lang="pt-PT" dirty="0">
                <a:latin typeface="Yantramanav BOLD" panose="02000000000000000000" pitchFamily="2" charset="0"/>
                <a:cs typeface="Yantramanav BOLD" panose="02000000000000000000" pitchFamily="2" charset="0"/>
              </a:rPr>
              <a:t> da câmara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CED322D-6583-4A6E-BD0F-F5CCC6E3CFB7}"/>
              </a:ext>
            </a:extLst>
          </p:cNvPr>
          <p:cNvSpPr/>
          <p:nvPr/>
        </p:nvSpPr>
        <p:spPr>
          <a:xfrm>
            <a:off x="449910" y="1304280"/>
            <a:ext cx="34863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800" kern="1100" dirty="0">
                <a:solidFill>
                  <a:srgbClr val="A4A9CB"/>
                </a:solidFill>
                <a:latin typeface="Yantramanav BOLD" panose="02000000000000000000" pitchFamily="2" charset="0"/>
                <a:cs typeface="Yantramanav BOLD" panose="02000000000000000000" pitchFamily="2" charset="0"/>
              </a:rPr>
              <a:t>A MAIS</a:t>
            </a:r>
          </a:p>
          <a:p>
            <a:r>
              <a:rPr lang="pt-PT" sz="4800" kern="1100" dirty="0">
                <a:solidFill>
                  <a:srgbClr val="A4A9CB"/>
                </a:solidFill>
                <a:latin typeface="Yantramanav BOLD" panose="02000000000000000000" pitchFamily="2" charset="0"/>
                <a:cs typeface="Yantramanav BOLD" panose="02000000000000000000" pitchFamily="2" charset="0"/>
              </a:rPr>
              <a:t>RECENTE</a:t>
            </a:r>
          </a:p>
          <a:p>
            <a:r>
              <a:rPr lang="pt-PT" sz="4800" kern="1100" dirty="0">
                <a:solidFill>
                  <a:srgbClr val="A4A9CB"/>
                </a:solidFill>
                <a:latin typeface="Yantramanav BOLD" panose="02000000000000000000" pitchFamily="2" charset="0"/>
                <a:cs typeface="Yantramanav BOLD" panose="02000000000000000000" pitchFamily="2" charset="0"/>
              </a:rPr>
              <a:t>TECNOLOGIA</a:t>
            </a:r>
          </a:p>
        </p:txBody>
      </p:sp>
    </p:spTree>
    <p:extLst>
      <p:ext uri="{BB962C8B-B14F-4D97-AF65-F5344CB8AC3E}">
        <p14:creationId xmlns:p14="http://schemas.microsoft.com/office/powerpoint/2010/main" val="2609441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507</Words>
  <Application>Microsoft Office PowerPoint</Application>
  <PresentationFormat>Ecrã Panorâmico</PresentationFormat>
  <Paragraphs>41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Yantramanav</vt:lpstr>
      <vt:lpstr>Yantramanav Black</vt:lpstr>
      <vt:lpstr>Yantramanav BOLD</vt:lpstr>
      <vt:lpstr>Yantramanav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</dc:creator>
  <cp:lastModifiedBy>Raquel</cp:lastModifiedBy>
  <cp:revision>25</cp:revision>
  <dcterms:created xsi:type="dcterms:W3CDTF">2018-07-10T13:47:32Z</dcterms:created>
  <dcterms:modified xsi:type="dcterms:W3CDTF">2018-07-11T08:37:35Z</dcterms:modified>
</cp:coreProperties>
</file>