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16" r:id="rId4"/>
    <p:sldId id="257" r:id="rId5"/>
    <p:sldId id="303" r:id="rId6"/>
    <p:sldId id="263" r:id="rId7"/>
    <p:sldId id="273" r:id="rId8"/>
    <p:sldId id="274" r:id="rId9"/>
    <p:sldId id="258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67" r:id="rId18"/>
    <p:sldId id="283" r:id="rId19"/>
    <p:sldId id="286" r:id="rId20"/>
    <p:sldId id="287" r:id="rId21"/>
    <p:sldId id="288" r:id="rId22"/>
    <p:sldId id="285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17" r:id="rId38"/>
    <p:sldId id="268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4" r:id="rId48"/>
    <p:sldId id="313" r:id="rId49"/>
    <p:sldId id="315" r:id="rId50"/>
    <p:sldId id="260" r:id="rId5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1005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pos="1300" userDrawn="1">
          <p15:clr>
            <a:srgbClr val="A4A3A4"/>
          </p15:clr>
        </p15:guide>
        <p15:guide id="6" orient="horz" pos="935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880"/>
    <a:srgbClr val="000000"/>
    <a:srgbClr val="5E5E5E"/>
    <a:srgbClr val="A3A3A3"/>
    <a:srgbClr val="0A2B63"/>
    <a:srgbClr val="8D8D8D"/>
    <a:srgbClr val="6E77AE"/>
    <a:srgbClr val="133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>
        <p:guide orient="horz" pos="278"/>
        <p:guide pos="325"/>
        <p:guide pos="1005"/>
        <p:guide orient="horz" pos="572"/>
        <p:guide pos="1300"/>
        <p:guide orient="horz" pos="935"/>
        <p:guide orient="horz" pos="4065"/>
        <p:guide orient="horz" pos="37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6" d="100"/>
        <a:sy n="1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ED6B-4E96-434C-B5A8-C5793A468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6B90-214C-4A06-80C1-89EE7924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BE2AC-5F11-4D68-821D-1D924BDE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E827-B2F7-4191-8730-A41FB44A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F095-0AE4-4AEA-8016-5014E474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43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2EF5-91F0-4569-B988-9C248F58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29EB-A191-4219-9E59-738E7A7B8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5CC0-7902-4B03-ADC9-CB1347F3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890D-631D-40C1-9771-13CF3A83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EB06-B550-4B5B-BDB6-7343A49E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99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52040-E29E-4CB8-9554-28EB89CA7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6D3BE-18AA-43B6-A2D7-62D3725B1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5B9A-5810-4E6E-8D43-253BFE22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8529-D06A-4F89-AF71-BE49344B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1319-AC80-4CEB-87D0-7ECD6BDC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34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2640-4134-4D68-BA5D-DAA447CE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490E-EB44-4618-BFE0-E781D31C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E09A-FEA1-48D7-9711-988DCA60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1460D-1E29-4AFD-88D0-EE9BED3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8C5D-81B0-436B-A2F3-B166148D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667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2D53-0571-45DB-BFC7-AB39E022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ADC19-77A0-49F4-987A-B134F448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8D87-A1DE-4F64-95D6-B09A9CAD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B41F-8769-4354-9B3D-B1E5D7D0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BCB0-CC2C-4B4B-866F-D0F3DF7D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5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EED-4429-4360-93E9-FFE5269C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4AEB-CA37-4003-8182-4CBB087F7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02B1-9A0D-45FB-8A0F-1EB69E6AD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A7A8-A543-443C-9A2F-6F8AD891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866F3-E9E8-44EF-8DC0-05793302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78BF-E9E4-4307-A95D-67540AE2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33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37DA-35A8-4E1A-A489-455D0612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C5C6-7BF6-48CF-B940-7B9864E7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9AEB-F380-4553-88F0-9A301BCBF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E391-34A4-4A17-B69B-FD5D19CA7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C2092-15F1-4D8C-BA74-2167AB27D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BECA5-CEEF-4D0E-A400-5D2193F8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6397F-08F1-42EC-A90D-5AA5C223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E5169-8D99-49FB-B9DE-F9B6EFC4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36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E705-3F1E-45F0-A34C-F8E1DDF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3865F-F142-4B6C-A3AE-6CBF8335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6F4D2-8B06-4642-92A8-43284136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13E41-D5CC-481E-996A-7EFE7EFD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854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24E37-912D-439A-BC44-6EBA1160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E882C-4624-42A0-BB11-F04B9B24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A302C-BEB8-43A6-91D2-C56CFD51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97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A166-5EEE-4DE2-88CE-ACB73CD7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DC1F-96F4-44C8-835C-C66CC4CA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E4333-FCCB-4130-AF8B-1989F5CC0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CE5A8-2925-43C8-AD67-DE07017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A438C-928A-4ED4-A626-8C28A3FC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9452E-91B1-41F3-9623-8CE51C76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14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5621-9772-4639-AD32-81F7F2BE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1FF3B-A359-41EE-B636-89273AB7A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3EA1-8525-4FC3-BCF5-2A695D09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5568A-8E8B-4D65-9AE4-D2C93FB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325F-6437-4F12-A999-77D0D442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32064-D658-4046-BCE6-9C035FB2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47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7CF0C-0B99-4864-BF42-EAC75DD6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85F5-ECC4-467F-B0FE-9A1418C9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905F-ABE7-4030-A80F-B11DF5C09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34F5-D4B9-4F4E-8EF3-FDEE7D354B86}" type="datetimeFigureOut">
              <a:rPr lang="pt-PT" smtClean="0"/>
              <a:t>15-02-2018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9A76-72DE-4C93-B097-E64C7485F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4BCE-033F-44CE-B147-4BE398881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E803-6DA6-4D08-93C3-5295734FE5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4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943C35-16F4-4B66-AD2E-4A41A6A09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Subtitle 6">
            <a:extLst>
              <a:ext uri="{FF2B5EF4-FFF2-40B4-BE49-F238E27FC236}">
                <a16:creationId xmlns:a16="http://schemas.microsoft.com/office/drawing/2014/main" id="{A1839EE5-A21C-461C-A745-B20DAAF8E441}"/>
              </a:ext>
            </a:extLst>
          </p:cNvPr>
          <p:cNvSpPr txBox="1">
            <a:spLocks/>
          </p:cNvSpPr>
          <p:nvPr/>
        </p:nvSpPr>
        <p:spPr>
          <a:xfrm>
            <a:off x="1758462" y="3758274"/>
            <a:ext cx="4256445" cy="69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000" dirty="0">
                <a:solidFill>
                  <a:schemeClr val="bg1"/>
                </a:solidFill>
                <a:latin typeface="Muller Bold" pitchFamily="50" charset="0"/>
              </a:rPr>
              <a:t>PROSPECTING 2018</a:t>
            </a:r>
            <a:endParaRPr lang="pt-PT" sz="3000" dirty="0">
              <a:solidFill>
                <a:schemeClr val="bg1"/>
              </a:solidFill>
              <a:latin typeface="Muller Light" pitchFamily="50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29385B-EAC2-4806-B061-FA7D54C0C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97" y="1398370"/>
            <a:ext cx="4112003" cy="119248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A1839EE5-A21C-461C-A745-B20DAAF8E441}"/>
              </a:ext>
            </a:extLst>
          </p:cNvPr>
          <p:cNvSpPr txBox="1">
            <a:spLocks/>
          </p:cNvSpPr>
          <p:nvPr/>
        </p:nvSpPr>
        <p:spPr>
          <a:xfrm>
            <a:off x="3657600" y="4301741"/>
            <a:ext cx="2357307" cy="36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3000" dirty="0">
                <a:solidFill>
                  <a:schemeClr val="bg1"/>
                </a:solidFill>
                <a:latin typeface="Muller Light" pitchFamily="50" charset="0"/>
              </a:rPr>
              <a:t>Mercado XPTO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C892FEAA-9C00-4BB5-AE37-541FB2F6B7A4}"/>
              </a:ext>
            </a:extLst>
          </p:cNvPr>
          <p:cNvSpPr txBox="1">
            <a:spLocks/>
          </p:cNvSpPr>
          <p:nvPr/>
        </p:nvSpPr>
        <p:spPr>
          <a:xfrm>
            <a:off x="8786231" y="3805606"/>
            <a:ext cx="3087322" cy="69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REVISÃO: </a:t>
            </a:r>
            <a:r>
              <a:rPr lang="pt-PT" sz="1500" dirty="0">
                <a:solidFill>
                  <a:srgbClr val="0D3880"/>
                </a:solidFill>
                <a:latin typeface="Muller Regular" pitchFamily="50" charset="0"/>
              </a:rPr>
              <a:t>1</a:t>
            </a:r>
          </a:p>
          <a:p>
            <a:pPr algn="l">
              <a:lnSpc>
                <a:spcPct val="50000"/>
              </a:lnSpc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DATA: </a:t>
            </a:r>
            <a:r>
              <a:rPr lang="pt-PT" sz="1500" dirty="0">
                <a:solidFill>
                  <a:srgbClr val="0D3880"/>
                </a:solidFill>
                <a:latin typeface="Muller Regular" pitchFamily="50" charset="0"/>
              </a:rPr>
              <a:t>15-02-2018</a:t>
            </a:r>
          </a:p>
        </p:txBody>
      </p:sp>
    </p:spTree>
    <p:extLst>
      <p:ext uri="{BB962C8B-B14F-4D97-AF65-F5344CB8AC3E}">
        <p14:creationId xmlns:p14="http://schemas.microsoft.com/office/powerpoint/2010/main" val="32433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6836228" y="441325"/>
            <a:ext cx="407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3. OVERVIEW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FA736-BBF6-4D33-A218-021E6FF477B7}"/>
              </a:ext>
            </a:extLst>
          </p:cNvPr>
          <p:cNvSpPr txBox="1"/>
          <p:nvPr/>
        </p:nvSpPr>
        <p:spPr>
          <a:xfrm>
            <a:off x="1964081" y="1673173"/>
            <a:ext cx="6615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D3880"/>
                </a:solidFill>
                <a:latin typeface="Muller Regular" pitchFamily="50" charset="0"/>
              </a:rPr>
              <a:t>Principais países alvo de exportação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66F17-8DD5-456E-8453-9134D7CD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356" y="1695821"/>
            <a:ext cx="230362" cy="25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F4482F-46AE-45D8-8942-E62F2DD78A1D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Exportação e Importação Refrigeração </a:t>
            </a:r>
            <a:r>
              <a:rPr lang="pt-PT" sz="1600" dirty="0">
                <a:solidFill>
                  <a:srgbClr val="0D3880"/>
                </a:solidFill>
                <a:latin typeface="Muller Medium" pitchFamily="50" charset="0"/>
              </a:rPr>
              <a:t>(Sob o ponto de vista da produção intra-mercado)</a:t>
            </a:r>
          </a:p>
        </p:txBody>
      </p:sp>
    </p:spTree>
    <p:extLst>
      <p:ext uri="{BB962C8B-B14F-4D97-AF65-F5344CB8AC3E}">
        <p14:creationId xmlns:p14="http://schemas.microsoft.com/office/powerpoint/2010/main" val="41169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6836228" y="441325"/>
            <a:ext cx="407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3. OVERVIEW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FA736-BBF6-4D33-A218-021E6FF477B7}"/>
              </a:ext>
            </a:extLst>
          </p:cNvPr>
          <p:cNvSpPr txBox="1"/>
          <p:nvPr/>
        </p:nvSpPr>
        <p:spPr>
          <a:xfrm>
            <a:off x="1964081" y="1673173"/>
            <a:ext cx="6615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D3880"/>
                </a:solidFill>
                <a:latin typeface="Muller Regular" pitchFamily="50" charset="0"/>
              </a:rPr>
              <a:t>Ambiente regulatório e acordos comerciais (Portugal)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66F17-8DD5-456E-8453-9134D7CD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356" y="1695821"/>
            <a:ext cx="230362" cy="25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Exportação e Importação Refrigeração </a:t>
            </a:r>
            <a:r>
              <a:rPr lang="pt-PT" sz="1600" dirty="0">
                <a:solidFill>
                  <a:srgbClr val="0D3880"/>
                </a:solidFill>
                <a:latin typeface="Muller Medium" pitchFamily="50" charset="0"/>
              </a:rPr>
              <a:t>(Sob o ponto de vista da produção intra-mercado)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F923630A-DFBB-4223-9622-EC5FA46A62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8" y="3536669"/>
            <a:ext cx="291323" cy="2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5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6836228" y="441325"/>
            <a:ext cx="407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3. OVERVIEW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FA736-BBF6-4D33-A218-021E6FF477B7}"/>
              </a:ext>
            </a:extLst>
          </p:cNvPr>
          <p:cNvSpPr txBox="1"/>
          <p:nvPr/>
        </p:nvSpPr>
        <p:spPr>
          <a:xfrm>
            <a:off x="1964079" y="1673173"/>
            <a:ext cx="9201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D3880"/>
                </a:solidFill>
                <a:latin typeface="Muller Regular" pitchFamily="50" charset="0"/>
              </a:rPr>
              <a:t>Barreiras tarifárias e não tarifárias (porto de destino mais utilizado/recomendado, transit time)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66F17-8DD5-456E-8453-9134D7CD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356" y="1695821"/>
            <a:ext cx="230362" cy="25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Exportação e Importação Refrigeração </a:t>
            </a:r>
            <a:r>
              <a:rPr lang="pt-PT" sz="1600" dirty="0">
                <a:solidFill>
                  <a:srgbClr val="0D3880"/>
                </a:solidFill>
                <a:latin typeface="Muller Medium" pitchFamily="50" charset="0"/>
              </a:rPr>
              <a:t>(Sob o ponto de vista da produção intra-mercado)</a:t>
            </a:r>
          </a:p>
        </p:txBody>
      </p:sp>
    </p:spTree>
    <p:extLst>
      <p:ext uri="{BB962C8B-B14F-4D97-AF65-F5344CB8AC3E}">
        <p14:creationId xmlns:p14="http://schemas.microsoft.com/office/powerpoint/2010/main" val="25771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6836228" y="441325"/>
            <a:ext cx="407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3. OVERVIEW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FA736-BBF6-4D33-A218-021E6FF477B7}"/>
              </a:ext>
            </a:extLst>
          </p:cNvPr>
          <p:cNvSpPr txBox="1"/>
          <p:nvPr/>
        </p:nvSpPr>
        <p:spPr>
          <a:xfrm>
            <a:off x="1964080" y="1673173"/>
            <a:ext cx="8950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D3880"/>
                </a:solidFill>
                <a:latin typeface="Muller Regular" pitchFamily="50" charset="0"/>
              </a:rPr>
              <a:t>Gases mais utilizados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66F17-8DD5-456E-8453-9134D7CD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356" y="1695821"/>
            <a:ext cx="230362" cy="25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b. Mercado de Refrigeração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6836228" y="441325"/>
            <a:ext cx="407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3. OVERVIEW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FA736-BBF6-4D33-A218-021E6FF477B7}"/>
              </a:ext>
            </a:extLst>
          </p:cNvPr>
          <p:cNvSpPr txBox="1"/>
          <p:nvPr/>
        </p:nvSpPr>
        <p:spPr>
          <a:xfrm>
            <a:off x="1964080" y="1673173"/>
            <a:ext cx="8950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D3880"/>
                </a:solidFill>
                <a:latin typeface="Muller Regular" pitchFamily="50" charset="0"/>
              </a:rPr>
              <a:t>Necessidades de certificação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66F17-8DD5-456E-8453-9134D7CD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356" y="1695821"/>
            <a:ext cx="230362" cy="25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b. Mercado de Refrigeração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6836228" y="441325"/>
            <a:ext cx="407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3. OVERVIEW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FA736-BBF6-4D33-A218-021E6FF477B7}"/>
              </a:ext>
            </a:extLst>
          </p:cNvPr>
          <p:cNvSpPr txBox="1"/>
          <p:nvPr/>
        </p:nvSpPr>
        <p:spPr>
          <a:xfrm>
            <a:off x="1964080" y="1673173"/>
            <a:ext cx="8950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D3880"/>
                </a:solidFill>
                <a:latin typeface="Muller Regular" pitchFamily="50" charset="0"/>
              </a:rPr>
              <a:t>Certificados específicos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66F17-8DD5-456E-8453-9134D7CD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356" y="1695821"/>
            <a:ext cx="230362" cy="25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b. Mercado de Refrigeração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6836228" y="441325"/>
            <a:ext cx="407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3. OVERVIEW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FA736-BBF6-4D33-A218-021E6FF477B7}"/>
              </a:ext>
            </a:extLst>
          </p:cNvPr>
          <p:cNvSpPr txBox="1"/>
          <p:nvPr/>
        </p:nvSpPr>
        <p:spPr>
          <a:xfrm>
            <a:off x="1964080" y="1673173"/>
            <a:ext cx="8950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D3880"/>
                </a:solidFill>
                <a:latin typeface="Muller Regular" pitchFamily="50" charset="0"/>
              </a:rPr>
              <a:t>Tipologia | Prioridade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66F17-8DD5-456E-8453-9134D7CD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356" y="1695821"/>
            <a:ext cx="230362" cy="25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c. Qualificação do Mercado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6">
            <a:extLst>
              <a:ext uri="{FF2B5EF4-FFF2-40B4-BE49-F238E27FC236}">
                <a16:creationId xmlns:a16="http://schemas.microsoft.com/office/drawing/2014/main" id="{513BEAC1-8D94-4D56-8D9E-A0EE1182E193}"/>
              </a:ext>
            </a:extLst>
          </p:cNvPr>
          <p:cNvSpPr txBox="1">
            <a:spLocks/>
          </p:cNvSpPr>
          <p:nvPr/>
        </p:nvSpPr>
        <p:spPr>
          <a:xfrm>
            <a:off x="5319020" y="2773890"/>
            <a:ext cx="4986754" cy="12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pt-PT" sz="3000" dirty="0">
                <a:solidFill>
                  <a:schemeClr val="bg1"/>
                </a:solidFill>
                <a:latin typeface="Muller ExtraBold" pitchFamily="50" charset="0"/>
              </a:rPr>
              <a:t>Macro Ambiente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CB821-BC29-4390-A821-379D6E23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405"/>
            <a:ext cx="4893313" cy="4175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35D30A-E110-41C1-A662-CF0BCB3E5F81}"/>
              </a:ext>
            </a:extLst>
          </p:cNvPr>
          <p:cNvSpPr txBox="1"/>
          <p:nvPr/>
        </p:nvSpPr>
        <p:spPr>
          <a:xfrm>
            <a:off x="5169343" y="2241586"/>
            <a:ext cx="61275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PT" sz="3000" dirty="0">
                <a:solidFill>
                  <a:srgbClr val="0D3880"/>
                </a:solidFill>
                <a:latin typeface="Muller ExtraBold" pitchFamily="50" charset="0"/>
              </a:rPr>
              <a:t>MICRO AMBIENTE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BC446F-0299-4088-883A-CE4B158BC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6DA548-6739-4287-A53D-1FCB8BFA10B9}"/>
              </a:ext>
            </a:extLst>
          </p:cNvPr>
          <p:cNvSpPr txBox="1"/>
          <p:nvPr/>
        </p:nvSpPr>
        <p:spPr>
          <a:xfrm>
            <a:off x="5169343" y="2867892"/>
            <a:ext cx="6127534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Refrigeração em contexto Food Retail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Mercado Global de Equipamentos de Refrigeração Comercial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Mercado de Equipamentos de Refrigeração Comercial por Produto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Mercado de F&amp;B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Insígnias e Cadeias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Marcas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Identificação de canais de distribuição para produto Fricon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Análise da Concorrência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Feiras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9D68CF-F999-465B-9FFB-A7BC70E5C6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A5D486-0AA3-4D5E-A1BB-33CD1D832297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endParaRPr lang="pt-PT" sz="1200" dirty="0">
              <a:solidFill>
                <a:srgbClr val="0D3880"/>
              </a:solidFill>
              <a:latin typeface="Muller ExtraBold" pitchFamily="50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920C9E-98E0-4E6B-A4B0-0B3F35570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8399" y="5525030"/>
            <a:ext cx="650417" cy="3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1. REFRIGERAÇÃO EM CONTEXTO FOOD RETAIL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7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2. MERCADO GLOBAL DE EQUIPAMENTOS DE REFRIGERAÇÃO COMERCIAL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FA2C600-A8C2-4BAE-9D93-DFADBE1F18AA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OBJETIVO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4DB62C-1F20-46BB-AB5C-3B8AEC709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238" y="277234"/>
            <a:ext cx="200854" cy="120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B20C9-9120-457D-99C5-4457E2B34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70DDE-979F-48AE-823F-9B4828E61309}"/>
              </a:ext>
            </a:extLst>
          </p:cNvPr>
          <p:cNvSpPr txBox="1"/>
          <p:nvPr/>
        </p:nvSpPr>
        <p:spPr>
          <a:xfrm>
            <a:off x="1968214" y="2823065"/>
            <a:ext cx="8666656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O desenvolvimento deste modelo, visa a partilha de Guidelines de orientação, na pesquisa de informação, análise de mercado, parceiros e clientes potenciais, para áreas de negócio Fricon. Permitindo assim, standardizer a compilação de informação e a uniformização de processos de prospeção.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CE032-B99D-455F-A150-0D59C89FD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58" y="2772129"/>
            <a:ext cx="457160" cy="4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3. MERCADO DE EQUIPAMENTOS DE REFRIGERAÇÃO COMERCIAL POR PRODUTO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4. MERCADO DE F&amp;B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5. INSÍGNIAS E CADEIAS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FA736-BBF6-4D33-A218-021E6FF477B7}"/>
              </a:ext>
            </a:extLst>
          </p:cNvPr>
          <p:cNvSpPr txBox="1"/>
          <p:nvPr/>
        </p:nvSpPr>
        <p:spPr>
          <a:xfrm>
            <a:off x="1964080" y="1673173"/>
            <a:ext cx="8950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D3880"/>
                </a:solidFill>
                <a:latin typeface="Muller Regular" pitchFamily="50" charset="0"/>
              </a:rPr>
              <a:t>Remote / Plugin / Self Contain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66F17-8DD5-456E-8453-9134D7CD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356" y="1695821"/>
            <a:ext cx="230362" cy="25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Supermercado </a:t>
            </a:r>
            <a:r>
              <a:rPr lang="pt-PT" dirty="0">
                <a:solidFill>
                  <a:srgbClr val="0D3880"/>
                </a:solidFill>
                <a:latin typeface="Muller Medium" pitchFamily="50" charset="0"/>
              </a:rPr>
              <a:t>(Tipo de Frio utilizado)</a:t>
            </a:r>
            <a:endParaRPr lang="pt-PT" sz="1600" dirty="0">
              <a:solidFill>
                <a:srgbClr val="0D3880"/>
              </a:solidFill>
              <a:latin typeface="Muller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6. MARCAS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Congelados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6. MARCAS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b. Gelados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6. MARCAS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c. Bebidas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7. IDENTIFICAÇÃO DE CANAIS DE DISTRIBUIÇÃO FRICON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7C172-B319-45B5-9ED9-AA981BEAD206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Potenciais clientes ou parceiros </a:t>
            </a:r>
            <a:r>
              <a:rPr lang="pt-PT" sz="1600" dirty="0">
                <a:solidFill>
                  <a:srgbClr val="0D3880"/>
                </a:solidFill>
                <a:latin typeface="Muller Medium" pitchFamily="50" charset="0"/>
              </a:rPr>
              <a:t>(representantes comerciais, instaladores ou distribuidores)</a:t>
            </a:r>
          </a:p>
        </p:txBody>
      </p:sp>
    </p:spTree>
    <p:extLst>
      <p:ext uri="{BB962C8B-B14F-4D97-AF65-F5344CB8AC3E}">
        <p14:creationId xmlns:p14="http://schemas.microsoft.com/office/powerpoint/2010/main" val="421854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8. ANÁLISE DA CONCORRÊNCIA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Com quem trabalha </a:t>
            </a:r>
            <a:r>
              <a:rPr lang="pt-PT" dirty="0">
                <a:solidFill>
                  <a:srgbClr val="0D3880"/>
                </a:solidFill>
                <a:latin typeface="Muller Medium" pitchFamily="50" charset="0"/>
              </a:rPr>
              <a:t>(Cadeia de Valor)</a:t>
            </a:r>
            <a:endParaRPr lang="pt-PT" sz="1600" dirty="0">
              <a:solidFill>
                <a:srgbClr val="0D3880"/>
              </a:solidFill>
              <a:latin typeface="Muller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8. ANÁLISE DA CONCORRÊNCIA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b. Preço médio do produto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9. FEIRAS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FA2C600-A8C2-4BAE-9D93-DFADBE1F18AA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METODOLOGIA E WORKFLOW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4DB62C-1F20-46BB-AB5C-3B8AEC709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40" y="277234"/>
            <a:ext cx="200854" cy="120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B20C9-9120-457D-99C5-4457E2B34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9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6">
            <a:extLst>
              <a:ext uri="{FF2B5EF4-FFF2-40B4-BE49-F238E27FC236}">
                <a16:creationId xmlns:a16="http://schemas.microsoft.com/office/drawing/2014/main" id="{513BEAC1-8D94-4D56-8D9E-A0EE1182E193}"/>
              </a:ext>
            </a:extLst>
          </p:cNvPr>
          <p:cNvSpPr txBox="1">
            <a:spLocks/>
          </p:cNvSpPr>
          <p:nvPr/>
        </p:nvSpPr>
        <p:spPr>
          <a:xfrm>
            <a:off x="5319020" y="2773890"/>
            <a:ext cx="4986754" cy="12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pt-PT" sz="3000" dirty="0">
                <a:solidFill>
                  <a:schemeClr val="bg1"/>
                </a:solidFill>
                <a:latin typeface="Muller ExtraBold" pitchFamily="50" charset="0"/>
              </a:rPr>
              <a:t>Macro Ambiente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CB821-BC29-4390-A821-379D6E23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405"/>
            <a:ext cx="4893313" cy="4175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35D30A-E110-41C1-A662-CF0BCB3E5F81}"/>
              </a:ext>
            </a:extLst>
          </p:cNvPr>
          <p:cNvSpPr txBox="1"/>
          <p:nvPr/>
        </p:nvSpPr>
        <p:spPr>
          <a:xfrm>
            <a:off x="5169343" y="2241586"/>
            <a:ext cx="6127534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PT" sz="3000" dirty="0">
                <a:solidFill>
                  <a:srgbClr val="0D3880"/>
                </a:solidFill>
                <a:latin typeface="Muller ExtraBold" pitchFamily="50" charset="0"/>
              </a:rPr>
              <a:t>CONCLUSÃO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BC446F-0299-4088-883A-CE4B158BC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6DA548-6739-4287-A53D-1FCB8BFA10B9}"/>
              </a:ext>
            </a:extLst>
          </p:cNvPr>
          <p:cNvSpPr txBox="1"/>
          <p:nvPr/>
        </p:nvSpPr>
        <p:spPr>
          <a:xfrm>
            <a:off x="5169343" y="2867892"/>
            <a:ext cx="612753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Análise Swot do Mercado </a:t>
            </a:r>
            <a:r>
              <a:rPr lang="pt-PT" sz="1500" dirty="0">
                <a:solidFill>
                  <a:srgbClr val="0D3880"/>
                </a:solidFill>
                <a:latin typeface="Muller Medium" pitchFamily="50" charset="0"/>
              </a:rPr>
              <a:t>(do ponto de vista Fricon)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Quantificação do Mercado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9D68CF-F999-465B-9FFB-A7BC70E5C6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A5D486-0AA3-4D5E-A1BB-33CD1D832297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endParaRPr lang="pt-PT" sz="1200" dirty="0">
              <a:solidFill>
                <a:srgbClr val="0D3880"/>
              </a:solidFill>
              <a:latin typeface="Muller ExtraBold" pitchFamily="50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920C9E-98E0-4E6B-A4B0-0B3F35570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8399" y="5525030"/>
            <a:ext cx="650417" cy="3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1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2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CONCLUSÃO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04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Pontos Fortes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60EDB-EA6F-449F-882F-A9463DAAAFED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1. ANÁLISE SWOT DO MERCADO </a:t>
            </a:r>
            <a:r>
              <a:rPr lang="pt-PT" sz="2000" dirty="0">
                <a:solidFill>
                  <a:srgbClr val="0D3880"/>
                </a:solidFill>
                <a:latin typeface="Muller Bold" pitchFamily="50" charset="0"/>
              </a:rPr>
              <a:t>(PONTO DE VISTA FRICON)</a:t>
            </a:r>
          </a:p>
        </p:txBody>
      </p:sp>
    </p:spTree>
    <p:extLst>
      <p:ext uri="{BB962C8B-B14F-4D97-AF65-F5344CB8AC3E}">
        <p14:creationId xmlns:p14="http://schemas.microsoft.com/office/powerpoint/2010/main" val="38630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CONCLUSÃO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04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b. Pontos Fracos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0D68B-BB94-4C64-8728-02EBCEB221D9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1. ANÁLISE SWOT DO MERCADO </a:t>
            </a:r>
            <a:r>
              <a:rPr lang="pt-PT" sz="2000" dirty="0">
                <a:solidFill>
                  <a:srgbClr val="0D3880"/>
                </a:solidFill>
                <a:latin typeface="Muller Bold" pitchFamily="50" charset="0"/>
              </a:rPr>
              <a:t>(PONTO DE VISTA FRICON)</a:t>
            </a:r>
          </a:p>
        </p:txBody>
      </p:sp>
    </p:spTree>
    <p:extLst>
      <p:ext uri="{BB962C8B-B14F-4D97-AF65-F5344CB8AC3E}">
        <p14:creationId xmlns:p14="http://schemas.microsoft.com/office/powerpoint/2010/main" val="33210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CONCLUSÃO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04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c. Ameaças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F1653-7938-4117-9D79-0CA933CDEE45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1. ANÁLISE SWOT DO MERCADO </a:t>
            </a:r>
            <a:r>
              <a:rPr lang="pt-PT" sz="2000" dirty="0">
                <a:solidFill>
                  <a:srgbClr val="0D3880"/>
                </a:solidFill>
                <a:latin typeface="Muller Bold" pitchFamily="50" charset="0"/>
              </a:rPr>
              <a:t>(PONTO DE VISTA FRICON)</a:t>
            </a:r>
          </a:p>
        </p:txBody>
      </p:sp>
    </p:spTree>
    <p:extLst>
      <p:ext uri="{BB962C8B-B14F-4D97-AF65-F5344CB8AC3E}">
        <p14:creationId xmlns:p14="http://schemas.microsoft.com/office/powerpoint/2010/main" val="16912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1. ANÁLISE SWOT DO MERCADO </a:t>
            </a:r>
            <a:r>
              <a:rPr lang="pt-PT" sz="2000" dirty="0">
                <a:solidFill>
                  <a:srgbClr val="0D3880"/>
                </a:solidFill>
                <a:latin typeface="Muller Bold" pitchFamily="50" charset="0"/>
              </a:rPr>
              <a:t>(PONTO DE VISTA FRICON)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CONCLUSÃO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04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d. Oportunidades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2. QUANTIFICAÇÃO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CONCLUSÃO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04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Valor potencial global do Mercado para a Fricon </a:t>
            </a:r>
            <a:r>
              <a:rPr lang="pt-PT" dirty="0">
                <a:solidFill>
                  <a:srgbClr val="0D3880"/>
                </a:solidFill>
                <a:latin typeface="Muller Medium" pitchFamily="50" charset="0"/>
              </a:rPr>
              <a:t>(em €)</a:t>
            </a:r>
          </a:p>
        </p:txBody>
      </p:sp>
    </p:spTree>
    <p:extLst>
      <p:ext uri="{BB962C8B-B14F-4D97-AF65-F5344CB8AC3E}">
        <p14:creationId xmlns:p14="http://schemas.microsoft.com/office/powerpoint/2010/main" val="28040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3112168" y="441325"/>
            <a:ext cx="780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2. QUANTIFICAÇÃO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CONCLUSÃO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04" y="277234"/>
            <a:ext cx="200854" cy="120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F021-DE0C-4875-96F2-264F1727A942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b. Valor potencial do mercado por segmento/família de produto </a:t>
            </a:r>
            <a:r>
              <a:rPr lang="pt-PT" dirty="0">
                <a:solidFill>
                  <a:srgbClr val="0D3880"/>
                </a:solidFill>
                <a:latin typeface="Muller Medium" pitchFamily="50" charset="0"/>
              </a:rPr>
              <a:t>(em €)</a:t>
            </a:r>
          </a:p>
        </p:txBody>
      </p:sp>
    </p:spTree>
    <p:extLst>
      <p:ext uri="{BB962C8B-B14F-4D97-AF65-F5344CB8AC3E}">
        <p14:creationId xmlns:p14="http://schemas.microsoft.com/office/powerpoint/2010/main" val="118994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B1A0C2-AB94-43F4-9FA6-9EE958952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92" y="3140765"/>
            <a:ext cx="6325107" cy="3717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6546F-EF84-4583-A6F8-1ACD2541027F}"/>
              </a:ext>
            </a:extLst>
          </p:cNvPr>
          <p:cNvSpPr txBox="1"/>
          <p:nvPr/>
        </p:nvSpPr>
        <p:spPr>
          <a:xfrm>
            <a:off x="1492288" y="2110709"/>
            <a:ext cx="86302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pt-PT" sz="45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  <a:p>
            <a:pPr>
              <a:lnSpc>
                <a:spcPts val="4000"/>
              </a:lnSpc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  <a:cs typeface="Mitr Medium" panose="00000600000000000000" pitchFamily="2" charset="-34"/>
              </a:rPr>
              <a:t>(SUGESTÃO)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E6323C-A6A6-453C-8257-EC58D23212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CDA09-463B-42AF-86C3-7A167FF49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6" y="1921855"/>
            <a:ext cx="445394" cy="487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5D85F-1D3A-495F-B298-E0004C80A65B}"/>
              </a:ext>
            </a:extLst>
          </p:cNvPr>
          <p:cNvSpPr txBox="1"/>
          <p:nvPr/>
        </p:nvSpPr>
        <p:spPr>
          <a:xfrm>
            <a:off x="7125723" y="6315970"/>
            <a:ext cx="4510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800" dirty="0">
                <a:solidFill>
                  <a:schemeClr val="bg1"/>
                </a:solidFill>
                <a:latin typeface="Muller Light" pitchFamily="50" charset="0"/>
              </a:rPr>
              <a:t>SEPARADOR</a:t>
            </a:r>
          </a:p>
        </p:txBody>
      </p:sp>
    </p:spTree>
    <p:extLst>
      <p:ext uri="{BB962C8B-B14F-4D97-AF65-F5344CB8AC3E}">
        <p14:creationId xmlns:p14="http://schemas.microsoft.com/office/powerpoint/2010/main" val="23866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6">
            <a:extLst>
              <a:ext uri="{FF2B5EF4-FFF2-40B4-BE49-F238E27FC236}">
                <a16:creationId xmlns:a16="http://schemas.microsoft.com/office/drawing/2014/main" id="{852EC68A-AF1C-42F1-842A-819CFF835674}"/>
              </a:ext>
            </a:extLst>
          </p:cNvPr>
          <p:cNvSpPr txBox="1">
            <a:spLocks/>
          </p:cNvSpPr>
          <p:nvPr/>
        </p:nvSpPr>
        <p:spPr>
          <a:xfrm>
            <a:off x="2755565" y="2682091"/>
            <a:ext cx="2275796" cy="1083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500" dirty="0">
                <a:solidFill>
                  <a:schemeClr val="bg1"/>
                </a:solidFill>
                <a:latin typeface="Muller ExtraBold" pitchFamily="50" charset="0"/>
              </a:rPr>
              <a:t>1</a:t>
            </a:r>
          </a:p>
        </p:txBody>
      </p:sp>
      <p:sp>
        <p:nvSpPr>
          <p:cNvPr id="16" name="Subtitle 6">
            <a:extLst>
              <a:ext uri="{FF2B5EF4-FFF2-40B4-BE49-F238E27FC236}">
                <a16:creationId xmlns:a16="http://schemas.microsoft.com/office/drawing/2014/main" id="{513BEAC1-8D94-4D56-8D9E-A0EE1182E193}"/>
              </a:ext>
            </a:extLst>
          </p:cNvPr>
          <p:cNvSpPr txBox="1">
            <a:spLocks/>
          </p:cNvSpPr>
          <p:nvPr/>
        </p:nvSpPr>
        <p:spPr>
          <a:xfrm>
            <a:off x="5319020" y="2773890"/>
            <a:ext cx="4986754" cy="12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pt-PT" sz="3000" dirty="0">
                <a:solidFill>
                  <a:schemeClr val="bg1"/>
                </a:solidFill>
                <a:latin typeface="Muller ExtraBold" pitchFamily="50" charset="0"/>
              </a:rPr>
              <a:t>Macro Ambiente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BC446F-0299-4088-883A-CE4B158BC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6DA548-6739-4287-A53D-1FCB8BFA10B9}"/>
              </a:ext>
            </a:extLst>
          </p:cNvPr>
          <p:cNvSpPr txBox="1"/>
          <p:nvPr/>
        </p:nvSpPr>
        <p:spPr>
          <a:xfrm>
            <a:off x="5169343" y="2867892"/>
            <a:ext cx="6127534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Tópicos/Temas, Enquadramento </a:t>
            </a:r>
            <a:r>
              <a:rPr lang="pt-PT" sz="1500" dirty="0">
                <a:solidFill>
                  <a:srgbClr val="0D3880"/>
                </a:solidFill>
                <a:latin typeface="Muller Medium" pitchFamily="50" charset="0"/>
              </a:rPr>
              <a:t>(Geral e Prospect/Cliente)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Objetivos Comerciais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Concorrência (análise e evidências)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Fricon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Contatos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Conclusões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Avaliação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Inserção de Comunicação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Meio/Oportunidades de Promoção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Fotos Showroom, Armazém, Instalações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85205B-683E-4BA2-B4EA-F106C633DE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42E6BF-F81A-4B3C-BCD4-155204928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" y="1292404"/>
            <a:ext cx="4893313" cy="4175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CB2C37-BED9-4983-AB64-2266F1477D72}"/>
              </a:ext>
            </a:extLst>
          </p:cNvPr>
          <p:cNvSpPr txBox="1"/>
          <p:nvPr/>
        </p:nvSpPr>
        <p:spPr>
          <a:xfrm>
            <a:off x="5169343" y="2241586"/>
            <a:ext cx="6127534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PT" sz="30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DFE0F-0CD0-4DAB-B29F-CFC457235D90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532162-676C-4ED5-BAF1-900AA23BC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build="p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TÓPICOS/TEMAS, ENQUADRAMENTO</a:t>
            </a:r>
          </a:p>
          <a:p>
            <a:pPr algn="r"/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(GERAL E PROSPECT/CLIENTE)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E6546F-EF84-4583-A6F8-1ACD2541027F}"/>
              </a:ext>
            </a:extLst>
          </p:cNvPr>
          <p:cNvSpPr txBox="1"/>
          <p:nvPr/>
        </p:nvSpPr>
        <p:spPr>
          <a:xfrm>
            <a:off x="1492288" y="2110710"/>
            <a:ext cx="612753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PT" sz="3000" dirty="0">
                <a:solidFill>
                  <a:srgbClr val="0D3880"/>
                </a:solidFill>
                <a:latin typeface="Muller ExtraBold" pitchFamily="50" charset="0"/>
              </a:rPr>
              <a:t>ESTUDO DE MERCADO</a:t>
            </a:r>
          </a:p>
          <a:p>
            <a:pPr>
              <a:lnSpc>
                <a:spcPts val="3000"/>
              </a:lnSpc>
            </a:pPr>
            <a:r>
              <a:rPr lang="pt-PT" sz="3000" dirty="0">
                <a:solidFill>
                  <a:srgbClr val="0D3880"/>
                </a:solidFill>
                <a:latin typeface="Muller ExtraBold" pitchFamily="50" charset="0"/>
              </a:rPr>
              <a:t>E PROSPEÇÃO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C8C62-5926-4393-B8AA-E2AD3E6F3949}"/>
              </a:ext>
            </a:extLst>
          </p:cNvPr>
          <p:cNvSpPr txBox="1"/>
          <p:nvPr/>
        </p:nvSpPr>
        <p:spPr>
          <a:xfrm>
            <a:off x="2302267" y="3057164"/>
            <a:ext cx="612753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PT" sz="1500" dirty="0">
                <a:solidFill>
                  <a:srgbClr val="0D3880"/>
                </a:solidFill>
                <a:latin typeface="Muller ExtraBold" pitchFamily="50" charset="0"/>
              </a:rPr>
              <a:t>1   </a:t>
            </a:r>
            <a:r>
              <a:rPr lang="pt-PT" sz="1500" dirty="0">
                <a:solidFill>
                  <a:srgbClr val="0D3880"/>
                </a:solidFill>
                <a:latin typeface="Muller Medium" pitchFamily="50" charset="0"/>
              </a:rPr>
              <a:t>ANÁLISE MACRO AMBIENTE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D1B95-2405-469D-99C4-8D08B1288FB7}"/>
              </a:ext>
            </a:extLst>
          </p:cNvPr>
          <p:cNvSpPr txBox="1"/>
          <p:nvPr/>
        </p:nvSpPr>
        <p:spPr>
          <a:xfrm>
            <a:off x="2302267" y="3428589"/>
            <a:ext cx="612753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PT" sz="1500" dirty="0">
                <a:solidFill>
                  <a:srgbClr val="0D3880"/>
                </a:solidFill>
                <a:latin typeface="Muller ExtraBold" pitchFamily="50" charset="0"/>
              </a:rPr>
              <a:t>2   </a:t>
            </a:r>
            <a:r>
              <a:rPr lang="pt-PT" sz="1500" dirty="0">
                <a:solidFill>
                  <a:srgbClr val="0D3880"/>
                </a:solidFill>
                <a:latin typeface="Muller Medium" pitchFamily="50" charset="0"/>
              </a:rPr>
              <a:t>ANÁLISE MICRO AMBIENTE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CE165-885B-4C10-BB65-F6E420774F28}"/>
              </a:ext>
            </a:extLst>
          </p:cNvPr>
          <p:cNvSpPr txBox="1"/>
          <p:nvPr/>
        </p:nvSpPr>
        <p:spPr>
          <a:xfrm>
            <a:off x="1492288" y="4545859"/>
            <a:ext cx="612753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PT" sz="30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  <a:p>
            <a:pPr>
              <a:lnSpc>
                <a:spcPts val="2000"/>
              </a:lnSpc>
            </a:pPr>
            <a:r>
              <a:rPr lang="pt-PT" sz="1500" dirty="0">
                <a:solidFill>
                  <a:srgbClr val="0D3880"/>
                </a:solidFill>
                <a:latin typeface="Muller ExtraBold" pitchFamily="50" charset="0"/>
              </a:rPr>
              <a:t>(SUGESTÃO)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A2C600-A8C2-4BAE-9D93-DFADBE1F18AA}"/>
              </a:ext>
            </a:extLst>
          </p:cNvPr>
          <p:cNvSpPr txBox="1"/>
          <p:nvPr/>
        </p:nvSpPr>
        <p:spPr>
          <a:xfrm>
            <a:off x="9869564" y="206918"/>
            <a:ext cx="964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ÍNDICE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4DB62C-1F20-46BB-AB5C-3B8AEC709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44" y="277234"/>
            <a:ext cx="200854" cy="1209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F31F5B-2777-4289-8067-8EA0E4880E2A}"/>
              </a:ext>
            </a:extLst>
          </p:cNvPr>
          <p:cNvSpPr txBox="1"/>
          <p:nvPr/>
        </p:nvSpPr>
        <p:spPr>
          <a:xfrm>
            <a:off x="2302267" y="3784320"/>
            <a:ext cx="612753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PT" sz="1500" dirty="0">
                <a:solidFill>
                  <a:srgbClr val="0D3880"/>
                </a:solidFill>
                <a:latin typeface="Muller ExtraBold" pitchFamily="50" charset="0"/>
              </a:rPr>
              <a:t>3   </a:t>
            </a:r>
            <a:r>
              <a:rPr lang="pt-PT" sz="1500" dirty="0">
                <a:solidFill>
                  <a:srgbClr val="0D3880"/>
                </a:solidFill>
                <a:latin typeface="Muller Medium" pitchFamily="50" charset="0"/>
              </a:rPr>
              <a:t>CONCLUSÃO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E6323C-A6A6-453C-8257-EC58D23212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CDA09-463B-42AF-86C3-7A167FF49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6" y="1921855"/>
            <a:ext cx="445394" cy="4878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39A609-F9BA-47E7-8700-7462929C7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22" y="4497510"/>
            <a:ext cx="236867" cy="2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0" grpId="0"/>
      <p:bldP spid="23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OBJETIVOS COMERCIAIS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2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CONCORRÊNCIA </a:t>
            </a:r>
            <a:r>
              <a:rPr lang="pt-PT" sz="2000" dirty="0">
                <a:solidFill>
                  <a:srgbClr val="0D3880"/>
                </a:solidFill>
                <a:latin typeface="Muller Bold" pitchFamily="50" charset="0"/>
              </a:rPr>
              <a:t>(ANÁLISE E EVIDÊNCIAS)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DACEF-15D4-4902-8D4A-E8C7A932C96C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Presença, Pricing, outros ...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CONCORRÊNCIA </a:t>
            </a:r>
            <a:r>
              <a:rPr lang="pt-PT" sz="2000" dirty="0">
                <a:solidFill>
                  <a:srgbClr val="0D3880"/>
                </a:solidFill>
                <a:latin typeface="Muller Bold" pitchFamily="50" charset="0"/>
              </a:rPr>
              <a:t>(ANÁLISE E EVIDÊNCIAS)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DACEF-15D4-4902-8D4A-E8C7A932C96C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Notas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3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FRICON</a:t>
            </a:r>
            <a:endParaRPr lang="pt-PT" sz="2000" dirty="0">
              <a:solidFill>
                <a:srgbClr val="0D3880"/>
              </a:solidFill>
              <a:latin typeface="Muller Bold" pitchFamily="50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DACEF-15D4-4902-8D4A-E8C7A932C96C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Oportunidades identificadas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FRICON</a:t>
            </a:r>
            <a:endParaRPr lang="pt-PT" sz="2000" dirty="0">
              <a:solidFill>
                <a:srgbClr val="0D3880"/>
              </a:solidFill>
              <a:latin typeface="Muller Bold" pitchFamily="50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DACEF-15D4-4902-8D4A-E8C7A932C96C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Outras linhas de produto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CONTACTOS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CONCLUSÕES</a:t>
            </a:r>
            <a:endParaRPr lang="pt-PT" sz="2000" dirty="0">
              <a:solidFill>
                <a:srgbClr val="0D3880"/>
              </a:solidFill>
              <a:latin typeface="Muller Bold" pitchFamily="50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DACEF-15D4-4902-8D4A-E8C7A932C96C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Notas</a:t>
            </a:r>
            <a:endParaRPr lang="pt-PT" sz="1600" dirty="0">
              <a:solidFill>
                <a:srgbClr val="0D3880"/>
              </a:solidFill>
              <a:latin typeface="Mull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2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AVALIAÇÃO</a:t>
            </a:r>
            <a:endParaRPr lang="pt-PT" sz="2000" dirty="0">
              <a:solidFill>
                <a:srgbClr val="0D3880"/>
              </a:solidFill>
              <a:latin typeface="Muller Bold" pitchFamily="50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265528" y="441324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FOTOS SHOWROOM, ARMAZÉM, INSTALAÇÕES</a:t>
            </a:r>
            <a:endParaRPr lang="pt-PT" sz="2000" dirty="0">
              <a:solidFill>
                <a:srgbClr val="0D3880"/>
              </a:solidFill>
              <a:latin typeface="Muller Bold" pitchFamily="50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1963928" y="1402425"/>
            <a:ext cx="864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NEXT-STEPS VIAGEM:</a:t>
            </a:r>
            <a:endParaRPr lang="pt-PT" sz="2000" dirty="0">
              <a:solidFill>
                <a:srgbClr val="0D3880"/>
              </a:solidFill>
              <a:latin typeface="Muller Bold" pitchFamily="50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REPORTING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08" y="277234"/>
            <a:ext cx="200854" cy="120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0901E-F8C0-4713-8BCE-32286F388468}"/>
              </a:ext>
            </a:extLst>
          </p:cNvPr>
          <p:cNvSpPr txBox="1"/>
          <p:nvPr/>
        </p:nvSpPr>
        <p:spPr>
          <a:xfrm>
            <a:off x="1968214" y="1967918"/>
            <a:ext cx="8972134" cy="64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PT" sz="1600" dirty="0">
                <a:solidFill>
                  <a:srgbClr val="0D3880"/>
                </a:solidFill>
                <a:latin typeface="Muller Bold" pitchFamily="50" charset="0"/>
              </a:rPr>
              <a:t>Desenvolvimento de ações de reporting, suportadas pelo CRM adoptado.</a:t>
            </a:r>
          </a:p>
          <a:p>
            <a:pPr>
              <a:lnSpc>
                <a:spcPts val="2200"/>
              </a:lnSpc>
            </a:pPr>
            <a:r>
              <a:rPr lang="pt-PT" sz="1600" dirty="0">
                <a:solidFill>
                  <a:srgbClr val="0D3880"/>
                </a:solidFill>
                <a:latin typeface="Muller Bold" pitchFamily="50" charset="0"/>
              </a:rPr>
              <a:t>Captação de evidências (fotografia)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77526-0323-4509-88A1-2C8ED7688A7A}"/>
              </a:ext>
            </a:extLst>
          </p:cNvPr>
          <p:cNvSpPr txBox="1"/>
          <p:nvPr/>
        </p:nvSpPr>
        <p:spPr>
          <a:xfrm>
            <a:off x="1969485" y="3475406"/>
            <a:ext cx="8972134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PT" sz="1600" dirty="0">
                <a:solidFill>
                  <a:srgbClr val="0D3880"/>
                </a:solidFill>
                <a:latin typeface="Muller Bold" pitchFamily="50" charset="0"/>
              </a:rPr>
              <a:t>O Departamento de Marketing desenvolveu um template de Estudo de Mercado, de modo a facilitar o desenvolvimento do mesmo. (ver xpto)</a:t>
            </a:r>
          </a:p>
        </p:txBody>
      </p:sp>
    </p:spTree>
    <p:extLst>
      <p:ext uri="{BB962C8B-B14F-4D97-AF65-F5344CB8AC3E}">
        <p14:creationId xmlns:p14="http://schemas.microsoft.com/office/powerpoint/2010/main" val="19832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B1A0C2-AB94-43F4-9FA6-9EE958952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92" y="3140765"/>
            <a:ext cx="6325107" cy="3717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6546F-EF84-4583-A6F8-1ACD2541027F}"/>
              </a:ext>
            </a:extLst>
          </p:cNvPr>
          <p:cNvSpPr txBox="1"/>
          <p:nvPr/>
        </p:nvSpPr>
        <p:spPr>
          <a:xfrm>
            <a:off x="1492288" y="2110709"/>
            <a:ext cx="863028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pt-PT" sz="4500" dirty="0">
                <a:solidFill>
                  <a:srgbClr val="0D3880"/>
                </a:solidFill>
                <a:latin typeface="Muller ExtraBold" pitchFamily="50" charset="0"/>
              </a:rPr>
              <a:t>ESTUDO DE MERCADO</a:t>
            </a:r>
          </a:p>
          <a:p>
            <a:pPr>
              <a:lnSpc>
                <a:spcPts val="5000"/>
              </a:lnSpc>
            </a:pPr>
            <a:r>
              <a:rPr lang="pt-PT" sz="4500" dirty="0">
                <a:solidFill>
                  <a:srgbClr val="0D3880"/>
                </a:solidFill>
                <a:latin typeface="Muller ExtraBold" pitchFamily="50" charset="0"/>
              </a:rPr>
              <a:t>E PROSPEÇÃO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E6323C-A6A6-453C-8257-EC58D23212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CDA09-463B-42AF-86C3-7A167FF49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6" y="1921855"/>
            <a:ext cx="445394" cy="487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6CAD12-4E8C-4272-AFB7-2632B8694E9B}"/>
              </a:ext>
            </a:extLst>
          </p:cNvPr>
          <p:cNvSpPr txBox="1"/>
          <p:nvPr/>
        </p:nvSpPr>
        <p:spPr>
          <a:xfrm>
            <a:off x="7125723" y="6315970"/>
            <a:ext cx="4510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800" dirty="0">
                <a:solidFill>
                  <a:schemeClr val="bg1"/>
                </a:solidFill>
                <a:latin typeface="Muller Light" pitchFamily="50" charset="0"/>
              </a:rPr>
              <a:t>SEPARADOR</a:t>
            </a:r>
          </a:p>
        </p:txBody>
      </p:sp>
    </p:spTree>
    <p:extLst>
      <p:ext uri="{BB962C8B-B14F-4D97-AF65-F5344CB8AC3E}">
        <p14:creationId xmlns:p14="http://schemas.microsoft.com/office/powerpoint/2010/main" val="27630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6">
            <a:extLst>
              <a:ext uri="{FF2B5EF4-FFF2-40B4-BE49-F238E27FC236}">
                <a16:creationId xmlns:a16="http://schemas.microsoft.com/office/drawing/2014/main" id="{A1839EE5-A21C-461C-A745-B20DAAF8E441}"/>
              </a:ext>
            </a:extLst>
          </p:cNvPr>
          <p:cNvSpPr txBox="1">
            <a:spLocks/>
          </p:cNvSpPr>
          <p:nvPr/>
        </p:nvSpPr>
        <p:spPr>
          <a:xfrm>
            <a:off x="2136131" y="3971226"/>
            <a:ext cx="2979639" cy="102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Muller Bold" pitchFamily="50" charset="0"/>
              </a:rPr>
              <a:t>OBRIGADO</a:t>
            </a:r>
          </a:p>
          <a:p>
            <a:pPr algn="l"/>
            <a:r>
              <a:rPr lang="pt-PT" sz="1500" dirty="0">
                <a:solidFill>
                  <a:schemeClr val="bg1"/>
                </a:solidFill>
                <a:latin typeface="Muller Light" pitchFamily="50" charset="0"/>
              </a:rPr>
              <a:t>THANK YOU</a:t>
            </a:r>
          </a:p>
          <a:p>
            <a:pPr algn="l"/>
            <a:r>
              <a:rPr lang="pt-PT" sz="1500" dirty="0">
                <a:solidFill>
                  <a:schemeClr val="bg1"/>
                </a:solidFill>
                <a:latin typeface="Muller Light" pitchFamily="50" charset="0"/>
              </a:rPr>
              <a:t>GRACIAS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D11E7-A7F5-48A9-AB45-17DABD895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4"/>
            <a:ext cx="12077700" cy="6793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9385B-EAC2-4806-B061-FA7D54C0C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31" y="1894517"/>
            <a:ext cx="3297444" cy="95625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89E293-4A21-4FBA-8CA9-EADB3C61837B}"/>
              </a:ext>
            </a:extLst>
          </p:cNvPr>
          <p:cNvSpPr txBox="1">
            <a:spLocks/>
          </p:cNvSpPr>
          <p:nvPr/>
        </p:nvSpPr>
        <p:spPr>
          <a:xfrm>
            <a:off x="7349249" y="5691634"/>
            <a:ext cx="3608289" cy="31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500" dirty="0">
              <a:solidFill>
                <a:srgbClr val="0D3880"/>
              </a:solidFill>
              <a:latin typeface="Muller Light" pitchFamily="50" charset="0"/>
            </a:endParaRP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2C2001AB-138D-4D96-9E5B-5AC272A3545D}"/>
              </a:ext>
            </a:extLst>
          </p:cNvPr>
          <p:cNvSpPr txBox="1">
            <a:spLocks/>
          </p:cNvSpPr>
          <p:nvPr/>
        </p:nvSpPr>
        <p:spPr>
          <a:xfrm>
            <a:off x="7349249" y="4891367"/>
            <a:ext cx="3608289" cy="31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AREA MANAGER: XPTZZ</a:t>
            </a:r>
            <a:endParaRPr lang="pt-PT" sz="1500" dirty="0">
              <a:solidFill>
                <a:srgbClr val="0D3880"/>
              </a:solidFill>
              <a:latin typeface="Muller Medium" pitchFamily="50" charset="0"/>
            </a:endParaRP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FAD6F407-737F-4181-B64F-00D69680C1FA}"/>
              </a:ext>
            </a:extLst>
          </p:cNvPr>
          <p:cNvSpPr txBox="1">
            <a:spLocks/>
          </p:cNvSpPr>
          <p:nvPr/>
        </p:nvSpPr>
        <p:spPr>
          <a:xfrm>
            <a:off x="7349248" y="4121424"/>
            <a:ext cx="4087378" cy="53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DEPARTAMENTO COMERCIAL </a:t>
            </a:r>
          </a:p>
          <a:p>
            <a:pPr algn="l">
              <a:spcBef>
                <a:spcPts val="200"/>
              </a:spcBef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FRICON</a:t>
            </a:r>
            <a:endParaRPr lang="pt-PT" sz="1500" dirty="0">
              <a:solidFill>
                <a:srgbClr val="0D3880"/>
              </a:solidFill>
              <a:latin typeface="Muller Medium" pitchFamily="50" charset="0"/>
            </a:endParaRP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E10A3587-930F-4107-B854-5B43D9BB73F4}"/>
              </a:ext>
            </a:extLst>
          </p:cNvPr>
          <p:cNvSpPr txBox="1">
            <a:spLocks/>
          </p:cNvSpPr>
          <p:nvPr/>
        </p:nvSpPr>
        <p:spPr>
          <a:xfrm>
            <a:off x="7349250" y="5426532"/>
            <a:ext cx="2962368" cy="67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Tlm. </a:t>
            </a:r>
            <a:r>
              <a:rPr lang="pt-PT" sz="1500" dirty="0">
                <a:solidFill>
                  <a:srgbClr val="0D3880"/>
                </a:solidFill>
                <a:latin typeface="Muller Light" pitchFamily="50" charset="0"/>
                <a:cs typeface="Mitr Light" panose="00000400000000000000" pitchFamily="2" charset="-34"/>
              </a:rPr>
              <a:t>+351 910 482 847</a:t>
            </a:r>
          </a:p>
          <a:p>
            <a:pPr algn="l"/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Email </a:t>
            </a:r>
            <a:r>
              <a:rPr lang="pt-PT" sz="1500" dirty="0">
                <a:solidFill>
                  <a:srgbClr val="0D3880"/>
                </a:solidFill>
                <a:latin typeface="Mitr Light" panose="00000400000000000000" pitchFamily="2" charset="-34"/>
                <a:cs typeface="Mitr Light" panose="00000400000000000000" pitchFamily="2" charset="-34"/>
              </a:rPr>
              <a:t>marketing@fricon.pt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595E6-76D3-4AE4-ACB7-24E9F1929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80" y="1073966"/>
            <a:ext cx="1841814" cy="1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6">
            <a:extLst>
              <a:ext uri="{FF2B5EF4-FFF2-40B4-BE49-F238E27FC236}">
                <a16:creationId xmlns:a16="http://schemas.microsoft.com/office/drawing/2014/main" id="{852EC68A-AF1C-42F1-842A-819CFF835674}"/>
              </a:ext>
            </a:extLst>
          </p:cNvPr>
          <p:cNvSpPr txBox="1">
            <a:spLocks/>
          </p:cNvSpPr>
          <p:nvPr/>
        </p:nvSpPr>
        <p:spPr>
          <a:xfrm>
            <a:off x="2755565" y="2682091"/>
            <a:ext cx="2275796" cy="1083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8500" dirty="0">
                <a:solidFill>
                  <a:schemeClr val="bg1"/>
                </a:solidFill>
                <a:latin typeface="Muller ExtraBold" pitchFamily="50" charset="0"/>
              </a:rPr>
              <a:t>1</a:t>
            </a:r>
          </a:p>
        </p:txBody>
      </p:sp>
      <p:sp>
        <p:nvSpPr>
          <p:cNvPr id="16" name="Subtitle 6">
            <a:extLst>
              <a:ext uri="{FF2B5EF4-FFF2-40B4-BE49-F238E27FC236}">
                <a16:creationId xmlns:a16="http://schemas.microsoft.com/office/drawing/2014/main" id="{513BEAC1-8D94-4D56-8D9E-A0EE1182E193}"/>
              </a:ext>
            </a:extLst>
          </p:cNvPr>
          <p:cNvSpPr txBox="1">
            <a:spLocks/>
          </p:cNvSpPr>
          <p:nvPr/>
        </p:nvSpPr>
        <p:spPr>
          <a:xfrm>
            <a:off x="5319020" y="2773890"/>
            <a:ext cx="4986754" cy="128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pt-PT" sz="3000" dirty="0">
                <a:solidFill>
                  <a:schemeClr val="bg1"/>
                </a:solidFill>
                <a:latin typeface="Muller ExtraBold" pitchFamily="50" charset="0"/>
              </a:rPr>
              <a:t>Macro Ambiente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5D30A-E110-41C1-A662-CF0BCB3E5F81}"/>
              </a:ext>
            </a:extLst>
          </p:cNvPr>
          <p:cNvSpPr txBox="1"/>
          <p:nvPr/>
        </p:nvSpPr>
        <p:spPr>
          <a:xfrm>
            <a:off x="5169343" y="2241586"/>
            <a:ext cx="6127534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PT" sz="3000" dirty="0">
                <a:solidFill>
                  <a:srgbClr val="0D3880"/>
                </a:solidFill>
                <a:latin typeface="Muller ExtraBold" pitchFamily="50" charset="0"/>
              </a:rPr>
              <a:t>MACRO AMBIENTE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BC446F-0299-4088-883A-CE4B158BC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654761-274A-4B49-B12B-EB4534055C58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endParaRPr lang="pt-PT" sz="1200" dirty="0">
              <a:solidFill>
                <a:srgbClr val="0D3880"/>
              </a:solidFill>
              <a:latin typeface="Muller Extra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DA548-6739-4287-A53D-1FCB8BFA10B9}"/>
              </a:ext>
            </a:extLst>
          </p:cNvPr>
          <p:cNvSpPr txBox="1"/>
          <p:nvPr/>
        </p:nvSpPr>
        <p:spPr>
          <a:xfrm>
            <a:off x="5169343" y="2867892"/>
            <a:ext cx="6127534" cy="8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Mercado Alvo: Dimensão e Características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Análise Pestel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pt-PT" sz="1500" dirty="0">
                <a:solidFill>
                  <a:srgbClr val="0D3880"/>
                </a:solidFill>
                <a:latin typeface="Muller Bold" pitchFamily="50" charset="0"/>
              </a:rPr>
              <a:t>Overview do mercado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B97AAC-F6C7-4F8C-BE40-FCB2FED6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2404"/>
            <a:ext cx="4893313" cy="4175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46E04-F5E9-423E-B998-7BB031D19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2E5920-0F89-44F5-A45F-CDF5DF5F0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5918" y="4629570"/>
            <a:ext cx="650417" cy="3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2999874" y="441325"/>
            <a:ext cx="791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1. MERCADO ALVO: DIMENSÃO E CARACTERÍSTICAS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4299630" y="441325"/>
            <a:ext cx="661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2. ANÁLISE PESTEL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9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47416-C623-409D-8665-044F11465037}"/>
              </a:ext>
            </a:extLst>
          </p:cNvPr>
          <p:cNvSpPr txBox="1"/>
          <p:nvPr/>
        </p:nvSpPr>
        <p:spPr>
          <a:xfrm>
            <a:off x="6836228" y="441325"/>
            <a:ext cx="407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solidFill>
                  <a:srgbClr val="0D3880"/>
                </a:solidFill>
                <a:latin typeface="Muller ExtraBold" pitchFamily="50" charset="0"/>
              </a:rPr>
              <a:t>3. OVERVIEW DO MERCADO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F84074-8EB9-4550-9C79-4F0DC2F9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348" y="-2798"/>
            <a:ext cx="1251652" cy="7870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5CE8DD-A41B-4632-A662-FF305E1E799D}"/>
              </a:ext>
            </a:extLst>
          </p:cNvPr>
          <p:cNvSpPr txBox="1"/>
          <p:nvPr/>
        </p:nvSpPr>
        <p:spPr>
          <a:xfrm>
            <a:off x="6429983" y="206918"/>
            <a:ext cx="451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solidFill>
                  <a:srgbClr val="0D3880"/>
                </a:solidFill>
                <a:latin typeface="Muller Regular" pitchFamily="50" charset="0"/>
              </a:rPr>
              <a:t>ESTUDO DE MERCADO E PROSPEÇÃO</a:t>
            </a:r>
            <a:r>
              <a:rPr lang="pt-PT" sz="1200" dirty="0">
                <a:solidFill>
                  <a:srgbClr val="0D3880"/>
                </a:solidFill>
                <a:latin typeface="Muller ExtraBold" pitchFamily="50" charset="0"/>
              </a:rPr>
              <a:t> MACRO AMBIENTE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FA736-BBF6-4D33-A218-021E6FF477B7}"/>
              </a:ext>
            </a:extLst>
          </p:cNvPr>
          <p:cNvSpPr txBox="1"/>
          <p:nvPr/>
        </p:nvSpPr>
        <p:spPr>
          <a:xfrm>
            <a:off x="1964081" y="1673173"/>
            <a:ext cx="6615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D3880"/>
                </a:solidFill>
                <a:latin typeface="Muller Regular" pitchFamily="50" charset="0"/>
              </a:rPr>
              <a:t>Principais países importadores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66F17-8DD5-456E-8453-9134D7CD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356" y="1695821"/>
            <a:ext cx="230362" cy="25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0FE3F-9488-4F08-B987-686C874D7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7" y="413260"/>
            <a:ext cx="1567068" cy="45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86C37D-A212-4D7C-826A-D5B13073C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17" y="277234"/>
            <a:ext cx="200854" cy="1209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DCF809-BF37-4922-86BB-24A7863FB6A8}"/>
              </a:ext>
            </a:extLst>
          </p:cNvPr>
          <p:cNvSpPr txBox="1"/>
          <p:nvPr/>
        </p:nvSpPr>
        <p:spPr>
          <a:xfrm>
            <a:off x="1500188" y="1237838"/>
            <a:ext cx="94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D3880"/>
                </a:solidFill>
                <a:latin typeface="Muller Bold" pitchFamily="50" charset="0"/>
              </a:rPr>
              <a:t>a. Exportação e Importação Refrigeração </a:t>
            </a:r>
            <a:r>
              <a:rPr lang="pt-PT" sz="1600" dirty="0">
                <a:solidFill>
                  <a:srgbClr val="0D3880"/>
                </a:solidFill>
                <a:latin typeface="Muller Medium" pitchFamily="50" charset="0"/>
              </a:rPr>
              <a:t>(Sob o ponto de vista da produção intra-mercado)</a:t>
            </a:r>
          </a:p>
        </p:txBody>
      </p:sp>
    </p:spTree>
    <p:extLst>
      <p:ext uri="{BB962C8B-B14F-4D97-AF65-F5344CB8AC3E}">
        <p14:creationId xmlns:p14="http://schemas.microsoft.com/office/powerpoint/2010/main" val="107051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955</Words>
  <Application>Microsoft Office PowerPoint</Application>
  <PresentationFormat>Widescreen</PresentationFormat>
  <Paragraphs>184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Mitr Light</vt:lpstr>
      <vt:lpstr>Mitr Medium</vt:lpstr>
      <vt:lpstr>Muller Bold</vt:lpstr>
      <vt:lpstr>Muller ExtraBold</vt:lpstr>
      <vt:lpstr>Muller Light</vt:lpstr>
      <vt:lpstr>Muller Medium</vt:lpstr>
      <vt:lpstr>Muller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Pereira (Marketing Fricon)</dc:creator>
  <cp:lastModifiedBy>DaniDaniDani</cp:lastModifiedBy>
  <cp:revision>219</cp:revision>
  <dcterms:created xsi:type="dcterms:W3CDTF">2018-02-01T15:50:50Z</dcterms:created>
  <dcterms:modified xsi:type="dcterms:W3CDTF">2018-02-15T15:24:01Z</dcterms:modified>
</cp:coreProperties>
</file>