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4"/>
  </p:notesMasterIdLst>
  <p:sldIdLst>
    <p:sldId id="256" r:id="rId3"/>
    <p:sldId id="284" r:id="rId4"/>
    <p:sldId id="352" r:id="rId5"/>
    <p:sldId id="285" r:id="rId6"/>
    <p:sldId id="288" r:id="rId7"/>
    <p:sldId id="289" r:id="rId8"/>
    <p:sldId id="287" r:id="rId9"/>
    <p:sldId id="280" r:id="rId10"/>
    <p:sldId id="286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6" r:id="rId26"/>
    <p:sldId id="307" r:id="rId27"/>
    <p:sldId id="305" r:id="rId28"/>
    <p:sldId id="304" r:id="rId29"/>
    <p:sldId id="308" r:id="rId30"/>
    <p:sldId id="314" r:id="rId31"/>
    <p:sldId id="309" r:id="rId32"/>
    <p:sldId id="310" r:id="rId33"/>
    <p:sldId id="311" r:id="rId34"/>
    <p:sldId id="312" r:id="rId35"/>
    <p:sldId id="316" r:id="rId36"/>
    <p:sldId id="315" r:id="rId37"/>
    <p:sldId id="318" r:id="rId38"/>
    <p:sldId id="317" r:id="rId39"/>
    <p:sldId id="319" r:id="rId40"/>
    <p:sldId id="320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21" r:id="rId60"/>
    <p:sldId id="322" r:id="rId61"/>
    <p:sldId id="323" r:id="rId62"/>
    <p:sldId id="324" r:id="rId63"/>
    <p:sldId id="325" r:id="rId64"/>
    <p:sldId id="327" r:id="rId65"/>
    <p:sldId id="326" r:id="rId66"/>
    <p:sldId id="328" r:id="rId67"/>
    <p:sldId id="329" r:id="rId68"/>
    <p:sldId id="331" r:id="rId69"/>
    <p:sldId id="332" r:id="rId70"/>
    <p:sldId id="333" r:id="rId71"/>
    <p:sldId id="330" r:id="rId72"/>
    <p:sldId id="279" r:id="rId73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BA3-A17D-4F1D-B028-649E4C2D9998}" type="datetimeFigureOut">
              <a:rPr lang="es-CO" smtClean="0"/>
              <a:t>28/10/2020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807A-8B25-4BB8-BAF2-AB6659E881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CO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E0E9E6-DD4E-40F3-BD2F-E1F329E2257B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28/10/2020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0EB18F-22AA-47AA-A04A-D2F091E25DA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O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6E4BC1-D34B-461B-9F05-DA2BD6CB9983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28/10/2020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7997C6-B8C6-4D3F-8588-B975C3B9CDE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1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2200" spc="-1" dirty="0" smtClean="0">
                <a:solidFill>
                  <a:srgbClr val="000000"/>
                </a:solidFill>
                <a:latin typeface="Calibri"/>
              </a:rPr>
              <a:t>Ingeniería de Sistemas y Computación - 2020</a:t>
            </a:r>
            <a:endParaRPr lang="es-CO" sz="2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10160" y="2162520"/>
            <a:ext cx="100580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smtClean="0">
                <a:solidFill>
                  <a:srgbClr val="000000"/>
                </a:solidFill>
                <a:latin typeface="Cambria Math"/>
                <a:ea typeface="Cambria Math"/>
              </a:rPr>
              <a:t>LÓGICA DIFUSA – 1.0</a:t>
            </a:r>
            <a:endParaRPr lang="es-CO" sz="32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pic>
        <p:nvPicPr>
          <p:cNvPr id="102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539136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22" y="5396504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ACTOR HUMANO: El Sentido Común - Noroest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75" y="2860547"/>
            <a:ext cx="4163695" cy="2775585"/>
          </a:xfrm>
          <a:prstGeom prst="rect">
            <a:avLst/>
          </a:prstGeom>
          <a:noFill/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aussianos.com/wp-content/uploads/2019/07/conjuntodifu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339" y="1916832"/>
            <a:ext cx="5267325" cy="3952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Elipse"/>
          <p:cNvSpPr/>
          <p:nvPr/>
        </p:nvSpPr>
        <p:spPr>
          <a:xfrm>
            <a:off x="4534231" y="3796793"/>
            <a:ext cx="144016" cy="144016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Conjuntos Difusos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1 CuadroTexto"/>
          <p:cNvSpPr txBox="1"/>
          <p:nvPr/>
        </p:nvSpPr>
        <p:spPr>
          <a:xfrm>
            <a:off x="1457049" y="3509695"/>
            <a:ext cx="162576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Conjunto</a:t>
            </a:r>
          </a:p>
          <a:p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Clásico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9013703" y="3408522"/>
            <a:ext cx="162576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Conjunto</a:t>
            </a:r>
          </a:p>
          <a:p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Difuso</a:t>
            </a:r>
          </a:p>
        </p:txBody>
      </p:sp>
      <p:sp>
        <p:nvSpPr>
          <p:cNvPr id="3" name="2 Elipse"/>
          <p:cNvSpPr/>
          <p:nvPr/>
        </p:nvSpPr>
        <p:spPr>
          <a:xfrm>
            <a:off x="4021219" y="2652710"/>
            <a:ext cx="144016" cy="144016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Elipse"/>
          <p:cNvSpPr/>
          <p:nvPr/>
        </p:nvSpPr>
        <p:spPr>
          <a:xfrm>
            <a:off x="6182743" y="2174039"/>
            <a:ext cx="144016" cy="144016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Elipse"/>
          <p:cNvSpPr/>
          <p:nvPr/>
        </p:nvSpPr>
        <p:spPr>
          <a:xfrm>
            <a:off x="7095004" y="3678734"/>
            <a:ext cx="144016" cy="144016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5613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de Conmutatividad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17" y="2072250"/>
            <a:ext cx="864456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85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de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Asociatividad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136076"/>
            <a:ext cx="8098529" cy="330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733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Distributiva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92" y="2132856"/>
            <a:ext cx="7040011" cy="287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6190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de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Idempotencia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10" y="2420888"/>
            <a:ext cx="7392851" cy="301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5659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de Identidad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60" y="1628800"/>
            <a:ext cx="6158476" cy="437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62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de Involución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844824"/>
            <a:ext cx="6480720" cy="402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500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de Transitividad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16" y="2132856"/>
            <a:ext cx="752156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527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Leyes de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De</a:t>
            </a: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 Morgan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66" y="2252044"/>
            <a:ext cx="7309463" cy="364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478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Concepto de Membresía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204864"/>
            <a:ext cx="692766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688288" y="2474747"/>
            <a:ext cx="24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Presión Muy Alta</a:t>
            </a:r>
            <a:endParaRPr lang="es-CO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688656" y="3212976"/>
            <a:ext cx="1828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Presión </a:t>
            </a:r>
            <a:r>
              <a:rPr lang="es-CO" sz="2400" smtClean="0"/>
              <a:t>Alta</a:t>
            </a:r>
            <a:endParaRPr lang="es-CO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671530" y="3918247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Presión Media</a:t>
            </a:r>
            <a:endParaRPr lang="es-CO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671529" y="4581128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Presión Muy Baja</a:t>
            </a:r>
            <a:endParaRPr lang="es-CO" sz="2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8668724" y="5283441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Presión Cero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760289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Lógica Difusa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2" descr="FACTOR HUMANO: El Sentido Común - Noroest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895" y="1482051"/>
            <a:ext cx="7059682" cy="4968552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399807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de Membresía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94" y="2636912"/>
            <a:ext cx="6844208" cy="171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912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Módulo Lógica Difusa</a:t>
            </a:r>
          </a:p>
          <a:p>
            <a:pPr algn="ctr">
              <a:lnSpc>
                <a:spcPct val="100000"/>
              </a:lnSpc>
            </a:pPr>
            <a:r>
              <a:rPr lang="es-CO" sz="24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Utilizar CMD. </a:t>
            </a:r>
            <a:r>
              <a:rPr lang="es-CO" sz="24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exe</a:t>
            </a:r>
            <a:r>
              <a:rPr lang="es-CO" sz="24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 en Anaconda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88" y="2780928"/>
            <a:ext cx="7662019" cy="14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2661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de Membresía Triangular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1412776"/>
            <a:ext cx="5715631" cy="488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475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de Membresía Triangular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3935760" y="2567079"/>
            <a:ext cx="427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PAQUETE</a:t>
            </a:r>
            <a:r>
              <a:rPr lang="es-CO" sz="3600" dirty="0" smtClean="0"/>
              <a:t>:  </a:t>
            </a:r>
            <a:r>
              <a:rPr lang="es-CO" sz="3600" dirty="0" err="1" smtClean="0"/>
              <a:t>skfuzzy</a:t>
            </a:r>
            <a:endParaRPr lang="es-CO" sz="36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3947024" y="3680157"/>
            <a:ext cx="3694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MÉTODO</a:t>
            </a:r>
            <a:r>
              <a:rPr lang="es-CO" sz="2400" dirty="0" smtClean="0"/>
              <a:t>:      </a:t>
            </a:r>
            <a:r>
              <a:rPr lang="es-CO" sz="3600" dirty="0" err="1" smtClean="0"/>
              <a:t>trimf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1872417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ea typeface="ＭＳ Ｐゴシック"/>
              </a:rPr>
              <a:t>Ejemplo de función de membresía triangular</a:t>
            </a:r>
            <a:endParaRPr lang="es-CO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8" y="1412775"/>
            <a:ext cx="10656720" cy="4900125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1459578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18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ea typeface="ＭＳ Ｐゴシック"/>
              </a:rPr>
              <a:t>Ejemplo de función de membresía triangular</a:t>
            </a:r>
            <a:endParaRPr lang="es-CO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92" y="1572322"/>
            <a:ext cx="8273412" cy="49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61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Código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8" y="1412776"/>
            <a:ext cx="1062087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1459578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1657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Salida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71" y="1556792"/>
            <a:ext cx="8404253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590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Código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9" y="1412776"/>
            <a:ext cx="10613816" cy="4896544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1490829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59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Código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80" y="1726300"/>
            <a:ext cx="812751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20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Lógica Difusa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 descr="icono-taller - Autogali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556792"/>
            <a:ext cx="1887049" cy="24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1631504" y="4725144"/>
            <a:ext cx="9246706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CO" sz="2400" b="1" spc="-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ＭＳ Ｐゴシック"/>
              </a:rPr>
              <a:t>Todas las diapositivas que contengan este símbolo, deben ser procesados en ANACONDA y subidos a Github, o procesados en repl.it  y referenciados en Github</a:t>
            </a:r>
          </a:p>
        </p:txBody>
      </p:sp>
    </p:spTree>
    <p:extLst>
      <p:ext uri="{BB962C8B-B14F-4D97-AF65-F5344CB8AC3E}">
        <p14:creationId xmlns:p14="http://schemas.microsoft.com/office/powerpoint/2010/main" val="3259124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Código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8" y="1484784"/>
            <a:ext cx="10605661" cy="4824536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491" y="1512274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67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Salida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45" y="1629103"/>
            <a:ext cx="794678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23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Código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8" y="1556792"/>
            <a:ext cx="10619524" cy="4824536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1700808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72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Salida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10" y="1628800"/>
            <a:ext cx="825965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23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Trapezoidal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8" y="1412776"/>
            <a:ext cx="10699855" cy="4896544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48" y="1412776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479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Grafica Trapezoidal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74" y="1634368"/>
            <a:ext cx="834132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34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Trapezoidal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7" y="1412776"/>
            <a:ext cx="10630569" cy="4824536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1556792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70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Gráfica -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Trapeizodal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09" y="1700808"/>
            <a:ext cx="7821977" cy="46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Gaussiana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412776"/>
            <a:ext cx="10778025" cy="4896544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48" y="1556792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2620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Gráfica Gaussiana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9" y="1628800"/>
            <a:ext cx="80408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67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Lotfi</a:t>
            </a: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 A.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Zadeh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 descr="Lotfi Zadeh, Father of Mathematical 'Fuzzy Logic,' Dies at 96 - The New  York Ti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605" y="1406010"/>
            <a:ext cx="4470586" cy="522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114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Gaussiana - BELL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8" y="1484784"/>
            <a:ext cx="10679532" cy="4896544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1548562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69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Gráfica Función Gaussiana - BELL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484784"/>
            <a:ext cx="8653436" cy="52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042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Sigmoide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7" y="1556792"/>
            <a:ext cx="1072711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591" y="1658914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089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Gráfica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Sigmoide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31" y="1340768"/>
            <a:ext cx="870335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103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Aplicación: Fútbol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53" y="1340766"/>
            <a:ext cx="7953889" cy="522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1556792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496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Aplicación: Fútbol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56792"/>
            <a:ext cx="830283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045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Unión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678" y="2209750"/>
            <a:ext cx="7952116" cy="107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146" y="4005064"/>
            <a:ext cx="453950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070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Unión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62" y="1340768"/>
            <a:ext cx="6929872" cy="539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556792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451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Unión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25" y="1867968"/>
            <a:ext cx="9534346" cy="353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6749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Unión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03" y="1407548"/>
            <a:ext cx="993126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7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Control Difuso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 descr="Inteligencia artificial aplicada en modelos industriales | AUTY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49" y="1412776"/>
            <a:ext cx="6907173" cy="518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780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Unión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91" y="1484784"/>
            <a:ext cx="904721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1265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Intersección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1" y="2060847"/>
            <a:ext cx="8827571" cy="124374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87" y="4005064"/>
            <a:ext cx="422446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00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TALLER: Intersección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2395237" y="3789040"/>
            <a:ext cx="74350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400" dirty="0" smtClean="0"/>
              <a:t>GENERAR LAS GRÁFICAS CORRESPONDIENTES</a:t>
            </a:r>
          </a:p>
          <a:p>
            <a:pPr algn="ctr"/>
            <a:r>
              <a:rPr lang="es-CO" sz="2400" dirty="0" smtClean="0"/>
              <a:t>DE MANERA SIMILAR A LA UNIÓN</a:t>
            </a:r>
            <a:endParaRPr lang="es-CO" sz="2400" dirty="0"/>
          </a:p>
        </p:txBody>
      </p:sp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72" y="1484784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281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Complemento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16" y="1988840"/>
            <a:ext cx="5525947" cy="115212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99" y="3933056"/>
            <a:ext cx="428847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017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Producto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69" y="2350320"/>
            <a:ext cx="6392458" cy="115212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843" y="4149080"/>
            <a:ext cx="442778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69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Diferencia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58" y="2260168"/>
            <a:ext cx="5173280" cy="115212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46" y="4027071"/>
            <a:ext cx="544578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8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Suma Disyuntiva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99" y="2457314"/>
            <a:ext cx="6872874" cy="125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237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Potencia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69" y="2606831"/>
            <a:ext cx="6237658" cy="15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03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Polinomios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18" y="1484784"/>
            <a:ext cx="6840760" cy="455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951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Representación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48" y="1556791"/>
            <a:ext cx="6984776" cy="50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219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Modelos Difusos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4" name="Picture 2" descr="Sistema experto difuso para el control metabólico en pacientes con diabetes  mellitus tipo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490" y="1449179"/>
            <a:ext cx="5968815" cy="514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6898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Iluminación de un LED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6" y="1556792"/>
            <a:ext cx="3816424" cy="455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636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Sensor horizontal – Iluminación Vertical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268759"/>
            <a:ext cx="8320768" cy="521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9434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Comportamiento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Polinómico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509713"/>
            <a:ext cx="7848872" cy="511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307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Movimiento Robótico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481644"/>
            <a:ext cx="6408712" cy="5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374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Interpolación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331620"/>
            <a:ext cx="6984776" cy="527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028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Matriz de Van Der Monde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91" y="1262661"/>
            <a:ext cx="9216137" cy="53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804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Representación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16" y="1628800"/>
            <a:ext cx="1008864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2233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Representación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7" y="1628800"/>
            <a:ext cx="1001126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415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Representación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72" y="1589898"/>
            <a:ext cx="969448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811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Representación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556792"/>
            <a:ext cx="960960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52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Membresía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7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1942059" y="1700808"/>
            <a:ext cx="841335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8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Representación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16" y="1630617"/>
            <a:ext cx="9906964" cy="427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44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3"/>
          <p:cNvSpPr/>
          <p:nvPr/>
        </p:nvSpPr>
        <p:spPr>
          <a:xfrm>
            <a:off x="1295488" y="317133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20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20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1305716" y="253559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6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GRACIAS !!!</a:t>
            </a:r>
            <a:endParaRPr lang="es-CO" sz="3600" b="0" strike="noStrike" spc="-1" dirty="0">
              <a:latin typeface="Arial"/>
            </a:endParaRPr>
          </a:p>
        </p:txBody>
      </p:sp>
      <p:pic>
        <p:nvPicPr>
          <p:cNvPr id="9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45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ACTOR HUMANO: El Sentido Común - Noroest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88" y="3776043"/>
            <a:ext cx="4163695" cy="277558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613396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Variables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Linguísticas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7 Imagen" descr="Introducción a la Lógica Difusa (Fuzzy Logic) – Instinto Lógic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08" y="1556792"/>
            <a:ext cx="7704856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5538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Funciones Características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0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07" y="1412776"/>
            <a:ext cx="6284858" cy="50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6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3068</TotalTime>
  <Words>257</Words>
  <Application>Microsoft Office PowerPoint</Application>
  <PresentationFormat>Personalizado</PresentationFormat>
  <Paragraphs>89</Paragraphs>
  <Slides>71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71</vt:i4>
      </vt:variant>
    </vt:vector>
  </HeadingPairs>
  <TitlesOfParts>
    <vt:vector size="73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Usuario UTP</cp:lastModifiedBy>
  <cp:revision>405</cp:revision>
  <dcterms:created xsi:type="dcterms:W3CDTF">2016-10-07T22:04:59Z</dcterms:created>
  <dcterms:modified xsi:type="dcterms:W3CDTF">2020-10-28T19:19:36Z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