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475" r:id="rId2"/>
    <p:sldId id="476" r:id="rId3"/>
    <p:sldId id="521" r:id="rId4"/>
    <p:sldId id="601" r:id="rId5"/>
    <p:sldId id="522" r:id="rId6"/>
    <p:sldId id="523" r:id="rId7"/>
    <p:sldId id="524" r:id="rId8"/>
    <p:sldId id="486" r:id="rId9"/>
    <p:sldId id="565" r:id="rId10"/>
    <p:sldId id="487" r:id="rId11"/>
    <p:sldId id="489" r:id="rId12"/>
    <p:sldId id="491" r:id="rId13"/>
    <p:sldId id="492" r:id="rId14"/>
    <p:sldId id="602" r:id="rId15"/>
    <p:sldId id="493" r:id="rId16"/>
    <p:sldId id="573" r:id="rId17"/>
    <p:sldId id="606" r:id="rId18"/>
    <p:sldId id="525" r:id="rId19"/>
    <p:sldId id="592" r:id="rId20"/>
    <p:sldId id="526" r:id="rId21"/>
    <p:sldId id="527" r:id="rId22"/>
    <p:sldId id="555" r:id="rId23"/>
    <p:sldId id="604" r:id="rId24"/>
    <p:sldId id="593" r:id="rId25"/>
    <p:sldId id="596" r:id="rId26"/>
    <p:sldId id="595" r:id="rId27"/>
    <p:sldId id="594" r:id="rId28"/>
    <p:sldId id="597" r:id="rId29"/>
    <p:sldId id="563" r:id="rId30"/>
    <p:sldId id="598" r:id="rId31"/>
    <p:sldId id="605" r:id="rId32"/>
    <p:sldId id="599" r:id="rId33"/>
    <p:sldId id="529" r:id="rId34"/>
    <p:sldId id="533" r:id="rId35"/>
    <p:sldId id="534" r:id="rId36"/>
    <p:sldId id="530" r:id="rId37"/>
    <p:sldId id="481" r:id="rId38"/>
    <p:sldId id="496" r:id="rId39"/>
    <p:sldId id="497" r:id="rId40"/>
    <p:sldId id="600" r:id="rId41"/>
    <p:sldId id="515" r:id="rId42"/>
    <p:sldId id="537" r:id="rId43"/>
    <p:sldId id="603" r:id="rId44"/>
    <p:sldId id="607" r:id="rId45"/>
    <p:sldId id="608" r:id="rId4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9" autoAdjust="0"/>
    <p:restoredTop sz="94660" autoAdjust="0"/>
  </p:normalViewPr>
  <p:slideViewPr>
    <p:cSldViewPr>
      <p:cViewPr varScale="1">
        <p:scale>
          <a:sx n="82" d="100"/>
          <a:sy n="82" d="100"/>
        </p:scale>
        <p:origin x="18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9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2718" y="-4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Nível Alto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r>
            <a:rPr lang="pt-BR" sz="1600" dirty="0"/>
            <a:t>Pascal, COBOL, FORTRAN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086371C7-BF47-466E-A524-59D989898661}">
      <dgm:prSet phldrT="[Texto]" custT="1"/>
      <dgm:spPr/>
      <dgm:t>
        <a:bodyPr/>
        <a:lstStyle/>
        <a:p>
          <a:r>
            <a:rPr lang="pt-BR" sz="1600" dirty="0"/>
            <a:t>Basic, Ada</a:t>
          </a:r>
        </a:p>
      </dgm:t>
    </dgm:pt>
    <dgm:pt modelId="{767BD9C2-C114-4201-A130-62369F9FBCC9}" type="parTrans" cxnId="{34BF3A8F-9EED-4F6D-8411-82060FA20809}">
      <dgm:prSet/>
      <dgm:spPr/>
      <dgm:t>
        <a:bodyPr/>
        <a:lstStyle/>
        <a:p>
          <a:endParaRPr lang="pt-BR"/>
        </a:p>
      </dgm:t>
    </dgm:pt>
    <dgm:pt modelId="{D0763B95-A595-44FB-A187-CA86D1C1D2BB}" type="sibTrans" cxnId="{34BF3A8F-9EED-4F6D-8411-82060FA20809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Nível Médio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r>
            <a:rPr lang="pt-BR" sz="1600" dirty="0"/>
            <a:t>C, C++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239EB154-E268-4A01-9322-433453B1BA70}">
      <dgm:prSet phldrT="[Texto]" custT="1"/>
      <dgm:spPr/>
      <dgm:t>
        <a:bodyPr/>
        <a:lstStyle/>
        <a:p>
          <a:r>
            <a:rPr lang="pt-BR" sz="1600" dirty="0"/>
            <a:t>FORTH</a:t>
          </a:r>
        </a:p>
      </dgm:t>
    </dgm:pt>
    <dgm:pt modelId="{5B6D123F-9123-4502-9727-2F4553F4A730}" type="parTrans" cxnId="{98FF580A-0DF8-48F5-9CAE-9785BB1DD70F}">
      <dgm:prSet/>
      <dgm:spPr/>
      <dgm:t>
        <a:bodyPr/>
        <a:lstStyle/>
        <a:p>
          <a:endParaRPr lang="pt-BR"/>
        </a:p>
      </dgm:t>
    </dgm:pt>
    <dgm:pt modelId="{CA9CA752-1339-46BA-9A4B-0CDECC682D8E}" type="sibTrans" cxnId="{98FF580A-0DF8-48F5-9CAE-9785BB1DD70F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Nível Baixo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r>
            <a:rPr lang="pt-BR" sz="1600" dirty="0"/>
            <a:t>Assembly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0" presStyleCnt="3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1" presStyleCnt="3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98FF580A-0DF8-48F5-9CAE-9785BB1DD70F}" srcId="{D40B7B23-721D-486F-984C-9FF97D70751E}" destId="{239EB154-E268-4A01-9322-433453B1BA70}" srcOrd="1" destOrd="0" parTransId="{5B6D123F-9123-4502-9727-2F4553F4A730}" sibTransId="{CA9CA752-1339-46BA-9A4B-0CDECC682D8E}"/>
    <dgm:cxn modelId="{FFBAF70C-3A0D-48AF-9F1D-A5780B623701}" srcId="{8E6869B8-53B1-46A1-8D91-34F83DBAB6CA}" destId="{72FE35E6-4623-4E20-854B-9D0F9C164033}" srcOrd="2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EC99F323-97C2-4B08-B05D-3C40805A43CD}" srcId="{8E6869B8-53B1-46A1-8D91-34F83DBAB6CA}" destId="{D40B7B23-721D-486F-984C-9FF97D70751E}" srcOrd="1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0" destOrd="0" parTransId="{D91D4B95-75EB-4B78-9CC6-AE8A53639F0C}" sibTransId="{A8D23F36-AD4C-49C0-8A9E-CF44B6FA3F17}"/>
    <dgm:cxn modelId="{72AB532A-17AA-4D92-B625-456165CE116E}" type="presOf" srcId="{086371C7-BF47-466E-A524-59D989898661}" destId="{8C1BA81F-23BB-4541-B286-28A5C9C19442}" srcOrd="0" destOrd="1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34BF3A8F-9EED-4F6D-8411-82060FA20809}" srcId="{70086155-AC15-4131-B56A-BB89350376F9}" destId="{086371C7-BF47-466E-A524-59D989898661}" srcOrd="1" destOrd="0" parTransId="{767BD9C2-C114-4201-A130-62369F9FBCC9}" sibTransId="{D0763B95-A595-44FB-A187-CA86D1C1D2BB}"/>
    <dgm:cxn modelId="{49903CBC-D683-423C-8A7E-57317B9860AB}" type="presOf" srcId="{239EB154-E268-4A01-9322-433453B1BA70}" destId="{58993CF4-605B-4847-A7E8-08C3E2A4B408}" srcOrd="0" destOrd="1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A17AB3BE-A829-4DA0-A74E-7104BC7A5E09}" type="presParOf" srcId="{9741FFC2-A109-4D7E-993C-BD7F69B4DA13}" destId="{601F8514-9B56-42A8-A631-FA8A2868BDBC}" srcOrd="0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1" destOrd="0" presId="urn:microsoft.com/office/officeart/2005/8/layout/vList5"/>
    <dgm:cxn modelId="{378C4304-F840-45D5-9359-88E11CC393B9}" type="presParOf" srcId="{9741FFC2-A109-4D7E-993C-BD7F69B4DA13}" destId="{5D90DAC3-A497-4374-9EC5-6916A756E2EA}" srcOrd="2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3" destOrd="0" presId="urn:microsoft.com/office/officeart/2005/8/layout/vList5"/>
    <dgm:cxn modelId="{79CB8144-9BBE-4491-B2CA-6E1B314E0A6A}" type="presParOf" srcId="{9741FFC2-A109-4D7E-993C-BD7F69B4DA13}" destId="{476316F6-E198-4287-9BCB-01206EE8A93E}" srcOrd="4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869B8-53B1-46A1-8D91-34F83DBAB6CA}" type="doc">
      <dgm:prSet loTypeId="urn:microsoft.com/office/officeart/2005/8/layout/vList5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pt-BR"/>
        </a:p>
      </dgm:t>
    </dgm:pt>
    <dgm:pt modelId="{70086155-AC15-4131-B56A-BB89350376F9}">
      <dgm:prSet phldrT="[Texto]"/>
      <dgm:spPr/>
      <dgm:t>
        <a:bodyPr/>
        <a:lstStyle/>
        <a:p>
          <a:r>
            <a:rPr lang="pt-BR" dirty="0"/>
            <a:t>Programação Estruturada</a:t>
          </a:r>
        </a:p>
      </dgm:t>
    </dgm:pt>
    <dgm:pt modelId="{D91D4B95-75EB-4B78-9CC6-AE8A53639F0C}" type="parTrans" cxnId="{03CD4428-7990-428B-A4B0-B8AB28F399AC}">
      <dgm:prSet/>
      <dgm:spPr/>
      <dgm:t>
        <a:bodyPr/>
        <a:lstStyle/>
        <a:p>
          <a:endParaRPr lang="pt-BR"/>
        </a:p>
      </dgm:t>
    </dgm:pt>
    <dgm:pt modelId="{A8D23F36-AD4C-49C0-8A9E-CF44B6FA3F17}" type="sibTrans" cxnId="{03CD4428-7990-428B-A4B0-B8AB28F399AC}">
      <dgm:prSet/>
      <dgm:spPr/>
      <dgm:t>
        <a:bodyPr/>
        <a:lstStyle/>
        <a:p>
          <a:endParaRPr lang="pt-BR"/>
        </a:p>
      </dgm:t>
    </dgm:pt>
    <dgm:pt modelId="{77D948A6-21A1-4316-A22D-2055EB3A55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Uso de algoritmos que utilizam estruturas de controle que permitem o desenvolvimento de uma lógica mais elaborada</a:t>
          </a:r>
        </a:p>
      </dgm:t>
    </dgm:pt>
    <dgm:pt modelId="{8B7A17D1-BDD2-4DBC-BDC0-18755EA213F8}" type="parTrans" cxnId="{71E40F12-AB8F-45E1-A4CC-AE261DC320F4}">
      <dgm:prSet/>
      <dgm:spPr/>
      <dgm:t>
        <a:bodyPr/>
        <a:lstStyle/>
        <a:p>
          <a:endParaRPr lang="pt-BR"/>
        </a:p>
      </dgm:t>
    </dgm:pt>
    <dgm:pt modelId="{DE7F93D0-8DE2-46B1-9965-6082AFFDEF86}" type="sibTrans" cxnId="{71E40F12-AB8F-45E1-A4CC-AE261DC320F4}">
      <dgm:prSet/>
      <dgm:spPr/>
      <dgm:t>
        <a:bodyPr/>
        <a:lstStyle/>
        <a:p>
          <a:endParaRPr lang="pt-BR"/>
        </a:p>
      </dgm:t>
    </dgm:pt>
    <dgm:pt modelId="{D40B7B23-721D-486F-984C-9FF97D70751E}">
      <dgm:prSet phldrT="[Texto]"/>
      <dgm:spPr/>
      <dgm:t>
        <a:bodyPr/>
        <a:lstStyle/>
        <a:p>
          <a:r>
            <a:rPr lang="pt-BR" dirty="0"/>
            <a:t>Programação Linear</a:t>
          </a:r>
        </a:p>
      </dgm:t>
    </dgm:pt>
    <dgm:pt modelId="{BFFAD67E-67CE-4C9F-930D-B35362709F11}" type="parTrans" cxnId="{EC99F323-97C2-4B08-B05D-3C40805A43CD}">
      <dgm:prSet/>
      <dgm:spPr/>
      <dgm:t>
        <a:bodyPr/>
        <a:lstStyle/>
        <a:p>
          <a:endParaRPr lang="pt-BR"/>
        </a:p>
      </dgm:t>
    </dgm:pt>
    <dgm:pt modelId="{14EB3092-054B-4C2A-9FDF-BAE6E495E3C5}" type="sibTrans" cxnId="{EC99F323-97C2-4B08-B05D-3C40805A43CD}">
      <dgm:prSet/>
      <dgm:spPr/>
      <dgm:t>
        <a:bodyPr/>
        <a:lstStyle/>
        <a:p>
          <a:endParaRPr lang="pt-BR"/>
        </a:p>
      </dgm:t>
    </dgm:pt>
    <dgm:pt modelId="{B422F5ED-6FA7-428D-A3E8-CB50416E8541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O programador tem uma certa independência do hardware, mas ainda é muito limitado.</a:t>
          </a:r>
        </a:p>
      </dgm:t>
    </dgm:pt>
    <dgm:pt modelId="{E9B8BE35-19AF-4C10-9AF9-ACF0CCF00A83}" type="parTrans" cxnId="{D937F4ED-86FE-45AF-BC6F-7A92E8D86FFE}">
      <dgm:prSet/>
      <dgm:spPr/>
      <dgm:t>
        <a:bodyPr/>
        <a:lstStyle/>
        <a:p>
          <a:endParaRPr lang="pt-BR"/>
        </a:p>
      </dgm:t>
    </dgm:pt>
    <dgm:pt modelId="{AC386609-E348-4B4D-BBB1-98A9CF16485A}" type="sibTrans" cxnId="{D937F4ED-86FE-45AF-BC6F-7A92E8D86FFE}">
      <dgm:prSet/>
      <dgm:spPr/>
      <dgm:t>
        <a:bodyPr/>
        <a:lstStyle/>
        <a:p>
          <a:endParaRPr lang="pt-BR"/>
        </a:p>
      </dgm:t>
    </dgm:pt>
    <dgm:pt modelId="{72FE35E6-4623-4E20-854B-9D0F9C164033}">
      <dgm:prSet phldrT="[Texto]"/>
      <dgm:spPr/>
      <dgm:t>
        <a:bodyPr/>
        <a:lstStyle/>
        <a:p>
          <a:r>
            <a:rPr lang="pt-BR" dirty="0"/>
            <a:t>Programação Baixo Nível</a:t>
          </a:r>
        </a:p>
      </dgm:t>
    </dgm:pt>
    <dgm:pt modelId="{A96DAC61-A771-4074-8B2E-4B47333110ED}" type="parTrans" cxnId="{FFBAF70C-3A0D-48AF-9F1D-A5780B623701}">
      <dgm:prSet/>
      <dgm:spPr/>
      <dgm:t>
        <a:bodyPr/>
        <a:lstStyle/>
        <a:p>
          <a:endParaRPr lang="pt-BR"/>
        </a:p>
      </dgm:t>
    </dgm:pt>
    <dgm:pt modelId="{0FDF61E5-56DE-4CF7-9DCE-55C06E733389}" type="sibTrans" cxnId="{FFBAF70C-3A0D-48AF-9F1D-A5780B623701}">
      <dgm:prSet/>
      <dgm:spPr/>
      <dgm:t>
        <a:bodyPr/>
        <a:lstStyle/>
        <a:p>
          <a:endParaRPr lang="pt-BR"/>
        </a:p>
      </dgm:t>
    </dgm:pt>
    <dgm:pt modelId="{9F99D741-BFDB-4F9E-B65B-A53EA68E0BB9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A forma de programar está muito associada as características do hardware</a:t>
          </a:r>
        </a:p>
      </dgm:t>
    </dgm:pt>
    <dgm:pt modelId="{57014D70-2657-46AF-9112-7D38C0B52719}" type="parTrans" cxnId="{6C9D0D78-F423-48D6-9496-E75AF735EC2A}">
      <dgm:prSet/>
      <dgm:spPr/>
      <dgm:t>
        <a:bodyPr/>
        <a:lstStyle/>
        <a:p>
          <a:endParaRPr lang="pt-BR"/>
        </a:p>
      </dgm:t>
    </dgm:pt>
    <dgm:pt modelId="{0F93069C-3B0A-4DF0-9F73-A8CDB1F514A1}" type="sibTrans" cxnId="{6C9D0D78-F423-48D6-9496-E75AF735EC2A}">
      <dgm:prSet/>
      <dgm:spPr/>
      <dgm:t>
        <a:bodyPr/>
        <a:lstStyle/>
        <a:p>
          <a:endParaRPr lang="pt-BR"/>
        </a:p>
      </dgm:t>
    </dgm:pt>
    <dgm:pt modelId="{FEDE3D0D-919F-497E-B599-558636D7A380}">
      <dgm:prSet phldrT="[Texto]"/>
      <dgm:spPr/>
      <dgm:t>
        <a:bodyPr/>
        <a:lstStyle/>
        <a:p>
          <a:r>
            <a:rPr lang="pt-BR" dirty="0"/>
            <a:t>Programação Modular</a:t>
          </a:r>
        </a:p>
      </dgm:t>
    </dgm:pt>
    <dgm:pt modelId="{3C529469-90F5-4F85-B3EE-BE4E516190A4}" type="parTrans" cxnId="{85642265-F491-45B7-9334-347D990795EA}">
      <dgm:prSet/>
      <dgm:spPr/>
      <dgm:t>
        <a:bodyPr/>
        <a:lstStyle/>
        <a:p>
          <a:endParaRPr lang="pt-BR"/>
        </a:p>
      </dgm:t>
    </dgm:pt>
    <dgm:pt modelId="{8014C357-4149-4234-BABC-9B33C888AD4B}" type="sibTrans" cxnId="{85642265-F491-45B7-9334-347D990795EA}">
      <dgm:prSet/>
      <dgm:spPr/>
      <dgm:t>
        <a:bodyPr/>
        <a:lstStyle/>
        <a:p>
          <a:endParaRPr lang="pt-BR"/>
        </a:p>
      </dgm:t>
    </dgm:pt>
    <dgm:pt modelId="{5E84ADA7-4D8C-47A4-BA6C-2FE320FC8C89}">
      <dgm:prSet phldrT="[Texto]"/>
      <dgm:spPr/>
      <dgm:t>
        <a:bodyPr/>
        <a:lstStyle/>
        <a:p>
          <a:r>
            <a:rPr lang="pt-BR" dirty="0"/>
            <a:t>POO</a:t>
          </a:r>
        </a:p>
      </dgm:t>
    </dgm:pt>
    <dgm:pt modelId="{A9600A71-BC65-49D7-9114-D6165F0C98C8}" type="parTrans" cxnId="{EF331C1B-553E-4C43-9DFF-71A8F26AFD59}">
      <dgm:prSet/>
      <dgm:spPr/>
      <dgm:t>
        <a:bodyPr/>
        <a:lstStyle/>
        <a:p>
          <a:endParaRPr lang="pt-BR"/>
        </a:p>
      </dgm:t>
    </dgm:pt>
    <dgm:pt modelId="{90359B48-F8FD-4C33-A8E4-B36F5156D28A}" type="sibTrans" cxnId="{EF331C1B-553E-4C43-9DFF-71A8F26AFD59}">
      <dgm:prSet/>
      <dgm:spPr/>
      <dgm:t>
        <a:bodyPr/>
        <a:lstStyle/>
        <a:p>
          <a:endParaRPr lang="pt-BR"/>
        </a:p>
      </dgm:t>
    </dgm:pt>
    <dgm:pt modelId="{A38DA90F-0649-4789-99BC-9E3F8A87043C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Conforme o aumento da complexidade os programas passam a ficar cada vez maiores e necessitam ser agrupados em módulos de funcionalidade</a:t>
          </a:r>
        </a:p>
      </dgm:t>
    </dgm:pt>
    <dgm:pt modelId="{74C09FB9-88D7-4B24-AE64-25B4F9CBE167}" type="parTrans" cxnId="{4DCC0D59-B4B6-4674-B7CA-6653394D112E}">
      <dgm:prSet/>
      <dgm:spPr/>
      <dgm:t>
        <a:bodyPr/>
        <a:lstStyle/>
        <a:p>
          <a:endParaRPr lang="pt-BR"/>
        </a:p>
      </dgm:t>
    </dgm:pt>
    <dgm:pt modelId="{EA00185D-285B-4D24-86EB-0578EFA2AE88}" type="sibTrans" cxnId="{4DCC0D59-B4B6-4674-B7CA-6653394D112E}">
      <dgm:prSet/>
      <dgm:spPr/>
      <dgm:t>
        <a:bodyPr/>
        <a:lstStyle/>
        <a:p>
          <a:endParaRPr lang="pt-BR"/>
        </a:p>
      </dgm:t>
    </dgm:pt>
    <dgm:pt modelId="{40C7BD41-1C37-4FBE-9664-F618805AF0F2}">
      <dgm:prSet phldrT="[Texto]" custT="1"/>
      <dgm:spPr/>
      <dgm:t>
        <a:bodyPr/>
        <a:lstStyle/>
        <a:p>
          <a:pPr algn="just">
            <a:buNone/>
          </a:pPr>
          <a:r>
            <a:rPr lang="pt-BR" sz="1600" dirty="0"/>
            <a:t>Surge o paradigma do desenvolvimento de programas orientado a objetos, e a forma de programar busca diminuir a distância das máquinas aos seres humanos</a:t>
          </a:r>
        </a:p>
      </dgm:t>
    </dgm:pt>
    <dgm:pt modelId="{D25E8E70-7F48-4EAD-B201-7F96F362B3F1}" type="parTrans" cxnId="{5689A346-F218-4360-887A-9403FF696EB1}">
      <dgm:prSet/>
      <dgm:spPr/>
      <dgm:t>
        <a:bodyPr/>
        <a:lstStyle/>
        <a:p>
          <a:endParaRPr lang="pt-BR"/>
        </a:p>
      </dgm:t>
    </dgm:pt>
    <dgm:pt modelId="{13B7D9DA-39B1-418B-862F-E215F5D5A24D}" type="sibTrans" cxnId="{5689A346-F218-4360-887A-9403FF696EB1}">
      <dgm:prSet/>
      <dgm:spPr/>
      <dgm:t>
        <a:bodyPr/>
        <a:lstStyle/>
        <a:p>
          <a:endParaRPr lang="pt-BR"/>
        </a:p>
      </dgm:t>
    </dgm:pt>
    <dgm:pt modelId="{9741FFC2-A109-4D7E-993C-BD7F69B4DA13}" type="pres">
      <dgm:prSet presAssocID="{8E6869B8-53B1-46A1-8D91-34F83DBAB6CA}" presName="Name0" presStyleCnt="0">
        <dgm:presLayoutVars>
          <dgm:dir/>
          <dgm:animLvl val="lvl"/>
          <dgm:resizeHandles val="exact"/>
        </dgm:presLayoutVars>
      </dgm:prSet>
      <dgm:spPr/>
    </dgm:pt>
    <dgm:pt modelId="{EE565AE4-364F-4D99-A334-0C4E27CB32D0}" type="pres">
      <dgm:prSet presAssocID="{5E84ADA7-4D8C-47A4-BA6C-2FE320FC8C89}" presName="linNode" presStyleCnt="0"/>
      <dgm:spPr/>
    </dgm:pt>
    <dgm:pt modelId="{D76E28E7-12F1-4683-8869-3CF2F872F181}" type="pres">
      <dgm:prSet presAssocID="{5E84ADA7-4D8C-47A4-BA6C-2FE320FC8C8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E7C98-8E45-4C35-977D-701A032DAFAB}" type="pres">
      <dgm:prSet presAssocID="{5E84ADA7-4D8C-47A4-BA6C-2FE320FC8C89}" presName="descendantText" presStyleLbl="alignAccFollowNode1" presStyleIdx="0" presStyleCnt="5">
        <dgm:presLayoutVars>
          <dgm:bulletEnabled val="1"/>
        </dgm:presLayoutVars>
      </dgm:prSet>
      <dgm:spPr/>
    </dgm:pt>
    <dgm:pt modelId="{F43CA3E6-134C-41EC-8BFF-16E3C3C2DC01}" type="pres">
      <dgm:prSet presAssocID="{90359B48-F8FD-4C33-A8E4-B36F5156D28A}" presName="sp" presStyleCnt="0"/>
      <dgm:spPr/>
    </dgm:pt>
    <dgm:pt modelId="{F57EC80D-EB45-42E1-A419-10612AB1F1C9}" type="pres">
      <dgm:prSet presAssocID="{FEDE3D0D-919F-497E-B599-558636D7A380}" presName="linNode" presStyleCnt="0"/>
      <dgm:spPr/>
    </dgm:pt>
    <dgm:pt modelId="{0BE04D83-5192-4DFE-B141-3C6307D242CF}" type="pres">
      <dgm:prSet presAssocID="{FEDE3D0D-919F-497E-B599-558636D7A38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2CA44FF-2979-4C03-B8E5-76C831E3EDC2}" type="pres">
      <dgm:prSet presAssocID="{FEDE3D0D-919F-497E-B599-558636D7A380}" presName="descendantText" presStyleLbl="alignAccFollowNode1" presStyleIdx="1" presStyleCnt="5">
        <dgm:presLayoutVars>
          <dgm:bulletEnabled val="1"/>
        </dgm:presLayoutVars>
      </dgm:prSet>
      <dgm:spPr/>
    </dgm:pt>
    <dgm:pt modelId="{21AA4FC7-BC4E-4D32-AD5F-0A7BEC7924B1}" type="pres">
      <dgm:prSet presAssocID="{8014C357-4149-4234-BABC-9B33C888AD4B}" presName="sp" presStyleCnt="0"/>
      <dgm:spPr/>
    </dgm:pt>
    <dgm:pt modelId="{601F8514-9B56-42A8-A631-FA8A2868BDBC}" type="pres">
      <dgm:prSet presAssocID="{70086155-AC15-4131-B56A-BB89350376F9}" presName="linNode" presStyleCnt="0"/>
      <dgm:spPr/>
    </dgm:pt>
    <dgm:pt modelId="{8A585AA0-57AC-4B30-8059-55BEF198FBDD}" type="pres">
      <dgm:prSet presAssocID="{70086155-AC15-4131-B56A-BB89350376F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1BA81F-23BB-4541-B286-28A5C9C19442}" type="pres">
      <dgm:prSet presAssocID="{70086155-AC15-4131-B56A-BB89350376F9}" presName="descendantText" presStyleLbl="alignAccFollowNode1" presStyleIdx="2" presStyleCnt="5">
        <dgm:presLayoutVars>
          <dgm:bulletEnabled val="1"/>
        </dgm:presLayoutVars>
      </dgm:prSet>
      <dgm:spPr/>
    </dgm:pt>
    <dgm:pt modelId="{7962A7DA-A86D-4F49-8C34-D813AC553792}" type="pres">
      <dgm:prSet presAssocID="{A8D23F36-AD4C-49C0-8A9E-CF44B6FA3F17}" presName="sp" presStyleCnt="0"/>
      <dgm:spPr/>
    </dgm:pt>
    <dgm:pt modelId="{5D90DAC3-A497-4374-9EC5-6916A756E2EA}" type="pres">
      <dgm:prSet presAssocID="{D40B7B23-721D-486F-984C-9FF97D70751E}" presName="linNode" presStyleCnt="0"/>
      <dgm:spPr/>
    </dgm:pt>
    <dgm:pt modelId="{34D54262-AB47-4B18-AD52-16F3B7EF2569}" type="pres">
      <dgm:prSet presAssocID="{D40B7B23-721D-486F-984C-9FF97D70751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993CF4-605B-4847-A7E8-08C3E2A4B408}" type="pres">
      <dgm:prSet presAssocID="{D40B7B23-721D-486F-984C-9FF97D70751E}" presName="descendantText" presStyleLbl="alignAccFollowNode1" presStyleIdx="3" presStyleCnt="5">
        <dgm:presLayoutVars>
          <dgm:bulletEnabled val="1"/>
        </dgm:presLayoutVars>
      </dgm:prSet>
      <dgm:spPr/>
    </dgm:pt>
    <dgm:pt modelId="{F0CA11C3-108C-43EF-AF28-19240AC36FAF}" type="pres">
      <dgm:prSet presAssocID="{14EB3092-054B-4C2A-9FDF-BAE6E495E3C5}" presName="sp" presStyleCnt="0"/>
      <dgm:spPr/>
    </dgm:pt>
    <dgm:pt modelId="{476316F6-E198-4287-9BCB-01206EE8A93E}" type="pres">
      <dgm:prSet presAssocID="{72FE35E6-4623-4E20-854B-9D0F9C164033}" presName="linNode" presStyleCnt="0"/>
      <dgm:spPr/>
    </dgm:pt>
    <dgm:pt modelId="{25772536-0A18-4B0C-BB3F-153C63FA3C8F}" type="pres">
      <dgm:prSet presAssocID="{72FE35E6-4623-4E20-854B-9D0F9C16403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D3C2927-1D2D-475D-91F5-FE19EFF19A40}" type="pres">
      <dgm:prSet presAssocID="{72FE35E6-4623-4E20-854B-9D0F9C16403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0E4AE00-C84A-4BC4-9FA8-895779A59C31}" type="presOf" srcId="{A38DA90F-0649-4789-99BC-9E3F8A87043C}" destId="{12CA44FF-2979-4C03-B8E5-76C831E3EDC2}" srcOrd="0" destOrd="0" presId="urn:microsoft.com/office/officeart/2005/8/layout/vList5"/>
    <dgm:cxn modelId="{EEBADA05-7A05-4D61-AEE8-0C76B2AB3946}" type="presOf" srcId="{9F99D741-BFDB-4F9E-B65B-A53EA68E0BB9}" destId="{ED3C2927-1D2D-475D-91F5-FE19EFF19A40}" srcOrd="0" destOrd="0" presId="urn:microsoft.com/office/officeart/2005/8/layout/vList5"/>
    <dgm:cxn modelId="{FFBAF70C-3A0D-48AF-9F1D-A5780B623701}" srcId="{8E6869B8-53B1-46A1-8D91-34F83DBAB6CA}" destId="{72FE35E6-4623-4E20-854B-9D0F9C164033}" srcOrd="4" destOrd="0" parTransId="{A96DAC61-A771-4074-8B2E-4B47333110ED}" sibTransId="{0FDF61E5-56DE-4CF7-9DCE-55C06E733389}"/>
    <dgm:cxn modelId="{71E40F12-AB8F-45E1-A4CC-AE261DC320F4}" srcId="{70086155-AC15-4131-B56A-BB89350376F9}" destId="{77D948A6-21A1-4316-A22D-2055EB3A553C}" srcOrd="0" destOrd="0" parTransId="{8B7A17D1-BDD2-4DBC-BDC0-18755EA213F8}" sibTransId="{DE7F93D0-8DE2-46B1-9965-6082AFFDEF86}"/>
    <dgm:cxn modelId="{69677518-ACEE-44ED-B885-778081DB6C12}" type="presOf" srcId="{FEDE3D0D-919F-497E-B599-558636D7A380}" destId="{0BE04D83-5192-4DFE-B141-3C6307D242CF}" srcOrd="0" destOrd="0" presId="urn:microsoft.com/office/officeart/2005/8/layout/vList5"/>
    <dgm:cxn modelId="{EF331C1B-553E-4C43-9DFF-71A8F26AFD59}" srcId="{8E6869B8-53B1-46A1-8D91-34F83DBAB6CA}" destId="{5E84ADA7-4D8C-47A4-BA6C-2FE320FC8C89}" srcOrd="0" destOrd="0" parTransId="{A9600A71-BC65-49D7-9114-D6165F0C98C8}" sibTransId="{90359B48-F8FD-4C33-A8E4-B36F5156D28A}"/>
    <dgm:cxn modelId="{EC99F323-97C2-4B08-B05D-3C40805A43CD}" srcId="{8E6869B8-53B1-46A1-8D91-34F83DBAB6CA}" destId="{D40B7B23-721D-486F-984C-9FF97D70751E}" srcOrd="3" destOrd="0" parTransId="{BFFAD67E-67CE-4C9F-930D-B35362709F11}" sibTransId="{14EB3092-054B-4C2A-9FDF-BAE6E495E3C5}"/>
    <dgm:cxn modelId="{03CD4428-7990-428B-A4B0-B8AB28F399AC}" srcId="{8E6869B8-53B1-46A1-8D91-34F83DBAB6CA}" destId="{70086155-AC15-4131-B56A-BB89350376F9}" srcOrd="2" destOrd="0" parTransId="{D91D4B95-75EB-4B78-9CC6-AE8A53639F0C}" sibTransId="{A8D23F36-AD4C-49C0-8A9E-CF44B6FA3F17}"/>
    <dgm:cxn modelId="{9AECCA2E-33C9-4A42-9187-77EEBBC8EC6E}" type="presOf" srcId="{40C7BD41-1C37-4FBE-9664-F618805AF0F2}" destId="{293E7C98-8E45-4C35-977D-701A032DAFAB}" srcOrd="0" destOrd="0" presId="urn:microsoft.com/office/officeart/2005/8/layout/vList5"/>
    <dgm:cxn modelId="{107C9536-82E0-4B45-98C0-51B8A00F2E32}" type="presOf" srcId="{72FE35E6-4623-4E20-854B-9D0F9C164033}" destId="{25772536-0A18-4B0C-BB3F-153C63FA3C8F}" srcOrd="0" destOrd="0" presId="urn:microsoft.com/office/officeart/2005/8/layout/vList5"/>
    <dgm:cxn modelId="{532E3F44-A796-4CE1-9E41-090911069A3B}" type="presOf" srcId="{77D948A6-21A1-4316-A22D-2055EB3A553C}" destId="{8C1BA81F-23BB-4541-B286-28A5C9C19442}" srcOrd="0" destOrd="0" presId="urn:microsoft.com/office/officeart/2005/8/layout/vList5"/>
    <dgm:cxn modelId="{85642265-F491-45B7-9334-347D990795EA}" srcId="{8E6869B8-53B1-46A1-8D91-34F83DBAB6CA}" destId="{FEDE3D0D-919F-497E-B599-558636D7A380}" srcOrd="1" destOrd="0" parTransId="{3C529469-90F5-4F85-B3EE-BE4E516190A4}" sibTransId="{8014C357-4149-4234-BABC-9B33C888AD4B}"/>
    <dgm:cxn modelId="{5689A346-F218-4360-887A-9403FF696EB1}" srcId="{5E84ADA7-4D8C-47A4-BA6C-2FE320FC8C89}" destId="{40C7BD41-1C37-4FBE-9664-F618805AF0F2}" srcOrd="0" destOrd="0" parTransId="{D25E8E70-7F48-4EAD-B201-7F96F362B3F1}" sibTransId="{13B7D9DA-39B1-418B-862F-E215F5D5A24D}"/>
    <dgm:cxn modelId="{DE5E7F6A-1418-4153-9BC2-24656DB4BFA7}" type="presOf" srcId="{8E6869B8-53B1-46A1-8D91-34F83DBAB6CA}" destId="{9741FFC2-A109-4D7E-993C-BD7F69B4DA13}" srcOrd="0" destOrd="0" presId="urn:microsoft.com/office/officeart/2005/8/layout/vList5"/>
    <dgm:cxn modelId="{BBF1DD6C-631E-4AE8-921F-0CD04A3F6D4E}" type="presOf" srcId="{70086155-AC15-4131-B56A-BB89350376F9}" destId="{8A585AA0-57AC-4B30-8059-55BEF198FBDD}" srcOrd="0" destOrd="0" presId="urn:microsoft.com/office/officeart/2005/8/layout/vList5"/>
    <dgm:cxn modelId="{47036C75-CB4B-4B22-BAEF-025457784856}" type="presOf" srcId="{B422F5ED-6FA7-428D-A3E8-CB50416E8541}" destId="{58993CF4-605B-4847-A7E8-08C3E2A4B408}" srcOrd="0" destOrd="0" presId="urn:microsoft.com/office/officeart/2005/8/layout/vList5"/>
    <dgm:cxn modelId="{6C9D0D78-F423-48D6-9496-E75AF735EC2A}" srcId="{72FE35E6-4623-4E20-854B-9D0F9C164033}" destId="{9F99D741-BFDB-4F9E-B65B-A53EA68E0BB9}" srcOrd="0" destOrd="0" parTransId="{57014D70-2657-46AF-9112-7D38C0B52719}" sibTransId="{0F93069C-3B0A-4DF0-9F73-A8CDB1F514A1}"/>
    <dgm:cxn modelId="{4DCC0D59-B4B6-4674-B7CA-6653394D112E}" srcId="{FEDE3D0D-919F-497E-B599-558636D7A380}" destId="{A38DA90F-0649-4789-99BC-9E3F8A87043C}" srcOrd="0" destOrd="0" parTransId="{74C09FB9-88D7-4B24-AE64-25B4F9CBE167}" sibTransId="{EA00185D-285B-4D24-86EB-0578EFA2AE88}"/>
    <dgm:cxn modelId="{B4B2887A-272D-46F9-B7C9-EF044F111277}" type="presOf" srcId="{D40B7B23-721D-486F-984C-9FF97D70751E}" destId="{34D54262-AB47-4B18-AD52-16F3B7EF2569}" srcOrd="0" destOrd="0" presId="urn:microsoft.com/office/officeart/2005/8/layout/vList5"/>
    <dgm:cxn modelId="{C05958EB-E00B-4238-96E6-C678BCBFB566}" type="presOf" srcId="{5E84ADA7-4D8C-47A4-BA6C-2FE320FC8C89}" destId="{D76E28E7-12F1-4683-8869-3CF2F872F181}" srcOrd="0" destOrd="0" presId="urn:microsoft.com/office/officeart/2005/8/layout/vList5"/>
    <dgm:cxn modelId="{D937F4ED-86FE-45AF-BC6F-7A92E8D86FFE}" srcId="{D40B7B23-721D-486F-984C-9FF97D70751E}" destId="{B422F5ED-6FA7-428D-A3E8-CB50416E8541}" srcOrd="0" destOrd="0" parTransId="{E9B8BE35-19AF-4C10-9AF9-ACF0CCF00A83}" sibTransId="{AC386609-E348-4B4D-BBB1-98A9CF16485A}"/>
    <dgm:cxn modelId="{BBEB5CC1-6CB5-4A02-89D5-F934DE6EB199}" type="presParOf" srcId="{9741FFC2-A109-4D7E-993C-BD7F69B4DA13}" destId="{EE565AE4-364F-4D99-A334-0C4E27CB32D0}" srcOrd="0" destOrd="0" presId="urn:microsoft.com/office/officeart/2005/8/layout/vList5"/>
    <dgm:cxn modelId="{F40A014B-D61D-4A15-9C70-C154FF97F4E2}" type="presParOf" srcId="{EE565AE4-364F-4D99-A334-0C4E27CB32D0}" destId="{D76E28E7-12F1-4683-8869-3CF2F872F181}" srcOrd="0" destOrd="0" presId="urn:microsoft.com/office/officeart/2005/8/layout/vList5"/>
    <dgm:cxn modelId="{C840B877-596A-4AE0-9032-653CAC7B84DF}" type="presParOf" srcId="{EE565AE4-364F-4D99-A334-0C4E27CB32D0}" destId="{293E7C98-8E45-4C35-977D-701A032DAFAB}" srcOrd="1" destOrd="0" presId="urn:microsoft.com/office/officeart/2005/8/layout/vList5"/>
    <dgm:cxn modelId="{B72CFA20-E09C-4DCE-8445-69F3AF584D6B}" type="presParOf" srcId="{9741FFC2-A109-4D7E-993C-BD7F69B4DA13}" destId="{F43CA3E6-134C-41EC-8BFF-16E3C3C2DC01}" srcOrd="1" destOrd="0" presId="urn:microsoft.com/office/officeart/2005/8/layout/vList5"/>
    <dgm:cxn modelId="{6A242408-D640-4134-B858-14771182560D}" type="presParOf" srcId="{9741FFC2-A109-4D7E-993C-BD7F69B4DA13}" destId="{F57EC80D-EB45-42E1-A419-10612AB1F1C9}" srcOrd="2" destOrd="0" presId="urn:microsoft.com/office/officeart/2005/8/layout/vList5"/>
    <dgm:cxn modelId="{9A43050B-2F39-4B59-9206-27B866A5FF9F}" type="presParOf" srcId="{F57EC80D-EB45-42E1-A419-10612AB1F1C9}" destId="{0BE04D83-5192-4DFE-B141-3C6307D242CF}" srcOrd="0" destOrd="0" presId="urn:microsoft.com/office/officeart/2005/8/layout/vList5"/>
    <dgm:cxn modelId="{3A9F7D06-70CB-47CC-9080-A1535C8DC767}" type="presParOf" srcId="{F57EC80D-EB45-42E1-A419-10612AB1F1C9}" destId="{12CA44FF-2979-4C03-B8E5-76C831E3EDC2}" srcOrd="1" destOrd="0" presId="urn:microsoft.com/office/officeart/2005/8/layout/vList5"/>
    <dgm:cxn modelId="{AF55F6E5-DB78-45A9-9075-ADD1A00D5E05}" type="presParOf" srcId="{9741FFC2-A109-4D7E-993C-BD7F69B4DA13}" destId="{21AA4FC7-BC4E-4D32-AD5F-0A7BEC7924B1}" srcOrd="3" destOrd="0" presId="urn:microsoft.com/office/officeart/2005/8/layout/vList5"/>
    <dgm:cxn modelId="{A17AB3BE-A829-4DA0-A74E-7104BC7A5E09}" type="presParOf" srcId="{9741FFC2-A109-4D7E-993C-BD7F69B4DA13}" destId="{601F8514-9B56-42A8-A631-FA8A2868BDBC}" srcOrd="4" destOrd="0" presId="urn:microsoft.com/office/officeart/2005/8/layout/vList5"/>
    <dgm:cxn modelId="{4FD7D6B6-44EC-4E52-BFD6-56A0811CC427}" type="presParOf" srcId="{601F8514-9B56-42A8-A631-FA8A2868BDBC}" destId="{8A585AA0-57AC-4B30-8059-55BEF198FBDD}" srcOrd="0" destOrd="0" presId="urn:microsoft.com/office/officeart/2005/8/layout/vList5"/>
    <dgm:cxn modelId="{41FEDF99-D2E3-45E8-9CC6-6FD43ACEDBC0}" type="presParOf" srcId="{601F8514-9B56-42A8-A631-FA8A2868BDBC}" destId="{8C1BA81F-23BB-4541-B286-28A5C9C19442}" srcOrd="1" destOrd="0" presId="urn:microsoft.com/office/officeart/2005/8/layout/vList5"/>
    <dgm:cxn modelId="{5D4527A4-79E6-42CB-AA3F-D46F637B479D}" type="presParOf" srcId="{9741FFC2-A109-4D7E-993C-BD7F69B4DA13}" destId="{7962A7DA-A86D-4F49-8C34-D813AC553792}" srcOrd="5" destOrd="0" presId="urn:microsoft.com/office/officeart/2005/8/layout/vList5"/>
    <dgm:cxn modelId="{378C4304-F840-45D5-9359-88E11CC393B9}" type="presParOf" srcId="{9741FFC2-A109-4D7E-993C-BD7F69B4DA13}" destId="{5D90DAC3-A497-4374-9EC5-6916A756E2EA}" srcOrd="6" destOrd="0" presId="urn:microsoft.com/office/officeart/2005/8/layout/vList5"/>
    <dgm:cxn modelId="{129C5058-ED55-4288-9266-1D231A67C2EF}" type="presParOf" srcId="{5D90DAC3-A497-4374-9EC5-6916A756E2EA}" destId="{34D54262-AB47-4B18-AD52-16F3B7EF2569}" srcOrd="0" destOrd="0" presId="urn:microsoft.com/office/officeart/2005/8/layout/vList5"/>
    <dgm:cxn modelId="{8B37FDE9-99E4-4BE1-B4A5-C998362EB603}" type="presParOf" srcId="{5D90DAC3-A497-4374-9EC5-6916A756E2EA}" destId="{58993CF4-605B-4847-A7E8-08C3E2A4B408}" srcOrd="1" destOrd="0" presId="urn:microsoft.com/office/officeart/2005/8/layout/vList5"/>
    <dgm:cxn modelId="{CB14636D-B170-411B-9D0A-B5DC08125D66}" type="presParOf" srcId="{9741FFC2-A109-4D7E-993C-BD7F69B4DA13}" destId="{F0CA11C3-108C-43EF-AF28-19240AC36FAF}" srcOrd="7" destOrd="0" presId="urn:microsoft.com/office/officeart/2005/8/layout/vList5"/>
    <dgm:cxn modelId="{79CB8144-9BBE-4491-B2CA-6E1B314E0A6A}" type="presParOf" srcId="{9741FFC2-A109-4D7E-993C-BD7F69B4DA13}" destId="{476316F6-E198-4287-9BCB-01206EE8A93E}" srcOrd="8" destOrd="0" presId="urn:microsoft.com/office/officeart/2005/8/layout/vList5"/>
    <dgm:cxn modelId="{8B3CFDEC-72E1-4361-A4BC-B853C89B7145}" type="presParOf" srcId="{476316F6-E198-4287-9BCB-01206EE8A93E}" destId="{25772536-0A18-4B0C-BB3F-153C63FA3C8F}" srcOrd="0" destOrd="0" presId="urn:microsoft.com/office/officeart/2005/8/layout/vList5"/>
    <dgm:cxn modelId="{10398F10-3600-4E41-A543-9427731A9EFB}" type="presParOf" srcId="{476316F6-E198-4287-9BCB-01206EE8A93E}" destId="{ED3C2927-1D2D-475D-91F5-FE19EFF19A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BA81F-23BB-4541-B286-28A5C9C19442}">
      <dsp:nvSpPr>
        <dsp:cNvPr id="0" name=""/>
        <dsp:cNvSpPr/>
      </dsp:nvSpPr>
      <dsp:spPr>
        <a:xfrm rot="5400000">
          <a:off x="3114123" y="-1296670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Pascal, COBOL, FORTRAN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Basic, Ada</a:t>
          </a:r>
        </a:p>
      </dsp:txBody>
      <dsp:txXfrm rot="-5400000">
        <a:off x="1762755" y="75740"/>
        <a:ext cx="3112746" cy="388968"/>
      </dsp:txXfrm>
    </dsp:sp>
    <dsp:sp modelId="{8A585AA0-57AC-4B30-8059-55BEF198FBDD}">
      <dsp:nvSpPr>
        <dsp:cNvPr id="0" name=""/>
        <dsp:cNvSpPr/>
      </dsp:nvSpPr>
      <dsp:spPr>
        <a:xfrm>
          <a:off x="0" y="816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Alto</a:t>
          </a:r>
        </a:p>
      </dsp:txBody>
      <dsp:txXfrm>
        <a:off x="26303" y="27119"/>
        <a:ext cx="1710149" cy="486209"/>
      </dsp:txXfrm>
    </dsp:sp>
    <dsp:sp modelId="{58993CF4-605B-4847-A7E8-08C3E2A4B408}">
      <dsp:nvSpPr>
        <dsp:cNvPr id="0" name=""/>
        <dsp:cNvSpPr/>
      </dsp:nvSpPr>
      <dsp:spPr>
        <a:xfrm rot="5400000">
          <a:off x="3114123" y="-730914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C, C++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FORTH</a:t>
          </a:r>
        </a:p>
      </dsp:txBody>
      <dsp:txXfrm rot="-5400000">
        <a:off x="1762755" y="641496"/>
        <a:ext cx="3112746" cy="388968"/>
      </dsp:txXfrm>
    </dsp:sp>
    <dsp:sp modelId="{34D54262-AB47-4B18-AD52-16F3B7EF2569}">
      <dsp:nvSpPr>
        <dsp:cNvPr id="0" name=""/>
        <dsp:cNvSpPr/>
      </dsp:nvSpPr>
      <dsp:spPr>
        <a:xfrm>
          <a:off x="0" y="566572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Médio</a:t>
          </a:r>
        </a:p>
      </dsp:txBody>
      <dsp:txXfrm>
        <a:off x="26303" y="592875"/>
        <a:ext cx="1710149" cy="486209"/>
      </dsp:txXfrm>
    </dsp:sp>
    <dsp:sp modelId="{ED3C2927-1D2D-475D-91F5-FE19EFF19A40}">
      <dsp:nvSpPr>
        <dsp:cNvPr id="0" name=""/>
        <dsp:cNvSpPr/>
      </dsp:nvSpPr>
      <dsp:spPr>
        <a:xfrm rot="5400000">
          <a:off x="3114123" y="-165158"/>
          <a:ext cx="431052" cy="3133788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Assembly</a:t>
          </a:r>
        </a:p>
      </dsp:txBody>
      <dsp:txXfrm rot="-5400000">
        <a:off x="1762755" y="1207252"/>
        <a:ext cx="3112746" cy="388968"/>
      </dsp:txXfrm>
    </dsp:sp>
    <dsp:sp modelId="{25772536-0A18-4B0C-BB3F-153C63FA3C8F}">
      <dsp:nvSpPr>
        <dsp:cNvPr id="0" name=""/>
        <dsp:cNvSpPr/>
      </dsp:nvSpPr>
      <dsp:spPr>
        <a:xfrm>
          <a:off x="0" y="1132328"/>
          <a:ext cx="1762755" cy="5388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Nível Baixo</a:t>
          </a:r>
        </a:p>
      </dsp:txBody>
      <dsp:txXfrm>
        <a:off x="26303" y="1158631"/>
        <a:ext cx="1710149" cy="48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7C98-8E45-4C35-977D-701A032DAFAB}">
      <dsp:nvSpPr>
        <dsp:cNvPr id="0" name=""/>
        <dsp:cNvSpPr/>
      </dsp:nvSpPr>
      <dsp:spPr>
        <a:xfrm rot="5400000">
          <a:off x="5222032" y="-2199516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Surge o paradigma do desenvolvimento de programas orientado a objetos, e a forma de programar busca diminuir a distância das máquinas aos seres humanos</a:t>
          </a:r>
        </a:p>
      </dsp:txBody>
      <dsp:txXfrm rot="-5400000">
        <a:off x="2938514" y="116074"/>
        <a:ext cx="5191953" cy="592844"/>
      </dsp:txXfrm>
    </dsp:sp>
    <dsp:sp modelId="{D76E28E7-12F1-4683-8869-3CF2F872F181}">
      <dsp:nvSpPr>
        <dsp:cNvPr id="0" name=""/>
        <dsp:cNvSpPr/>
      </dsp:nvSpPr>
      <dsp:spPr>
        <a:xfrm>
          <a:off x="0" y="187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POO</a:t>
          </a:r>
        </a:p>
      </dsp:txBody>
      <dsp:txXfrm>
        <a:off x="40089" y="41967"/>
        <a:ext cx="2858336" cy="741057"/>
      </dsp:txXfrm>
    </dsp:sp>
    <dsp:sp modelId="{12CA44FF-2979-4C03-B8E5-76C831E3EDC2}">
      <dsp:nvSpPr>
        <dsp:cNvPr id="0" name=""/>
        <dsp:cNvSpPr/>
      </dsp:nvSpPr>
      <dsp:spPr>
        <a:xfrm rot="5400000">
          <a:off x="5222032" y="-1337219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Conforme o aumento da complexidade os programas passam a ficar cada vez maiores e necessitam ser agrupados em módulos de funcionalidade</a:t>
          </a:r>
        </a:p>
      </dsp:txBody>
      <dsp:txXfrm rot="-5400000">
        <a:off x="2938514" y="978371"/>
        <a:ext cx="5191953" cy="592844"/>
      </dsp:txXfrm>
    </dsp:sp>
    <dsp:sp modelId="{0BE04D83-5192-4DFE-B141-3C6307D242CF}">
      <dsp:nvSpPr>
        <dsp:cNvPr id="0" name=""/>
        <dsp:cNvSpPr/>
      </dsp:nvSpPr>
      <dsp:spPr>
        <a:xfrm>
          <a:off x="0" y="864175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Modular</a:t>
          </a:r>
        </a:p>
      </dsp:txBody>
      <dsp:txXfrm>
        <a:off x="40089" y="904264"/>
        <a:ext cx="2858336" cy="741057"/>
      </dsp:txXfrm>
    </dsp:sp>
    <dsp:sp modelId="{8C1BA81F-23BB-4541-B286-28A5C9C19442}">
      <dsp:nvSpPr>
        <dsp:cNvPr id="0" name=""/>
        <dsp:cNvSpPr/>
      </dsp:nvSpPr>
      <dsp:spPr>
        <a:xfrm rot="5400000">
          <a:off x="5222032" y="-474921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Uso de algoritmos que utilizam estruturas de controle que permitem o desenvolvimento de uma lógica mais elaborada</a:t>
          </a:r>
        </a:p>
      </dsp:txBody>
      <dsp:txXfrm rot="-5400000">
        <a:off x="2938514" y="1840669"/>
        <a:ext cx="5191953" cy="592844"/>
      </dsp:txXfrm>
    </dsp:sp>
    <dsp:sp modelId="{8A585AA0-57AC-4B30-8059-55BEF198FBDD}">
      <dsp:nvSpPr>
        <dsp:cNvPr id="0" name=""/>
        <dsp:cNvSpPr/>
      </dsp:nvSpPr>
      <dsp:spPr>
        <a:xfrm>
          <a:off x="0" y="1726473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Estruturada</a:t>
          </a:r>
        </a:p>
      </dsp:txBody>
      <dsp:txXfrm>
        <a:off x="40089" y="1766562"/>
        <a:ext cx="2858336" cy="741057"/>
      </dsp:txXfrm>
    </dsp:sp>
    <dsp:sp modelId="{58993CF4-605B-4847-A7E8-08C3E2A4B408}">
      <dsp:nvSpPr>
        <dsp:cNvPr id="0" name=""/>
        <dsp:cNvSpPr/>
      </dsp:nvSpPr>
      <dsp:spPr>
        <a:xfrm rot="5400000">
          <a:off x="5222032" y="387375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O programador tem uma certa independência do hardware, mas ainda é muito limitado.</a:t>
          </a:r>
        </a:p>
      </dsp:txBody>
      <dsp:txXfrm rot="-5400000">
        <a:off x="2938514" y="2702965"/>
        <a:ext cx="5191953" cy="592844"/>
      </dsp:txXfrm>
    </dsp:sp>
    <dsp:sp modelId="{34D54262-AB47-4B18-AD52-16F3B7EF2569}">
      <dsp:nvSpPr>
        <dsp:cNvPr id="0" name=""/>
        <dsp:cNvSpPr/>
      </dsp:nvSpPr>
      <dsp:spPr>
        <a:xfrm>
          <a:off x="0" y="2588770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Linear</a:t>
          </a:r>
        </a:p>
      </dsp:txBody>
      <dsp:txXfrm>
        <a:off x="40089" y="2628859"/>
        <a:ext cx="2858336" cy="741057"/>
      </dsp:txXfrm>
    </dsp:sp>
    <dsp:sp modelId="{ED3C2927-1D2D-475D-91F5-FE19EFF19A40}">
      <dsp:nvSpPr>
        <dsp:cNvPr id="0" name=""/>
        <dsp:cNvSpPr/>
      </dsp:nvSpPr>
      <dsp:spPr>
        <a:xfrm rot="5400000">
          <a:off x="5222032" y="1249673"/>
          <a:ext cx="656988" cy="522402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kern="1200" dirty="0"/>
            <a:t>A forma de programar está muito associada as características do hardware</a:t>
          </a:r>
        </a:p>
      </dsp:txBody>
      <dsp:txXfrm rot="-5400000">
        <a:off x="2938514" y="3565263"/>
        <a:ext cx="5191953" cy="592844"/>
      </dsp:txXfrm>
    </dsp:sp>
    <dsp:sp modelId="{25772536-0A18-4B0C-BB3F-153C63FA3C8F}">
      <dsp:nvSpPr>
        <dsp:cNvPr id="0" name=""/>
        <dsp:cNvSpPr/>
      </dsp:nvSpPr>
      <dsp:spPr>
        <a:xfrm>
          <a:off x="0" y="3451068"/>
          <a:ext cx="2938514" cy="82123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Programação Baixo Nível</a:t>
          </a:r>
        </a:p>
      </dsp:txBody>
      <dsp:txXfrm>
        <a:off x="40089" y="3491157"/>
        <a:ext cx="2858336" cy="74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34767"/>
            <a:ext cx="3076363" cy="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0917176-E98B-4FE0-8AE8-12DBB2385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2141"/>
            <a:ext cx="520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0"/>
            <a:r>
              <a:rPr lang="en-US" noProof="0"/>
              <a:t>Segundo nível</a:t>
            </a:r>
          </a:p>
          <a:p>
            <a:pPr lvl="0"/>
            <a:r>
              <a:rPr lang="en-US" noProof="0"/>
              <a:t>Terceiro nível</a:t>
            </a:r>
          </a:p>
          <a:p>
            <a:pPr lvl="0"/>
            <a:r>
              <a:rPr lang="en-US" noProof="0"/>
              <a:t>Quarto nível</a:t>
            </a:r>
          </a:p>
          <a:p>
            <a:pPr lvl="0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534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AE581EC-CA75-48E0-9941-8CD17E357E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49F10-AD6F-41D0-8460-5CEC41D75B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17538" y="88106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1825" y="6292850"/>
            <a:ext cx="8218488" cy="0"/>
          </a:xfrm>
          <a:prstGeom prst="line">
            <a:avLst/>
          </a:prstGeom>
          <a:noFill/>
          <a:ln w="36068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70313" y="3770313"/>
            <a:ext cx="5065712" cy="0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4213" y="6378575"/>
            <a:ext cx="8083550" cy="221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r>
              <a:rPr lang="en-GB" sz="15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rPr>
              <a:t>UNIFACS      		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9875" y="1077913"/>
            <a:ext cx="4378325" cy="2522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81463"/>
            <a:ext cx="6400800" cy="1828800"/>
          </a:xfrm>
        </p:spPr>
        <p:txBody>
          <a:bodyPr/>
          <a:lstStyle>
            <a:lvl1pPr marL="0" indent="0" algn="ctr">
              <a:buFontTx/>
              <a:buNone/>
              <a:defRPr sz="2900"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833021-54FB-820C-D0F7-7FF58FED8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536" y="1571998"/>
            <a:ext cx="3581900" cy="1638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BA4BC815-EC47-4A04-B03C-2774D89B48D3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7784FD-A171-46EF-8BB2-0C6DB7D00656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821455-7E84-9911-6419-2052E6802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75450" y="293688"/>
            <a:ext cx="2046288" cy="59959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1825" y="293688"/>
            <a:ext cx="5991225" cy="59959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7E41EA2-967A-4685-9380-C02E84E8633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5C2B89-8AA7-2A88-E369-875BC443A679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037784-25BC-B2AF-D81C-610DD60AA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533F0B1-4763-4D64-8391-9742880322CD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66AB18-E17C-E21B-0EE0-291AC3754F76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5D10A2-F01A-F58A-1D39-E6BED596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6E2727-E03B-893A-CC54-42974A5C15D2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7E4485-8D50-6B80-4BD3-68A75B6B8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42C55EC7-BC71-4132-A267-F4095F3A74E7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BBCC28-FB69-4C5F-854C-48085F2F8A08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D4FA7-4386-A82C-5D53-ACAF6D35AE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1825" y="1382713"/>
            <a:ext cx="4017963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2188" y="1382713"/>
            <a:ext cx="4019550" cy="4906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FBDF332C-6E65-432C-9BB4-306373DD8A35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DEFA19-B268-C9C7-B239-9AD45AD86EA1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B773BE-1D69-5CC7-E036-6B63C1C52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59C2DC3-22EB-4A3B-90A6-BB1685FB9E0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16986C-2ED3-ACF7-8EE3-98F339B4C5DF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07BBA8-1C6C-91F1-5F52-BA7B28590E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100C21D8-DA25-4465-9E7D-B8FFFF9DEF49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F72D01-E6FB-E5BA-10CC-234FA09AD78F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2FFFD1-1E24-A447-668E-E99E0096F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73AAB6B0-33F3-4192-BEE3-5D8658FF87BB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2FCD66-2C42-AB1E-4FA1-B8C744180C22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32E097-AC69-5E70-9A16-C05B91F71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C44A381C-00E0-4B43-A734-2A5A2B28DC18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7361EF-D6D8-B656-2D83-B0899F2AA15A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6EDAAC-846E-B07C-2E0D-5388BF53D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– </a:t>
            </a:r>
            <a:fld id="{EA4844F1-4CD1-43EE-97AD-1456F08B012A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63A0B0-AF62-4718-9932-545DC99C22DB}"/>
              </a:ext>
            </a:extLst>
          </p:cNvPr>
          <p:cNvSpPr/>
          <p:nvPr userDrawn="1"/>
        </p:nvSpPr>
        <p:spPr bwMode="auto">
          <a:xfrm>
            <a:off x="1" y="88900"/>
            <a:ext cx="1691679" cy="123983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22885D-1271-9185-5239-2CF1DA67D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262" y="476672"/>
            <a:ext cx="1235156" cy="5650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138" y="293688"/>
            <a:ext cx="695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382713"/>
            <a:ext cx="8189913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Quarto nível</a:t>
            </a:r>
          </a:p>
          <a:p>
            <a:pPr lvl="3"/>
            <a:endParaRPr lang="pt-BR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825" y="6292850"/>
            <a:ext cx="2897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48075" y="6302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r>
              <a:rPr lang="pt-BR"/>
              <a:t>– </a:t>
            </a:r>
            <a:fld id="{49714766-8CE4-47CA-9E46-BC180DAB27C6}" type="slidenum">
              <a:rPr lang="pt-BR"/>
              <a:pPr>
                <a:defRPr/>
              </a:pPr>
              <a:t>‹nº›</a:t>
            </a:fld>
            <a:r>
              <a:rPr lang="pt-BR"/>
              <a:t> –</a:t>
            </a: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>
            <a:off x="617538" y="1370013"/>
            <a:ext cx="8218487" cy="3175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>
            <a:off x="617538" y="6292850"/>
            <a:ext cx="8218487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126288" y="6456363"/>
            <a:ext cx="1709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12750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11163" algn="l"/>
                <a:tab pos="823913" algn="l"/>
                <a:tab pos="1235075" algn="l"/>
                <a:tab pos="1649413" algn="l"/>
                <a:tab pos="2060575" algn="l"/>
                <a:tab pos="2473325" algn="l"/>
                <a:tab pos="2886075" algn="l"/>
                <a:tab pos="3298825" algn="l"/>
                <a:tab pos="3711575" algn="l"/>
                <a:tab pos="4121150" algn="l"/>
                <a:tab pos="4533900" algn="l"/>
                <a:tab pos="4948238" algn="l"/>
                <a:tab pos="5362575" algn="l"/>
                <a:tab pos="5772150" algn="l"/>
                <a:tab pos="6183313" algn="l"/>
                <a:tab pos="6599238" algn="l"/>
                <a:tab pos="7005638" algn="l"/>
                <a:tab pos="7421563" algn="l"/>
                <a:tab pos="7834313" algn="l"/>
                <a:tab pos="8247063" algn="l"/>
                <a:tab pos="8639175" algn="l"/>
              </a:tabLst>
              <a:defRPr/>
            </a:pPr>
            <a:endParaRPr lang="en-GB" sz="15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0535D3-B420-48A9-B80D-A91A452AA1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7081" y="166555"/>
            <a:ext cx="899954" cy="1108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Times New Roman" pitchFamily="18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Freestyle Script" pitchFamily="66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sourceforge.net/projects/falcon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front/main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4000" dirty="0"/>
              <a:t>Programação de Soluções Computacionais</a:t>
            </a:r>
            <a:endParaRPr lang="pt-BR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3508" y="3861048"/>
            <a:ext cx="8856984" cy="504056"/>
          </a:xfrm>
        </p:spPr>
        <p:txBody>
          <a:bodyPr/>
          <a:lstStyle/>
          <a:p>
            <a:pPr eaLnBrk="1" hangingPunct="1"/>
            <a:r>
              <a:rPr lang="pt-BR" sz="4400" dirty="0"/>
              <a:t>Algoritmos</a:t>
            </a:r>
          </a:p>
          <a:p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  <a:p>
            <a:pPr eaLnBrk="1" hangingPunct="1"/>
            <a:endParaRPr lang="pt-BR" sz="4400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51545C0-7456-4A53-A88B-BF68340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085184"/>
            <a:ext cx="88569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0" indent="0" algn="ctr" defTabSz="95726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algn="l"/>
            <a:endParaRPr lang="pt-BR" kern="0" dirty="0"/>
          </a:p>
          <a:p>
            <a:pPr algn="l"/>
            <a:r>
              <a:rPr lang="pt-BR" sz="2500" kern="0" dirty="0"/>
              <a:t>Professor : Carlos Helano </a:t>
            </a:r>
          </a:p>
          <a:p>
            <a:pPr algn="l"/>
            <a:endParaRPr lang="pt-BR" kern="0" dirty="0"/>
          </a:p>
          <a:p>
            <a:pPr algn="l"/>
            <a:endParaRPr lang="pt-BR" kern="0" dirty="0"/>
          </a:p>
          <a:p>
            <a:pPr algn="l"/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>
            <a:extLst>
              <a:ext uri="{FF2B5EF4-FFF2-40B4-BE49-F238E27FC236}">
                <a16:creationId xmlns:a16="http://schemas.microsoft.com/office/drawing/2014/main" id="{1587DB70-0BD4-4E32-91B0-6C8B4D0EA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203D804-00A6-42FD-96BF-6C78768674D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500"/>
              <a:t> –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29954-03B3-4B16-A503-8E8FC05E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BFB442-44C1-4AE6-A9B5-3952FC277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Regras para um bom Algoritmo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1 – Ações simples e bem definidas</a:t>
            </a:r>
          </a:p>
          <a:p>
            <a:pPr lvl="1" eaLnBrk="1" hangingPunct="1"/>
            <a:r>
              <a:rPr lang="pt-BR" altLang="pt-BR"/>
              <a:t>2 – Seqüência ordenada de ações</a:t>
            </a:r>
          </a:p>
          <a:p>
            <a:pPr lvl="1" eaLnBrk="1" hangingPunct="1"/>
            <a:r>
              <a:rPr lang="pt-BR" altLang="pt-BR"/>
              <a:t>3 – Seqüência finita de ações</a:t>
            </a:r>
            <a:endParaRPr lang="en-US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4">
            <a:extLst>
              <a:ext uri="{FF2B5EF4-FFF2-40B4-BE49-F238E27FC236}">
                <a16:creationId xmlns:a16="http://schemas.microsoft.com/office/drawing/2014/main" id="{E5298CC0-EB0D-4F07-8A3C-541CB10D2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845590B8-FBD1-49B1-96F5-9B5A69AA44F2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500"/>
              <a:t> 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073881-ED73-443B-B5F1-68C350A7C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98017A9-2745-4F60-B991-64430A86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u="sng"/>
          </a:p>
          <a:p>
            <a:pPr eaLnBrk="1" hangingPunct="1">
              <a:buFontTx/>
              <a:buNone/>
            </a:pPr>
            <a:r>
              <a:rPr lang="pt-BR" altLang="pt-BR" u="sng"/>
              <a:t>Fluxograma</a:t>
            </a:r>
          </a:p>
          <a:p>
            <a:pPr eaLnBrk="1" hangingPunct="1"/>
            <a:endParaRPr lang="pt-BR" altLang="pt-BR" u="sng"/>
          </a:p>
          <a:p>
            <a:pPr lvl="1" eaLnBrk="1" hangingPunct="1"/>
            <a:r>
              <a:rPr lang="pt-BR" altLang="pt-BR"/>
              <a:t>Permite a representação gráfica de um algoritmo</a:t>
            </a:r>
          </a:p>
          <a:p>
            <a:pPr lvl="1" eaLnBrk="1" hangingPunct="1"/>
            <a:r>
              <a:rPr lang="pt-BR" altLang="pt-BR"/>
              <a:t>Permite que pessoas diversas participem do desenvolvimento. Ou melhor, pessoas de diversas áreas do conhecimento podem contribuir na construção do algoritmo.</a:t>
            </a:r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19D53B60-35D0-4D4C-9B4B-1F6827AC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47D6778A-16B1-4EF1-824A-AE6FA2CFED49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500"/>
              <a:t> –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D87145-1843-4C86-BA94-93767A36E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2295AC-A936-4FA5-AFBF-ABB1053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7612063" cy="1182687"/>
          </a:xfrm>
        </p:spPr>
        <p:txBody>
          <a:bodyPr/>
          <a:lstStyle/>
          <a:p>
            <a:pPr eaLnBrk="1" hangingPunct="1"/>
            <a:r>
              <a:rPr lang="pt-BR" altLang="pt-BR" sz="2900"/>
              <a:t>1 – Seqüencial</a:t>
            </a:r>
          </a:p>
          <a:p>
            <a:pPr lvl="2" eaLnBrk="1" hangingPunct="1"/>
            <a:r>
              <a:rPr lang="pt-BR" altLang="pt-BR" sz="2100"/>
              <a:t>(Os Comandos executados um após o outro)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5A232B5-8CFD-460B-B0EA-3BE2D67FD7A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614534"/>
              </p:ext>
            </p:extLst>
          </p:nvPr>
        </p:nvGraphicFramePr>
        <p:xfrm>
          <a:off x="1197768" y="3068960"/>
          <a:ext cx="3240088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676634" imgH="1162212" progId="Paint.Picture">
                  <p:embed/>
                </p:oleObj>
              </mc:Choice>
              <mc:Fallback>
                <p:oleObj name="Bitmap Image" r:id="rId2" imgW="1676634" imgH="1162212" progId="Paint.Picture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5A232B5-8CFD-460B-B0EA-3BE2D67FD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768" y="3068960"/>
                        <a:ext cx="3240088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8E67932F-4746-4EE8-A4FA-FE9F8B79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420888"/>
            <a:ext cx="1524000" cy="322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BD97B994-635C-440D-B456-D1F0EE211D8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909693"/>
              </p:ext>
            </p:extLst>
          </p:nvPr>
        </p:nvGraphicFramePr>
        <p:xfrm>
          <a:off x="208172" y="3105150"/>
          <a:ext cx="68405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90476" imgH="1162212" progId="Paint.Picture">
                  <p:embed/>
                </p:oleObj>
              </mc:Choice>
              <mc:Fallback>
                <p:oleObj name="Bitmap Image" r:id="rId2" imgW="4390476" imgH="1162212" progId="Paint.Picture">
                  <p:embed/>
                  <p:pic>
                    <p:nvPicPr>
                      <p:cNvPr id="23557" name="Object 9">
                        <a:extLst>
                          <a:ext uri="{FF2B5EF4-FFF2-40B4-BE49-F238E27FC236}">
                            <a16:creationId xmlns:a16="http://schemas.microsoft.com/office/drawing/2014/main" id="{BD97B994-635C-440D-B456-D1F0EE211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72" y="3105150"/>
                        <a:ext cx="6840538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31831E-4D08-4BC1-BAD1-C7E633E1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313274"/>
            <a:ext cx="1782805" cy="35758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>
            <a:extLst>
              <a:ext uri="{FF2B5EF4-FFF2-40B4-BE49-F238E27FC236}">
                <a16:creationId xmlns:a16="http://schemas.microsoft.com/office/drawing/2014/main" id="{E412D4C3-F2C7-4DF0-9DA4-E5F522B5C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A9983B99-41D3-4CF3-80E7-EAA3606AC657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500"/>
              <a:t> –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2BE0CEF-40A2-4DFF-AD50-BF20F176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3C78D4EB-261E-4EA4-AB92-99A993FEAE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614487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2 – Condicional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F1C30-2530-4124-AAF6-E669789B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111573"/>
            <a:ext cx="1607014" cy="19439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455E9-6616-449A-99FF-E788187E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24" y="2450019"/>
            <a:ext cx="2922339" cy="3554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46C444-9432-4BFA-950B-C103CF67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79" y="3111573"/>
            <a:ext cx="2923152" cy="1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B3BFC219-F2E9-4481-9545-9CC3FCA4B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5E4ACA9-0D65-4946-AEBA-C7688CA7189D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500"/>
              <a:t> –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2574F-6378-4A07-9FDD-02A66E646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de Controle</a:t>
            </a:r>
            <a:endParaRPr lang="en-US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A134F7C1-172A-4A9D-8067-A665D61704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382713"/>
            <a:ext cx="8261350" cy="1541462"/>
          </a:xfrm>
          <a:noFill/>
        </p:spPr>
        <p:txBody>
          <a:bodyPr/>
          <a:lstStyle/>
          <a:p>
            <a:pPr eaLnBrk="1" hangingPunct="1"/>
            <a:r>
              <a:rPr lang="pt-BR" altLang="pt-BR" sz="2900"/>
              <a:t>1 – Repetição</a:t>
            </a:r>
          </a:p>
          <a:p>
            <a:pPr lvl="2" eaLnBrk="1" hangingPunct="1"/>
            <a:r>
              <a:rPr lang="pt-BR" altLang="pt-BR" sz="2100"/>
              <a:t>(Os Comandos só serão executados se uma determinada condição for satisfeita)</a:t>
            </a:r>
          </a:p>
          <a:p>
            <a:pPr eaLnBrk="1" hangingPunct="1"/>
            <a:endParaRPr lang="en-US" altLang="pt-BR" sz="29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E88C0-BB34-4F57-A1AA-31796C20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28999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2B528-38A9-480A-951B-FF65B22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114924"/>
            <a:ext cx="12682374" cy="4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2525EA-713C-416E-907C-CC8FFE33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73" y="3236183"/>
            <a:ext cx="3327358" cy="21919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7C819A-054F-4E19-8C5E-0BE5AAFF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8" y="2365130"/>
            <a:ext cx="2232248" cy="39340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C35765-83EB-4DA8-8083-DC8CBE8A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38" y="293688"/>
            <a:ext cx="6959600" cy="98107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01 - Faça um programa que receba o salário-base de um funcionário, calcule e mostre o salário a receber. Sabendo-se que esse funcionário tem gratificação de 5% sobre o salário-base e paga imposto de 7% também sobre o salário-base.</a:t>
            </a:r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871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6E3F-4451-74C1-ACFA-D1CA596F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3EBA8-EE43-E723-8D33-D75F2280F5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17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6584882-0B26-C6FE-EA91-BA24B76E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63788"/>
            <a:ext cx="8570218" cy="1830263"/>
          </a:xfrm>
        </p:spPr>
        <p:txBody>
          <a:bodyPr/>
          <a:lstStyle/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Entendendo a origem da Linguagem Java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E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FF0000"/>
                </a:solidFill>
              </a:rPr>
              <a:t>Identificando elementos em comum nas linguagens C e JAVA</a:t>
            </a: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  <a:p>
            <a:pPr algn="ctr"/>
            <a:endParaRPr lang="pt-BR" sz="2500" dirty="0">
              <a:solidFill>
                <a:srgbClr val="FF0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36C04A9-1A9F-86FE-895C-AE9F1CCB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40659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18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5832647" cy="2478335"/>
          </a:xfrm>
        </p:spPr>
        <p:txBody>
          <a:bodyPr/>
          <a:lstStyle/>
          <a:p>
            <a:r>
              <a:rPr lang="pt-BR" sz="2100" dirty="0"/>
              <a:t>Criada entre 1969 e 1973 por Dennis Ritchie.</a:t>
            </a:r>
          </a:p>
          <a:p>
            <a:pPr lvl="1"/>
            <a:endParaRPr lang="pt-BR" sz="1900" dirty="0"/>
          </a:p>
          <a:p>
            <a:pPr lvl="1"/>
            <a:r>
              <a:rPr lang="pt-BR" sz="1900" dirty="0"/>
              <a:t>A </a:t>
            </a:r>
            <a:r>
              <a:rPr lang="pt-BR" sz="1900" b="1" dirty="0"/>
              <a:t>linguagem C</a:t>
            </a:r>
            <a:r>
              <a:rPr lang="pt-BR" sz="1900" dirty="0"/>
              <a:t> foi uma evolução da </a:t>
            </a:r>
            <a:r>
              <a:rPr lang="pt-BR" sz="1900" b="1" dirty="0"/>
              <a:t>Linguagem B</a:t>
            </a:r>
            <a:r>
              <a:rPr lang="pt-BR" sz="1900" dirty="0"/>
              <a:t> Criada por Ken Thompson.</a:t>
            </a:r>
          </a:p>
          <a:p>
            <a:pPr lvl="1"/>
            <a:r>
              <a:rPr lang="pt-BR" sz="1900" dirty="0"/>
              <a:t>A linguagem foi desenvolvida para o Sistema Operacional UNIX.</a:t>
            </a:r>
          </a:p>
          <a:p>
            <a:pPr lvl="1"/>
            <a:endParaRPr lang="pt-BR" sz="1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B99EAD-A3D4-4C16-9603-2B608B68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8" y="1445661"/>
            <a:ext cx="2914650" cy="19621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B08B5C-CF6F-4D25-A376-6D0DA9FA868E}"/>
              </a:ext>
            </a:extLst>
          </p:cNvPr>
          <p:cNvSpPr txBox="1"/>
          <p:nvPr/>
        </p:nvSpPr>
        <p:spPr>
          <a:xfrm>
            <a:off x="5950420" y="3381929"/>
            <a:ext cx="32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Ken Thompson e Dennis Ritchie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01285F-8749-4FC1-A7EA-195A46DBB760}"/>
              </a:ext>
            </a:extLst>
          </p:cNvPr>
          <p:cNvSpPr txBox="1">
            <a:spLocks/>
          </p:cNvSpPr>
          <p:nvPr/>
        </p:nvSpPr>
        <p:spPr bwMode="auto">
          <a:xfrm>
            <a:off x="405957" y="2852937"/>
            <a:ext cx="86178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 lvl="1"/>
            <a:endParaRPr lang="pt-BR" sz="1900" kern="0" dirty="0"/>
          </a:p>
          <a:p>
            <a:pPr lvl="1"/>
            <a:endParaRPr lang="pt-BR" sz="1900" kern="0" dirty="0"/>
          </a:p>
          <a:p>
            <a:endParaRPr lang="pt-BR" sz="1000" kern="0" dirty="0"/>
          </a:p>
          <a:p>
            <a:r>
              <a:rPr lang="pt-BR" sz="2100" kern="0" dirty="0"/>
              <a:t>Em 1978 foi publicada a primeira edição do livro “</a:t>
            </a:r>
            <a:r>
              <a:rPr lang="pt-BR" sz="2100" i="1" kern="0" dirty="0"/>
              <a:t>The C </a:t>
            </a:r>
            <a:r>
              <a:rPr lang="pt-BR" sz="2100" i="1" kern="0" dirty="0" err="1"/>
              <a:t>Programming</a:t>
            </a:r>
            <a:r>
              <a:rPr lang="pt-BR" sz="2100" i="1" kern="0" dirty="0"/>
              <a:t> </a:t>
            </a:r>
            <a:r>
              <a:rPr lang="pt-BR" sz="2100" i="1" kern="0" dirty="0" err="1"/>
              <a:t>Language</a:t>
            </a:r>
            <a:r>
              <a:rPr lang="pt-BR" sz="2100" kern="0" dirty="0"/>
              <a:t>”, por Brian </a:t>
            </a:r>
            <a:r>
              <a:rPr lang="pt-BR" sz="2100" kern="0" dirty="0" err="1"/>
              <a:t>Kernighan</a:t>
            </a:r>
            <a:r>
              <a:rPr lang="pt-BR" sz="2100" kern="0" dirty="0"/>
              <a:t> e Dennis Ritchie.</a:t>
            </a:r>
          </a:p>
          <a:p>
            <a:endParaRPr lang="pt-BR" sz="1000" kern="0" dirty="0"/>
          </a:p>
          <a:p>
            <a:r>
              <a:rPr lang="pt-BR" sz="2100" kern="0" dirty="0"/>
              <a:t>Com a popularização dos microcomputadores muitas implementações foram feitas em C, sem um padrão definido.</a:t>
            </a:r>
          </a:p>
          <a:p>
            <a:endParaRPr lang="pt-BR" sz="1000" kern="0" dirty="0"/>
          </a:p>
          <a:p>
            <a:r>
              <a:rPr lang="pt-BR" sz="2100" kern="0" dirty="0"/>
              <a:t>Em 1983, o ANSI (</a:t>
            </a:r>
            <a:r>
              <a:rPr lang="pt-BR" sz="2100" i="1" kern="0" dirty="0"/>
              <a:t>American </a:t>
            </a:r>
            <a:r>
              <a:rPr lang="pt-BR" sz="2100" i="1" kern="0" dirty="0" err="1"/>
              <a:t>National</a:t>
            </a:r>
            <a:r>
              <a:rPr lang="pt-BR" sz="2100" i="1" kern="0" dirty="0"/>
              <a:t> Standards </a:t>
            </a:r>
            <a:r>
              <a:rPr lang="pt-BR" sz="2100" i="1" kern="0" dirty="0" err="1"/>
              <a:t>Institute</a:t>
            </a:r>
            <a:r>
              <a:rPr lang="pt-BR" sz="2100" kern="0" dirty="0"/>
              <a:t>) estabeleceu um comitê para padronização da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66094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1C19D6-2777-40BD-97EC-6AEB2D0F6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19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0CEBF5-AFC9-4798-AC4F-B11AF5D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Linguagem de Programação C - Histórico </a:t>
            </a:r>
            <a:endParaRPr lang="pt-BR" sz="3300" b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2A8D345-DBA3-4261-A1A8-06DF9CDF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1382713"/>
            <a:ext cx="8640959" cy="2190303"/>
          </a:xfrm>
        </p:spPr>
        <p:txBody>
          <a:bodyPr/>
          <a:lstStyle/>
          <a:p>
            <a:endParaRPr lang="pt-BR" sz="1000" dirty="0"/>
          </a:p>
          <a:p>
            <a:r>
              <a:rPr lang="pt-BR" sz="2100" dirty="0"/>
              <a:t>Durante a década de 1980, </a:t>
            </a:r>
            <a:r>
              <a:rPr lang="pt-BR" sz="2100" dirty="0" err="1"/>
              <a:t>Bjarne</a:t>
            </a:r>
            <a:r>
              <a:rPr lang="pt-BR" sz="2100" dirty="0"/>
              <a:t> </a:t>
            </a:r>
            <a:r>
              <a:rPr lang="pt-BR" sz="2100" dirty="0" err="1"/>
              <a:t>Stroustrup</a:t>
            </a:r>
            <a:r>
              <a:rPr lang="pt-BR" sz="2100" dirty="0"/>
              <a:t> começou a trabalhar em um projeto onde se adicionavam construções de linguagens de programação orientada por objetos à linguagem C. Surgia a chamada Linguagem C++.</a:t>
            </a:r>
          </a:p>
          <a:p>
            <a:endParaRPr lang="pt-BR" sz="2100" dirty="0"/>
          </a:p>
          <a:p>
            <a:r>
              <a:rPr lang="pt-BR" sz="2100" dirty="0"/>
              <a:t>Linguagens Influenciadas pela linguagem C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B564-3C51-44AA-8B42-C1656514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1" y="3680966"/>
            <a:ext cx="1679028" cy="11383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C095F3-AF1F-4EC6-94B0-E58CCC2A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63" y="3656680"/>
            <a:ext cx="1554223" cy="11889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345608-78BB-493C-844F-835E4B8AF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0" y="3542766"/>
            <a:ext cx="2205828" cy="13326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05B2D-3577-42DC-A7D6-DE4D4C90C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5182328"/>
            <a:ext cx="2162175" cy="981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004D2F-09F3-4F41-8626-9B57742B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969" y="5036153"/>
            <a:ext cx="1337604" cy="1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defTabSz="957263"/>
            <a:r>
              <a:rPr lang="pt-BR"/>
              <a:t>– </a:t>
            </a:r>
            <a:fld id="{515D61DE-B0D6-4F2A-8DC2-8F03A070B079}" type="slidenum">
              <a:rPr lang="pt-BR" smtClean="0"/>
              <a:pPr defTabSz="957263"/>
              <a:t>2</a:t>
            </a:fld>
            <a:r>
              <a:rPr lang="pt-BR"/>
              <a:t> –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Objetivo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3" y="1382713"/>
            <a:ext cx="8642226" cy="4906962"/>
          </a:xfrm>
        </p:spPr>
        <p:txBody>
          <a:bodyPr/>
          <a:lstStyle/>
          <a:p>
            <a:endParaRPr lang="pt-BR" sz="2500" dirty="0"/>
          </a:p>
          <a:p>
            <a:pPr eaLnBrk="1" hangingPunct="1"/>
            <a:r>
              <a:rPr lang="pt-BR" altLang="pt-BR" sz="2800" dirty="0"/>
              <a:t>Desenvolver a capacidade lógica para construção  de algoritmos na resolução de problemas.</a:t>
            </a:r>
          </a:p>
          <a:p>
            <a:pPr eaLnBrk="1" hangingPunct="1"/>
            <a:r>
              <a:rPr lang="pt-BR" altLang="pt-BR" sz="2800" dirty="0"/>
              <a:t>Apresentar uma visão geral do processo de programação.</a:t>
            </a:r>
            <a:r>
              <a:rPr lang="en-US" altLang="pt-BR" sz="2800" dirty="0"/>
              <a:t> </a:t>
            </a:r>
          </a:p>
          <a:p>
            <a:r>
              <a:rPr lang="pt-BR" sz="2800" dirty="0"/>
              <a:t>Apresentar os recursos da linguagem de programação (Linguagem C  </a:t>
            </a:r>
            <a:r>
              <a:rPr lang="pt-BR" sz="2800" dirty="0" err="1"/>
              <a:t>vs</a:t>
            </a:r>
            <a:r>
              <a:rPr lang="pt-BR" sz="2800" dirty="0"/>
              <a:t>  Linguagem Java).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20</a:t>
            </a:fld>
            <a:r>
              <a:rPr lang="pt-BR"/>
              <a:t> –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D3CF2-4233-4120-9379-4512DF5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– Linguagem C</a:t>
            </a:r>
            <a:endParaRPr lang="pt-BR" sz="33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8335B20-3839-401D-A5BC-5CC660C4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82713"/>
            <a:ext cx="8964487" cy="4854599"/>
          </a:xfrm>
        </p:spPr>
        <p:txBody>
          <a:bodyPr/>
          <a:lstStyle/>
          <a:p>
            <a:r>
              <a:rPr lang="pt-BR" sz="2200" dirty="0"/>
              <a:t>A Linguagem C é considerada uma linguagem de </a:t>
            </a:r>
            <a:r>
              <a:rPr lang="pt-BR" sz="2200" b="1" dirty="0"/>
              <a:t>Nível Médio</a:t>
            </a:r>
            <a:r>
              <a:rPr lang="pt-BR" sz="2200" dirty="0"/>
              <a:t>.</a:t>
            </a:r>
          </a:p>
          <a:p>
            <a:pPr lvl="1"/>
            <a:r>
              <a:rPr lang="pt-BR" sz="1800" b="1" dirty="0"/>
              <a:t>As Linguagens de Baixo Nível</a:t>
            </a:r>
            <a:r>
              <a:rPr lang="pt-BR" sz="1800" dirty="0"/>
              <a:t> compreendem características da Arquitetura do Computador. (Linguagens de Primeira e segunda Geração).</a:t>
            </a:r>
          </a:p>
          <a:p>
            <a:pPr lvl="1"/>
            <a:r>
              <a:rPr lang="pt-BR" sz="1800" b="1" dirty="0"/>
              <a:t>As Linguagens de Alto Nível</a:t>
            </a:r>
            <a:r>
              <a:rPr lang="pt-BR" sz="1800" dirty="0"/>
              <a:t> são linguagens com um nível de abstração relativamente alto. Elas estão mais próximas da linguagem humana.</a:t>
            </a:r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900" dirty="0"/>
          </a:p>
          <a:p>
            <a:pPr lvl="1"/>
            <a:endParaRPr lang="pt-BR" sz="1000" dirty="0"/>
          </a:p>
          <a:p>
            <a:pPr lvl="1"/>
            <a:endParaRPr lang="pt-BR" sz="1000" dirty="0"/>
          </a:p>
          <a:p>
            <a:r>
              <a:rPr lang="pt-BR" sz="2200" dirty="0"/>
              <a:t>Permite acesso de baixo-nível, através de inclusões de código Assembly no meio do programa C.</a:t>
            </a:r>
          </a:p>
          <a:p>
            <a:endParaRPr lang="pt-BR" sz="1000" dirty="0"/>
          </a:p>
          <a:p>
            <a:r>
              <a:rPr lang="pt-BR" sz="2200" dirty="0"/>
              <a:t>Permite manipulação de bits, bytes e endereços.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3EB098C-8BB5-49E4-80C3-8D40A247F982}"/>
              </a:ext>
            </a:extLst>
          </p:cNvPr>
          <p:cNvGraphicFramePr/>
          <p:nvPr/>
        </p:nvGraphicFramePr>
        <p:xfrm>
          <a:off x="1547664" y="3044452"/>
          <a:ext cx="489654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45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21</a:t>
            </a:fld>
            <a:r>
              <a:rPr lang="pt-BR"/>
              <a:t> –</a:t>
            </a:r>
          </a:p>
        </p:txBody>
      </p:sp>
      <p:graphicFrame>
        <p:nvGraphicFramePr>
          <p:cNvPr id="7" name="Espaço Reservado para Conteúdo 13">
            <a:extLst>
              <a:ext uri="{FF2B5EF4-FFF2-40B4-BE49-F238E27FC236}">
                <a16:creationId xmlns:a16="http://schemas.microsoft.com/office/drawing/2014/main" id="{9483AD44-2A82-4B13-8A00-F85A23169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20377"/>
              </p:ext>
            </p:extLst>
          </p:nvPr>
        </p:nvGraphicFramePr>
        <p:xfrm>
          <a:off x="801948" y="1628801"/>
          <a:ext cx="8162540" cy="42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37959B0D-3CFC-4252-ABC5-74B7A966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200" dirty="0"/>
              <a:t> Visão Geral – Classificação das Linguagens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0956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22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4566567"/>
          </a:xfrm>
        </p:spPr>
        <p:txBody>
          <a:bodyPr/>
          <a:lstStyle/>
          <a:p>
            <a:pPr algn="just"/>
            <a:r>
              <a:rPr lang="pt-BR" sz="2400" dirty="0"/>
              <a:t>Características da Linguagem C</a:t>
            </a:r>
          </a:p>
          <a:p>
            <a:pPr lvl="1"/>
            <a:r>
              <a:rPr lang="pt-BR" sz="1800" dirty="0"/>
              <a:t>Estruturas em blocos		- Funções 	                              - Alta Portabilidade</a:t>
            </a:r>
          </a:p>
          <a:p>
            <a:pPr lvl="1"/>
            <a:r>
              <a:rPr lang="pt-BR" sz="1800" dirty="0"/>
              <a:t>Poucas restrições		-  Reaproveitamento de código.</a:t>
            </a:r>
          </a:p>
          <a:p>
            <a:pPr lvl="1" algn="just"/>
            <a:endParaRPr lang="pt-BR" sz="1700" dirty="0"/>
          </a:p>
          <a:p>
            <a:pPr algn="just"/>
            <a:r>
              <a:rPr lang="pt-BR" sz="2400" dirty="0"/>
              <a:t>C é uma Linguagem Compilada. Ou seja, um compilador lê o programa inteiro e converte-o em um </a:t>
            </a:r>
            <a:r>
              <a:rPr lang="pt-BR" sz="2400" i="1" dirty="0"/>
              <a:t>código-objeto</a:t>
            </a:r>
            <a:r>
              <a:rPr lang="pt-BR" sz="2400" dirty="0"/>
              <a:t>  (Código binário ou Código de Máquina). </a:t>
            </a:r>
            <a:r>
              <a:rPr lang="pt-BR" sz="2400" dirty="0">
                <a:solidFill>
                  <a:srgbClr val="FF0000"/>
                </a:solidFill>
              </a:rPr>
              <a:t>(Em Java temos outro processo de compilação)</a:t>
            </a:r>
          </a:p>
          <a:p>
            <a:pPr algn="just"/>
            <a:endParaRPr lang="pt-BR" sz="2400" dirty="0"/>
          </a:p>
          <a:p>
            <a:pPr lvl="0"/>
            <a:r>
              <a:rPr lang="pt-BR" sz="2400" dirty="0"/>
              <a:t>C é </a:t>
            </a:r>
            <a:r>
              <a:rPr lang="pt-BR" sz="2400" i="1" dirty="0"/>
              <a:t>“Case </a:t>
            </a:r>
            <a:r>
              <a:rPr lang="pt-BR" sz="2400" i="1" dirty="0" err="1"/>
              <a:t>Sensitive</a:t>
            </a:r>
            <a:r>
              <a:rPr lang="pt-BR" sz="2400" i="1" dirty="0"/>
              <a:t>”</a:t>
            </a:r>
            <a:r>
              <a:rPr lang="pt-BR" sz="2400" dirty="0"/>
              <a:t> - Distinção na utilização de maiúsculas e minúsculas. </a:t>
            </a:r>
            <a:r>
              <a:rPr lang="pt-BR" sz="2400" dirty="0">
                <a:solidFill>
                  <a:srgbClr val="FF0000"/>
                </a:solidFill>
              </a:rPr>
              <a:t>(Característica comum na Linguagem Java)</a:t>
            </a:r>
          </a:p>
          <a:p>
            <a:pPr lvl="1"/>
            <a:r>
              <a:rPr lang="pt-BR" sz="1800" dirty="0"/>
              <a:t>As variáveis </a:t>
            </a:r>
            <a:r>
              <a:rPr lang="pt-BR" sz="1800" b="1" dirty="0">
                <a:solidFill>
                  <a:srgbClr val="FF0000"/>
                </a:solidFill>
              </a:rPr>
              <a:t>SOMA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Soma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7030A0"/>
                </a:solidFill>
              </a:rPr>
              <a:t>soma</a:t>
            </a:r>
            <a:r>
              <a:rPr lang="pt-BR" sz="1800" dirty="0"/>
              <a:t> são diferentes.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26724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E7C2-E8C3-9EE1-DB19-14CC89B08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56163F-3A5B-675E-64B8-C7E5F5167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23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8354320-C1F2-CF94-9AEA-95F60D7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382713"/>
            <a:ext cx="8570218" cy="678135"/>
          </a:xfrm>
        </p:spPr>
        <p:txBody>
          <a:bodyPr/>
          <a:lstStyle/>
          <a:p>
            <a:pPr algn="just"/>
            <a:r>
              <a:rPr lang="pt-BR" sz="2400" dirty="0"/>
              <a:t>Processo de compilação na Linguagem Java</a:t>
            </a:r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9B0E30E-5596-2AD1-DEAE-56D7F280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03DB94-B5F4-A69B-B07B-31311AEA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8" y="1844824"/>
            <a:ext cx="4505954" cy="42773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D472A3-38DA-D848-9D86-479D5D3E913C}"/>
              </a:ext>
            </a:extLst>
          </p:cNvPr>
          <p:cNvSpPr txBox="1"/>
          <p:nvPr/>
        </p:nvSpPr>
        <p:spPr>
          <a:xfrm>
            <a:off x="5436097" y="2289748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JVM (Java Virtual Machine) - </a:t>
            </a:r>
            <a:r>
              <a:rPr lang="pt-BR" sz="2000" b="0" i="0" dirty="0">
                <a:solidFill>
                  <a:srgbClr val="040C28"/>
                </a:solidFill>
                <a:effectLst/>
                <a:latin typeface="Google Sans"/>
              </a:rPr>
              <a:t>funciona como uma camada de abstração entre o código Java e o sistema operacional subjacente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56427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24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25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83228" y="3152809"/>
            <a:ext cx="3248615" cy="200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Os programas em C são formados basicamente por funções.</a:t>
            </a:r>
          </a:p>
          <a:p>
            <a:pPr lvl="1"/>
            <a:r>
              <a:rPr lang="pt-BR" sz="1600" kern="0" dirty="0"/>
              <a:t>Facilitam a modularização e passagem de parâmetros entre os módulos.</a:t>
            </a:r>
          </a:p>
          <a:p>
            <a:pPr lvl="1"/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8385C8-EAAD-4BCF-A908-CAE0E39179C8}"/>
              </a:ext>
            </a:extLst>
          </p:cNvPr>
          <p:cNvSpPr/>
          <p:nvPr/>
        </p:nvSpPr>
        <p:spPr bwMode="auto">
          <a:xfrm>
            <a:off x="3373457" y="3717032"/>
            <a:ext cx="1240157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2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26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507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09597" y="3516904"/>
            <a:ext cx="3248615" cy="135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800" kern="0" dirty="0"/>
              <a:t>* </a:t>
            </a:r>
            <a:r>
              <a:rPr lang="pt-BR" sz="1700" kern="0" dirty="0"/>
              <a:t>As </a:t>
            </a:r>
            <a:r>
              <a:rPr lang="pt-BR" sz="1700" b="1" kern="0" dirty="0"/>
              <a:t>chaves</a:t>
            </a:r>
            <a:r>
              <a:rPr lang="pt-BR" sz="1700" kern="0" dirty="0"/>
              <a:t> (</a:t>
            </a:r>
            <a:r>
              <a:rPr lang="pt-BR" sz="1700" b="1" kern="0" dirty="0"/>
              <a:t>{}</a:t>
            </a:r>
            <a:r>
              <a:rPr lang="pt-BR" sz="1700" kern="0" dirty="0"/>
              <a:t>) são utilizadas para agrupar os blocos de comando.</a:t>
            </a: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978547-6E18-4DBA-8CB0-25EC18378783}"/>
              </a:ext>
            </a:extLst>
          </p:cNvPr>
          <p:cNvSpPr/>
          <p:nvPr/>
        </p:nvSpPr>
        <p:spPr bwMode="auto">
          <a:xfrm>
            <a:off x="3444478" y="4100414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A8C209-4766-4E4B-9773-61AE7EE6F991}"/>
              </a:ext>
            </a:extLst>
          </p:cNvPr>
          <p:cNvSpPr/>
          <p:nvPr/>
        </p:nvSpPr>
        <p:spPr bwMode="auto">
          <a:xfrm>
            <a:off x="3424602" y="5843072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5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27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</a:t>
            </a:r>
            <a:r>
              <a:rPr lang="pt-BR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</a:t>
            </a:r>
            <a:r>
              <a:rPr lang="pt-BR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0" y="3096247"/>
            <a:ext cx="3248615" cy="14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r>
              <a:rPr lang="pt-BR" sz="1700" kern="0" dirty="0"/>
              <a:t>* O </a:t>
            </a:r>
            <a:r>
              <a:rPr lang="pt-BR" sz="1700" b="1" kern="0" dirty="0"/>
              <a:t>Ponto e Vírgula</a:t>
            </a:r>
            <a:r>
              <a:rPr lang="pt-BR" sz="1700" kern="0" dirty="0"/>
              <a:t> ( </a:t>
            </a:r>
            <a:r>
              <a:rPr lang="pt-BR" sz="1700" b="1" kern="0" dirty="0"/>
              <a:t>;</a:t>
            </a:r>
            <a:r>
              <a:rPr lang="pt-BR" sz="1700" kern="0" dirty="0"/>
              <a:t> ) utilizado para finalizar um comando.</a:t>
            </a:r>
          </a:p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endParaRPr lang="pt-BR" sz="2100" kern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5F5E16-1F5C-4C6C-B85D-5F9691A76735}"/>
              </a:ext>
            </a:extLst>
          </p:cNvPr>
          <p:cNvSpPr/>
          <p:nvPr/>
        </p:nvSpPr>
        <p:spPr bwMode="auto">
          <a:xfrm>
            <a:off x="5346175" y="3007108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E7ADF7-A796-4E6E-99F3-453F9973FD47}"/>
              </a:ext>
            </a:extLst>
          </p:cNvPr>
          <p:cNvSpPr/>
          <p:nvPr/>
        </p:nvSpPr>
        <p:spPr bwMode="auto">
          <a:xfrm>
            <a:off x="6386466" y="439196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DC216E-CC50-4F58-91FF-319F816F5E48}"/>
              </a:ext>
            </a:extLst>
          </p:cNvPr>
          <p:cNvSpPr/>
          <p:nvPr/>
        </p:nvSpPr>
        <p:spPr bwMode="auto">
          <a:xfrm>
            <a:off x="6386471" y="4816030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CAD8CAF-DCF2-447F-BDEB-74042B607133}"/>
              </a:ext>
            </a:extLst>
          </p:cNvPr>
          <p:cNvSpPr/>
          <p:nvPr/>
        </p:nvSpPr>
        <p:spPr bwMode="auto">
          <a:xfrm>
            <a:off x="5505200" y="5087699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3FCFA-027B-4F8B-A1BC-5817E9733A02}"/>
              </a:ext>
            </a:extLst>
          </p:cNvPr>
          <p:cNvSpPr/>
          <p:nvPr/>
        </p:nvSpPr>
        <p:spPr bwMode="auto">
          <a:xfrm>
            <a:off x="8652594" y="5465385"/>
            <a:ext cx="186677" cy="34237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28</a:t>
            </a:fld>
            <a:r>
              <a:rPr lang="pt-BR"/>
              <a:t> –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E52A428-CEC4-4E8B-9FA8-51F714DC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Todo programa em C é formado por uma ou mais funções. A função </a:t>
            </a:r>
            <a:r>
              <a:rPr lang="pt-BR" sz="2300" b="1" dirty="0"/>
              <a:t>main()</a:t>
            </a:r>
            <a:r>
              <a:rPr lang="pt-BR" sz="2300" dirty="0"/>
              <a:t> é a única que precisa necessariamente estar presente no código.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2E4AA70-853F-4BE9-A34E-95F6A77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300" dirty="0"/>
              <a:t>Visão Geral - Características</a:t>
            </a:r>
            <a:endParaRPr lang="pt-BR" sz="3300" b="1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6BFC4DA-6B63-4AA1-89C3-4DD59DB8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843" y="2234667"/>
            <a:ext cx="5728929" cy="3930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874C665-BF56-4A0F-9669-85FE4E7EC05C}"/>
              </a:ext>
            </a:extLst>
          </p:cNvPr>
          <p:cNvSpPr txBox="1">
            <a:spLocks/>
          </p:cNvSpPr>
          <p:nvPr/>
        </p:nvSpPr>
        <p:spPr bwMode="auto">
          <a:xfrm>
            <a:off x="167374" y="2534965"/>
            <a:ext cx="3248615" cy="178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2" tIns="47886" rIns="95772" bIns="47886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chemeClr val="tx1"/>
                </a:solidFill>
                <a:latin typeface="+mn-lt"/>
              </a:defRPr>
            </a:lvl2pPr>
            <a:lvl3pPr marL="1196975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</a:defRPr>
            </a:lvl3pPr>
            <a:lvl4pPr marL="1676400" indent="-239713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542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5pPr>
            <a:lvl6pPr marL="26114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6pPr>
            <a:lvl7pPr marL="30686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7pPr>
            <a:lvl8pPr marL="35258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8pPr>
            <a:lvl9pPr marL="3983038" indent="-238125" algn="l" defTabSz="957263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itchFamily="66" charset="0"/>
              </a:defRPr>
            </a:lvl9pPr>
          </a:lstStyle>
          <a:p>
            <a:pPr>
              <a:buFontTx/>
              <a:buNone/>
            </a:pPr>
            <a:endParaRPr lang="pt-BR" sz="1000" kern="0" dirty="0"/>
          </a:p>
          <a:p>
            <a:pPr>
              <a:buFontTx/>
              <a:buNone/>
            </a:pPr>
            <a:r>
              <a:rPr lang="pt-BR" sz="1700" kern="0" dirty="0"/>
              <a:t>* Biblioteca Básica (E/S)</a:t>
            </a:r>
          </a:p>
          <a:p>
            <a:pPr marL="479425" lvl="1" indent="0">
              <a:buNone/>
            </a:pPr>
            <a:r>
              <a:rPr lang="pt-BR" sz="1600" kern="0" dirty="0"/>
              <a:t> </a:t>
            </a:r>
            <a:r>
              <a:rPr lang="en-US" sz="1600" kern="0" dirty="0"/>
              <a:t>#include &lt;</a:t>
            </a:r>
            <a:r>
              <a:rPr lang="en-US" sz="1600" kern="0" dirty="0" err="1"/>
              <a:t>stdio.h</a:t>
            </a:r>
            <a:r>
              <a:rPr lang="en-US" sz="1600" kern="0" dirty="0"/>
              <a:t>&gt;  </a:t>
            </a:r>
          </a:p>
          <a:p>
            <a:pPr marL="60325" indent="0">
              <a:buNone/>
            </a:pPr>
            <a:r>
              <a:rPr lang="en-US" sz="1600" kern="0" dirty="0"/>
              <a:t>(std = Standard; </a:t>
            </a:r>
            <a:r>
              <a:rPr lang="en-US" sz="1600" kern="0" dirty="0" err="1"/>
              <a:t>io</a:t>
            </a:r>
            <a:r>
              <a:rPr lang="en-US" sz="1600" kern="0" dirty="0"/>
              <a:t> = input/output)</a:t>
            </a:r>
            <a:endParaRPr lang="pt-BR" sz="1600" kern="0" dirty="0"/>
          </a:p>
        </p:txBody>
      </p:sp>
    </p:spTree>
    <p:extLst>
      <p:ext uri="{BB962C8B-B14F-4D97-AF65-F5344CB8AC3E}">
        <p14:creationId xmlns:p14="http://schemas.microsoft.com/office/powerpoint/2010/main" val="385997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55E5F-BBC3-41BB-9BAD-07BBA6BA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29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1BFF721-612E-4DB5-BF35-BD527D77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C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E047F9E-B553-46D2-B4A5-80C81218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Níveis de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4D111FC-2EFA-47C9-ACB2-C818B1C7A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342618"/>
            <a:ext cx="4104457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Sequencial;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Uses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crt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Var a, b, c :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begin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:= a + b;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(' a + b = ', c);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679AFA8-43D8-4A3C-B66C-C6EAC85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5" y="2342618"/>
            <a:ext cx="4536504" cy="353465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21" y="322487"/>
            <a:ext cx="7488832" cy="981075"/>
          </a:xfrm>
        </p:spPr>
        <p:txBody>
          <a:bodyPr/>
          <a:lstStyle/>
          <a:p>
            <a:r>
              <a:rPr lang="pt-BR" sz="3200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8" y="1278816"/>
            <a:ext cx="8189913" cy="4906962"/>
          </a:xfrm>
        </p:spPr>
        <p:txBody>
          <a:bodyPr/>
          <a:lstStyle/>
          <a:p>
            <a:pPr eaLnBrk="1" hangingPunct="1"/>
            <a:r>
              <a:rPr lang="pt-BR" altLang="pt-BR" sz="2500" dirty="0"/>
              <a:t>Conceitos básicos da programação.</a:t>
            </a:r>
          </a:p>
          <a:p>
            <a:pPr eaLnBrk="1" hangingPunct="1"/>
            <a:r>
              <a:rPr lang="pt-BR" altLang="pt-BR" sz="2500" dirty="0"/>
              <a:t>Introdução a Linguagem (Conceitos básicos)</a:t>
            </a:r>
          </a:p>
          <a:p>
            <a:pPr lvl="1"/>
            <a:r>
              <a:rPr lang="pt-BR" altLang="pt-BR" sz="2300" dirty="0"/>
              <a:t>Tipos de Dados;</a:t>
            </a:r>
          </a:p>
          <a:p>
            <a:pPr lvl="1"/>
            <a:r>
              <a:rPr lang="pt-BR" altLang="pt-BR" sz="2300" dirty="0"/>
              <a:t>Operações;</a:t>
            </a:r>
          </a:p>
          <a:p>
            <a:pPr lvl="1"/>
            <a:r>
              <a:rPr lang="pt-BR" altLang="pt-BR" sz="2300" dirty="0"/>
              <a:t>Comandos de Entrada e Saída de Dados;</a:t>
            </a:r>
          </a:p>
          <a:p>
            <a:pPr eaLnBrk="1" hangingPunct="1"/>
            <a:r>
              <a:rPr lang="pt-BR" altLang="pt-BR" sz="2500" dirty="0"/>
              <a:t>Estruturas de Controle</a:t>
            </a:r>
          </a:p>
          <a:p>
            <a:pPr lvl="1" eaLnBrk="1" hangingPunct="1"/>
            <a:r>
              <a:rPr lang="pt-BR" altLang="pt-BR" sz="2300" dirty="0"/>
              <a:t>Estruturas sequenciais;</a:t>
            </a:r>
          </a:p>
          <a:p>
            <a:pPr lvl="1" eaLnBrk="1" hangingPunct="1"/>
            <a:r>
              <a:rPr lang="pt-BR" altLang="pt-BR" sz="2300" dirty="0"/>
              <a:t>Estruturas condicionais;</a:t>
            </a:r>
          </a:p>
          <a:p>
            <a:pPr lvl="1" eaLnBrk="1" hangingPunct="1"/>
            <a:r>
              <a:rPr lang="pt-BR" altLang="pt-BR" sz="2300" dirty="0"/>
              <a:t>Estruturas de repetição;</a:t>
            </a:r>
          </a:p>
          <a:p>
            <a:r>
              <a:rPr lang="pt-BR" sz="2500" dirty="0"/>
              <a:t>Estrutura de Dados Compostas</a:t>
            </a:r>
          </a:p>
          <a:p>
            <a:pPr lvl="1"/>
            <a:r>
              <a:rPr lang="pt-BR" sz="2300" dirty="0"/>
              <a:t>Vetores, Matrizes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86037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–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5688632" cy="504056"/>
          </a:xfrm>
        </p:spPr>
        <p:txBody>
          <a:bodyPr/>
          <a:lstStyle/>
          <a:p>
            <a:r>
              <a:rPr lang="pt-BR" sz="2300" dirty="0"/>
              <a:t>Estrutura básica de um programa 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– </a:t>
            </a:r>
            <a:fld id="{D218E8F0-E508-467D-93E6-1662CD6D43A7}" type="slidenum">
              <a:rPr lang="pt-BR" smtClean="0"/>
              <a:pPr>
                <a:defRPr/>
              </a:pPr>
              <a:t>30</a:t>
            </a:fld>
            <a:r>
              <a:rPr lang="pt-BR" dirty="0"/>
              <a:t> –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48064" y="1401658"/>
            <a:ext cx="3816424" cy="5051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/* Meu primeiro código em C */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void f2();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int d;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printf(“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! \n”);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system("pause");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int f1()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void f2()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  bloco de comandos;</a:t>
            </a: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833707"/>
            <a:ext cx="46085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Diretivas de compilação para inclusão das bibliotecas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2276872"/>
            <a:ext cx="12241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Comentário</a:t>
            </a:r>
          </a:p>
        </p:txBody>
      </p:sp>
      <p:cxnSp>
        <p:nvCxnSpPr>
          <p:cNvPr id="13" name="Conector de seta reta 12"/>
          <p:cNvCxnSpPr>
            <a:endCxn id="9" idx="3"/>
          </p:cNvCxnSpPr>
          <p:nvPr/>
        </p:nvCxnSpPr>
        <p:spPr bwMode="auto">
          <a:xfrm flipH="1">
            <a:off x="4788024" y="1844824"/>
            <a:ext cx="360040" cy="158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>
            <a:endCxn id="11" idx="3"/>
          </p:cNvCxnSpPr>
          <p:nvPr/>
        </p:nvCxnSpPr>
        <p:spPr bwMode="auto">
          <a:xfrm flipH="1">
            <a:off x="3995936" y="2204864"/>
            <a:ext cx="1440160" cy="241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>
            <a:endCxn id="18" idx="3"/>
          </p:cNvCxnSpPr>
          <p:nvPr/>
        </p:nvCxnSpPr>
        <p:spPr bwMode="auto">
          <a:xfrm flipH="1">
            <a:off x="3995936" y="2420888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1187624" y="2708920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globais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35696" y="3212976"/>
            <a:ext cx="21602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das funções</a:t>
            </a:r>
          </a:p>
        </p:txBody>
      </p:sp>
      <p:cxnSp>
        <p:nvCxnSpPr>
          <p:cNvPr id="28" name="Conector de seta reta 27"/>
          <p:cNvCxnSpPr>
            <a:endCxn id="26" idx="3"/>
          </p:cNvCxnSpPr>
          <p:nvPr/>
        </p:nvCxnSpPr>
        <p:spPr bwMode="auto">
          <a:xfrm flipH="1">
            <a:off x="3995936" y="2924944"/>
            <a:ext cx="1224136" cy="457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endCxn id="33" idx="3"/>
          </p:cNvCxnSpPr>
          <p:nvPr/>
        </p:nvCxnSpPr>
        <p:spPr bwMode="auto">
          <a:xfrm flipH="1">
            <a:off x="4067944" y="5085184"/>
            <a:ext cx="1152128" cy="25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899592" y="494116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valor inteiro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99592" y="5661248"/>
            <a:ext cx="31683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A função f1 retorna um vazio</a:t>
            </a:r>
          </a:p>
        </p:txBody>
      </p:sp>
      <p:cxnSp>
        <p:nvCxnSpPr>
          <p:cNvPr id="36" name="Conector de seta reta 35"/>
          <p:cNvCxnSpPr>
            <a:endCxn id="34" idx="3"/>
          </p:cNvCxnSpPr>
          <p:nvPr/>
        </p:nvCxnSpPr>
        <p:spPr bwMode="auto">
          <a:xfrm flipH="1" flipV="1">
            <a:off x="4067944" y="5830525"/>
            <a:ext cx="1224136" cy="262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323528" y="4221088"/>
            <a:ext cx="40324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Pausa a execução em tela. Utilizado com a biblioteca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endParaRPr lang="pt-BR" sz="1600" dirty="0"/>
          </a:p>
        </p:txBody>
      </p:sp>
      <p:cxnSp>
        <p:nvCxnSpPr>
          <p:cNvPr id="41" name="Conector de seta reta 40"/>
          <p:cNvCxnSpPr>
            <a:endCxn id="39" idx="3"/>
          </p:cNvCxnSpPr>
          <p:nvPr/>
        </p:nvCxnSpPr>
        <p:spPr bwMode="auto">
          <a:xfrm flipH="1">
            <a:off x="4355976" y="4365104"/>
            <a:ext cx="1152128" cy="1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CaixaDeTexto 49"/>
          <p:cNvSpPr txBox="1"/>
          <p:nvPr/>
        </p:nvSpPr>
        <p:spPr>
          <a:xfrm>
            <a:off x="1187624" y="3717032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Declaração de variáveis locais</a:t>
            </a:r>
          </a:p>
        </p:txBody>
      </p:sp>
      <p:cxnSp>
        <p:nvCxnSpPr>
          <p:cNvPr id="52" name="Conector de seta reta 51"/>
          <p:cNvCxnSpPr/>
          <p:nvPr/>
        </p:nvCxnSpPr>
        <p:spPr bwMode="auto">
          <a:xfrm flipH="1">
            <a:off x="4139952" y="393305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C00D9-E939-6E11-ABCC-361A8B9B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80DF49-8EFD-9E4F-99B2-F00BF8F8A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31</a:t>
            </a:fld>
            <a:r>
              <a:rPr lang="pt-BR"/>
              <a:t> –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4D441D-F93C-1590-D287-3AD0AD2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93688"/>
            <a:ext cx="7488832" cy="981075"/>
          </a:xfrm>
        </p:spPr>
        <p:txBody>
          <a:bodyPr/>
          <a:lstStyle/>
          <a:p>
            <a:r>
              <a:rPr lang="pt-BR" sz="3400" dirty="0"/>
              <a:t> </a:t>
            </a:r>
            <a:r>
              <a:rPr lang="pt-BR" sz="3600" dirty="0"/>
              <a:t>Visão Geral – Linguagem Java</a:t>
            </a:r>
            <a:endParaRPr lang="pt-BR" sz="33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FDDD5CE-7AAA-6479-3353-3B5F483B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4"/>
            <a:ext cx="8892480" cy="851954"/>
          </a:xfrm>
        </p:spPr>
        <p:txBody>
          <a:bodyPr/>
          <a:lstStyle/>
          <a:p>
            <a:r>
              <a:rPr lang="pt-BR" sz="2300" dirty="0"/>
              <a:t>Comparando diferentes linguagens</a:t>
            </a:r>
          </a:p>
          <a:p>
            <a:pPr lvl="1" algn="just"/>
            <a:endParaRPr lang="pt-BR" sz="1700" dirty="0"/>
          </a:p>
          <a:p>
            <a:pPr algn="just"/>
            <a:endParaRPr lang="pt-BR" sz="2400" dirty="0"/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C4CD5F4-25C1-C712-AD64-CD4BF451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132856"/>
            <a:ext cx="6552728" cy="40324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import java.util.Scanner;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public class Principal {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Scanner entrada = new Scanner(System.in);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a = entrada.nextInt();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b = entrada.nextInt();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c = a + b;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	System.out.println(" a + b = " +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dirty="0"/>
              <a:t>Estrutura de Dados – Tipo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928992" cy="4854599"/>
          </a:xfrm>
        </p:spPr>
        <p:txBody>
          <a:bodyPr/>
          <a:lstStyle/>
          <a:p>
            <a:r>
              <a:rPr lang="pt-BR" sz="2000" dirty="0"/>
              <a:t>Podemos dizer que um </a:t>
            </a:r>
            <a:r>
              <a:rPr lang="pt-BR" sz="2000" b="1" dirty="0"/>
              <a:t>tipo de dado</a:t>
            </a:r>
            <a:r>
              <a:rPr lang="pt-BR" sz="2000" dirty="0"/>
              <a:t> refere-se a um </a:t>
            </a:r>
            <a:r>
              <a:rPr lang="pt-BR" sz="2000" b="1" dirty="0"/>
              <a:t>conjunto de valores</a:t>
            </a:r>
            <a:r>
              <a:rPr lang="pt-BR" sz="2000" dirty="0"/>
              <a:t> e a um determinado </a:t>
            </a:r>
            <a:r>
              <a:rPr lang="pt-BR" sz="2000" b="1" dirty="0"/>
              <a:t>conjunto de operações</a:t>
            </a:r>
            <a:r>
              <a:rPr lang="pt-BR" sz="2000" dirty="0"/>
              <a:t> sobre estes valores. </a:t>
            </a:r>
          </a:p>
          <a:p>
            <a:r>
              <a:rPr lang="pt-BR" sz="2000" b="1" dirty="0"/>
              <a:t>Tipos de Dados Básicos</a:t>
            </a:r>
          </a:p>
          <a:p>
            <a:endParaRPr lang="pt-BR" sz="2000" b="1" dirty="0"/>
          </a:p>
          <a:p>
            <a:endParaRPr lang="pt-BR" sz="2000" b="1" dirty="0"/>
          </a:p>
          <a:p>
            <a:endParaRPr lang="pt-BR" sz="20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2000" b="1" dirty="0"/>
              <a:t>Modificadores de Tipos Básicos </a:t>
            </a:r>
          </a:p>
          <a:p>
            <a:pPr lvl="1"/>
            <a:r>
              <a:rPr lang="pt-BR" sz="1800" dirty="0"/>
              <a:t>Long  ( long int    ;  long double )	- Short  ( short int )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Signed - Permite o uso de sinal		 - Unsigned – Não permite o uso de sinal</a:t>
            </a:r>
          </a:p>
          <a:p>
            <a:pPr lvl="1">
              <a:buNone/>
            </a:pPr>
            <a:r>
              <a:rPr lang="pt-BR" sz="1800" dirty="0"/>
              <a:t>	 ( </a:t>
            </a:r>
            <a:r>
              <a:rPr lang="pt-BR" sz="1800" dirty="0" err="1"/>
              <a:t>signed</a:t>
            </a:r>
            <a:r>
              <a:rPr lang="pt-BR" sz="1800" dirty="0"/>
              <a:t> int )			 ( unsigned int )</a:t>
            </a:r>
          </a:p>
          <a:p>
            <a:pPr lvl="1"/>
            <a:endParaRPr lang="pt-BR" sz="1000" dirty="0"/>
          </a:p>
          <a:p>
            <a:endParaRPr lang="pt-BR" sz="2000" b="1" dirty="0"/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32</a:t>
            </a:fld>
            <a:r>
              <a:rPr lang="pt-BR"/>
              <a:t> –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9437"/>
              </p:ext>
            </p:extLst>
          </p:nvPr>
        </p:nvGraphicFramePr>
        <p:xfrm>
          <a:off x="1403648" y="2420888"/>
          <a:ext cx="1178039" cy="158555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>
                      <a:lumMod val="40000"/>
                      <a:lumOff val="60000"/>
                    </a:schemeClr>
                  </a:outerShdw>
                </a:effectLst>
              </a:tblPr>
              <a:tblGrid>
                <a:gridCol w="117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SimSun"/>
                        </a:rPr>
                        <a:t>C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char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SimSun"/>
                        </a:rPr>
                        <a:t>float / double</a:t>
                      </a:r>
                      <a:endParaRPr lang="pt-BR" sz="15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int</a:t>
                      </a:r>
                      <a:endParaRPr lang="pt-BR" sz="1500" dirty="0">
                        <a:solidFill>
                          <a:srgbClr val="FF0000"/>
                        </a:solidFill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FF0000"/>
                          </a:solidFill>
                          <a:latin typeface="Times New Roman"/>
                          <a:ea typeface="SimSun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07904" y="2698561"/>
            <a:ext cx="4719241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Em C, “Verdadeiro” é qualquer valor diferente de zero.</a:t>
            </a:r>
          </a:p>
          <a:p>
            <a:r>
              <a:rPr lang="pt-BR" sz="1600" dirty="0"/>
              <a:t>1 = Verdadeiro   ;   0 = Falso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07904" y="3418641"/>
            <a:ext cx="4752527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 tipo </a:t>
            </a:r>
            <a:r>
              <a:rPr lang="pt-BR" sz="1600" b="1" dirty="0"/>
              <a:t>void</a:t>
            </a:r>
            <a:r>
              <a:rPr lang="pt-BR" sz="1600" dirty="0"/>
              <a:t> declara explicitamente uma função que não retorna valor algum.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Declarações -Variáveis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4854599"/>
          </a:xfrm>
        </p:spPr>
        <p:txBody>
          <a:bodyPr/>
          <a:lstStyle/>
          <a:p>
            <a:r>
              <a:rPr lang="pt-BR" sz="2200" dirty="0"/>
              <a:t>Declaração de Variáveis - </a:t>
            </a:r>
            <a:r>
              <a:rPr lang="pt-BR" sz="2200" i="1" dirty="0"/>
              <a:t>&lt;tipo&gt; &lt;nome&gt;;</a:t>
            </a:r>
            <a:r>
              <a:rPr lang="pt-BR" sz="2000" i="1" dirty="0"/>
              <a:t> 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Declaração de Constantes – </a:t>
            </a:r>
            <a:r>
              <a:rPr lang="pt-BR" sz="2000" i="1" dirty="0" err="1"/>
              <a:t>const</a:t>
            </a:r>
            <a:r>
              <a:rPr lang="pt-BR" sz="2000" i="1" dirty="0"/>
              <a:t> &lt;tipo&gt; &lt;nome&gt;;</a:t>
            </a:r>
            <a:r>
              <a:rPr lang="pt-BR" sz="1800" i="1" dirty="0"/>
              <a:t> 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000" dirty="0"/>
              <a:t>Comando de atribuição – </a:t>
            </a:r>
            <a:r>
              <a:rPr lang="pt-BR" sz="2000" i="1" dirty="0"/>
              <a:t>variável = expressão;</a:t>
            </a:r>
          </a:p>
          <a:p>
            <a:endParaRPr lang="pt-BR" sz="1200" dirty="0"/>
          </a:p>
          <a:p>
            <a:endParaRPr lang="pt-BR" sz="1600" dirty="0"/>
          </a:p>
          <a:p>
            <a:r>
              <a:rPr lang="pt-BR" sz="2000" dirty="0"/>
              <a:t>Comandos de Entrada e Saída</a:t>
            </a:r>
          </a:p>
          <a:p>
            <a:pPr>
              <a:buNone/>
            </a:pPr>
            <a:r>
              <a:rPr lang="pt-BR" sz="2000" dirty="0"/>
              <a:t> </a:t>
            </a:r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33</a:t>
            </a:fld>
            <a:r>
              <a:rPr lang="pt-BR"/>
              <a:t> –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1600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i, j, k;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unsigned int positivos;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3968" y="1785449"/>
            <a:ext cx="3024336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nome[80] =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jose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102.30;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1600" y="3296101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int i = 100;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letra = '2';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6108" y="4258229"/>
            <a:ext cx="3024336" cy="584775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100;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letra = '2';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19858" y="5135716"/>
            <a:ext cx="3696158" cy="1077218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scanf("%d",&amp;a);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scanf("%d",&amp;b);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printf(" \n a + b = %d", c);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2040" y="5157192"/>
            <a:ext cx="40783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O operador “&amp;” significa “endereço de”</a:t>
            </a:r>
          </a:p>
          <a:p>
            <a:r>
              <a:rPr lang="pt-BR" sz="1500" dirty="0"/>
              <a:t>“%d” – formato para leitura e escrita de um inteiro</a:t>
            </a:r>
          </a:p>
          <a:p>
            <a:r>
              <a:rPr lang="pt-BR" sz="1500" dirty="0"/>
              <a:t>\n – quebra de linha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948264" y="4293096"/>
            <a:ext cx="1656184" cy="33855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i = k = 100;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148064" y="4293096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Atribuição Múltipla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2520280" cy="1974279"/>
          </a:xfrm>
        </p:spPr>
        <p:txBody>
          <a:bodyPr/>
          <a:lstStyle/>
          <a:p>
            <a:r>
              <a:rPr lang="pt-BR" sz="2000" dirty="0"/>
              <a:t>Alguns  especificadores de formato da função </a:t>
            </a:r>
            <a:r>
              <a:rPr lang="pt-BR" sz="2000" b="1" dirty="0"/>
              <a:t>“printf()”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34</a:t>
            </a:fld>
            <a:r>
              <a:rPr lang="pt-BR"/>
              <a:t> –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264696" cy="480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Comandos de Entrada 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8784976" cy="678135"/>
          </a:xfrm>
        </p:spPr>
        <p:txBody>
          <a:bodyPr/>
          <a:lstStyle/>
          <a:p>
            <a:r>
              <a:rPr lang="pt-BR" sz="2400" dirty="0"/>
              <a:t>Alguns  especificadores de formato da função </a:t>
            </a:r>
            <a:r>
              <a:rPr lang="pt-BR" sz="2400" b="1" dirty="0"/>
              <a:t>“scanf()”</a:t>
            </a:r>
          </a:p>
          <a:p>
            <a:pPr>
              <a:buNone/>
            </a:pP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35</a:t>
            </a:fld>
            <a:r>
              <a:rPr lang="pt-BR"/>
              <a:t> –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229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93688"/>
            <a:ext cx="7416824" cy="981075"/>
          </a:xfrm>
        </p:spPr>
        <p:txBody>
          <a:bodyPr/>
          <a:lstStyle/>
          <a:p>
            <a:r>
              <a:rPr lang="pt-BR" sz="3700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82713"/>
            <a:ext cx="7416824" cy="1110183"/>
          </a:xfrm>
        </p:spPr>
        <p:txBody>
          <a:bodyPr/>
          <a:lstStyle/>
          <a:p>
            <a:r>
              <a:rPr lang="pt-BR" sz="2200" dirty="0"/>
              <a:t>Comparação entre os Operadores Básicos. </a:t>
            </a:r>
            <a:r>
              <a:rPr lang="pt-BR" sz="2000" i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36</a:t>
            </a:fld>
            <a:r>
              <a:rPr lang="pt-BR"/>
              <a:t> –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043"/>
              </p:ext>
            </p:extLst>
          </p:nvPr>
        </p:nvGraphicFramePr>
        <p:xfrm>
          <a:off x="1259632" y="1844824"/>
          <a:ext cx="2675327" cy="4145280"/>
        </p:xfrm>
        <a:graphic>
          <a:graphicData uri="http://schemas.openxmlformats.org/drawingml/2006/table">
            <a:tbl>
              <a:tblPr/>
              <a:tblGrid>
                <a:gridCol w="803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SimSun"/>
                        </a:rPr>
                        <a:t>C</a:t>
                      </a: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SimSun"/>
                        </a:rPr>
                        <a:t>Operação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Adição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Subtração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Multiplicação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Divisão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Resto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Menor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Maior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+mn-lt"/>
                          <a:ea typeface="SimSun"/>
                        </a:rPr>
                        <a:t>Maior que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= 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Negação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SimSun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Conjunção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|</a:t>
                      </a:r>
                      <a:r>
                        <a:rPr lang="pt-BR" sz="1600" dirty="0" err="1">
                          <a:latin typeface="Times New Roman"/>
                          <a:ea typeface="SimSun"/>
                        </a:rPr>
                        <a:t>|</a:t>
                      </a:r>
                      <a:endParaRPr lang="pt-BR" sz="16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SimSun"/>
                        </a:rPr>
                        <a:t>Disjunção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Chave direita 18"/>
          <p:cNvSpPr/>
          <p:nvPr/>
        </p:nvSpPr>
        <p:spPr bwMode="auto">
          <a:xfrm>
            <a:off x="5076056" y="2132856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Chave direita 19"/>
          <p:cNvSpPr/>
          <p:nvPr/>
        </p:nvSpPr>
        <p:spPr bwMode="auto">
          <a:xfrm>
            <a:off x="5076056" y="3573016"/>
            <a:ext cx="216024" cy="144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Chave direita 20"/>
          <p:cNvSpPr/>
          <p:nvPr/>
        </p:nvSpPr>
        <p:spPr bwMode="auto">
          <a:xfrm>
            <a:off x="5076056" y="5229200"/>
            <a:ext cx="216024" cy="7920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36096" y="2492896"/>
            <a:ext cx="23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Aritméticos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4077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Relacionais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5445224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Operadores Lógicos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41E1BB-163E-0F9A-59D8-29EEE8942916}"/>
              </a:ext>
            </a:extLst>
          </p:cNvPr>
          <p:cNvSpPr txBox="1"/>
          <p:nvPr/>
        </p:nvSpPr>
        <p:spPr>
          <a:xfrm>
            <a:off x="5872038" y="1466686"/>
            <a:ext cx="316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Operadores comuns nas Linguagem C e Java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Sequencial – </a:t>
            </a:r>
            <a:r>
              <a:rPr lang="pt-BR" dirty="0">
                <a:solidFill>
                  <a:srgbClr val="FF0000"/>
                </a:solidFill>
              </a:rPr>
              <a:t>(C semelhante a Java)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37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7544" y="2132856"/>
            <a:ext cx="136815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...;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842667" y="2602201"/>
            <a:ext cx="3744416" cy="28803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Aft>
                <a:spcPts val="0"/>
              </a:spcAft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c = a + b;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printf(" \n a + b = %d", c);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r>
              <a:rPr lang="pt-BR" dirty="0"/>
              <a:t>Condicional - </a:t>
            </a:r>
            <a:r>
              <a:rPr lang="pt-BR" dirty="0">
                <a:solidFill>
                  <a:srgbClr val="FF0000"/>
                </a:solidFill>
              </a:rPr>
              <a:t>(C semelhante a Java)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38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1584176" cy="864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513578" y="2306122"/>
            <a:ext cx="3672408" cy="3960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scanf("%d",&amp;a);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scanf("%d",&amp;b);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if (a &lt; b)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b é menor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a é maior ”);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20" y="3284984"/>
            <a:ext cx="158417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46121" y="190202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906D98-3B90-4032-B361-3559371C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2103141"/>
            <a:ext cx="1584176" cy="1224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0DDE04-2036-4F2C-866C-ADCC88F0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51" y="3537825"/>
            <a:ext cx="1584176" cy="213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00" dirty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instrução3;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instrução4;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189913" cy="750143"/>
          </a:xfrm>
        </p:spPr>
        <p:txBody>
          <a:bodyPr/>
          <a:lstStyle/>
          <a:p>
            <a:r>
              <a:rPr lang="pt-BR" dirty="0"/>
              <a:t>Repetição - </a:t>
            </a:r>
            <a:r>
              <a:rPr lang="pt-BR" sz="2300" dirty="0">
                <a:solidFill>
                  <a:srgbClr val="FF0000"/>
                </a:solidFill>
              </a:rPr>
              <a:t>(C semelhante a Java)</a:t>
            </a:r>
            <a:endParaRPr lang="pt-BR" sz="23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39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91680" y="293688"/>
            <a:ext cx="7920880" cy="981075"/>
          </a:xfrm>
        </p:spPr>
        <p:txBody>
          <a:bodyPr/>
          <a:lstStyle/>
          <a:p>
            <a:r>
              <a:rPr lang="pt-BR" dirty="0"/>
              <a:t>Estruturas de Controle</a:t>
            </a:r>
            <a:endParaRPr lang="pt-BR" sz="3600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51520" y="2204864"/>
            <a:ext cx="2160240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421701" y="1828833"/>
            <a:ext cx="3600400" cy="259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k = 0;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while (k &lt;= 100) 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printf(" \n %d ”, k);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k = k + 2;</a:t>
            </a:r>
          </a:p>
          <a:p>
            <a:pPr lvl="0"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519" y="4869160"/>
            <a:ext cx="4320481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for (inicialização; condição; incremento)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00" dirty="0">
                <a:latin typeface="Courier New" pitchFamily="49" charset="0"/>
                <a:cs typeface="Courier New" pitchFamily="49" charset="0"/>
              </a:rPr>
              <a:t> instrução1;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eaLnBrk="1" hangingPunct="1">
              <a:spcAft>
                <a:spcPts val="0"/>
              </a:spcAft>
            </a:pP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instrução2;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103051" y="138567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88024" y="4437112"/>
            <a:ext cx="4248472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0"/>
              </a:spcAft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for (int k = 0; k &lt;= 100; k=k+2)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  printf(" \n k = %d", k);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Aft>
                <a:spcPts val="0"/>
              </a:spcAft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defTabSz="914400" eaLnBrk="1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/>
            </a:pPr>
            <a:endParaRPr lang="pt-BR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6C0A11-3033-4EBC-BD05-558DAC0BE0DF}"/>
              </a:ext>
            </a:extLst>
          </p:cNvPr>
          <p:cNvSpPr txBox="1"/>
          <p:nvPr/>
        </p:nvSpPr>
        <p:spPr>
          <a:xfrm>
            <a:off x="4863001" y="393305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143-559F-48BA-B452-3EA370A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para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1B8DD-43C3-41BC-8AAC-7DC7FEF2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382713"/>
            <a:ext cx="8426202" cy="4906962"/>
          </a:xfrm>
        </p:spPr>
        <p:txBody>
          <a:bodyPr/>
          <a:lstStyle/>
          <a:p>
            <a:r>
              <a:rPr lang="pt-BR" dirty="0"/>
              <a:t>Utilizaremos as ferramentas abaixo para o desenvolvimento das práticas</a:t>
            </a:r>
          </a:p>
          <a:p>
            <a:pPr lvl="1"/>
            <a:r>
              <a:rPr lang="pt-BR" dirty="0" err="1"/>
              <a:t>Falcon</a:t>
            </a:r>
            <a:r>
              <a:rPr lang="pt-BR" dirty="0"/>
              <a:t> C++ . Disponível : </a:t>
            </a:r>
            <a:r>
              <a:rPr lang="pt-BR" dirty="0">
                <a:hlinkClick r:id="rId2"/>
              </a:rPr>
              <a:t>https://sourceforge.net/projects/falconcpp/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Repl.it. Disponível : </a:t>
            </a:r>
            <a:r>
              <a:rPr lang="pt-BR" dirty="0">
                <a:hlinkClick r:id="rId3"/>
              </a:rPr>
              <a:t>https://repl.it/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NetBeans. Disponível : </a:t>
            </a:r>
            <a:r>
              <a:rPr lang="pt-BR" dirty="0">
                <a:hlinkClick r:id="rId4"/>
              </a:rPr>
              <a:t>https://netbeans.apache.org/front/main/index.html</a:t>
            </a:r>
            <a:endParaRPr lang="pt-BR" dirty="0"/>
          </a:p>
          <a:p>
            <a:pPr lvl="1"/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FA15F-403A-482B-AB6E-F92559075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4990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F00E-A673-4E40-B7BD-5DA3D1E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73483-7D62-4D71-A0B9-60F2AA333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40</a:t>
            </a:fld>
            <a:r>
              <a:rPr lang="pt-BR"/>
              <a:t> –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169D403-3DB7-41AA-B02E-CC1045B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82714"/>
            <a:ext cx="8210178" cy="471058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3200" dirty="0"/>
              <a:t>Problemas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>
              <a:lnSpc>
                <a:spcPct val="80000"/>
              </a:lnSpc>
              <a:buNone/>
            </a:pPr>
            <a:r>
              <a:rPr lang="pt-BR" altLang="pt-BR" sz="3200" dirty="0"/>
              <a:t>02 - </a:t>
            </a:r>
            <a:r>
              <a:rPr lang="pt-BR" sz="3200" dirty="0"/>
              <a:t>Elabore um algoritmo que verifique se um dado número inteiro positivo é par ou ímpar.</a:t>
            </a:r>
          </a:p>
          <a:p>
            <a:pPr>
              <a:lnSpc>
                <a:spcPct val="80000"/>
              </a:lnSpc>
            </a:pPr>
            <a:endParaRPr lang="pt-BR" sz="3200" dirty="0"/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03 – Faça um algoritmo que leia 2 valores numéricos e um símbolo. Caso o símbolo seja um dos relacionados abaixo efetue a operação correspondente com os valores.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/>
              <a:t>	“+”	“-”	“*”	“/”</a:t>
            </a:r>
            <a:endParaRPr lang="en-US" sz="3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3200" dirty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2356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3">
            <a:extLst>
              <a:ext uri="{FF2B5EF4-FFF2-40B4-BE49-F238E27FC236}">
                <a16:creationId xmlns:a16="http://schemas.microsoft.com/office/drawing/2014/main" id="{D645A573-3448-42CF-8D13-E08D7597D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500"/>
              <a:t>– </a:t>
            </a:r>
            <a:fld id="{595861D0-C21A-4A56-BE2F-2704BD2D5B86}" type="slidenum">
              <a:rPr lang="pt-BR" altLang="pt-BR" sz="1500"/>
              <a:pPr/>
              <a:t>41</a:t>
            </a:fld>
            <a:r>
              <a:rPr lang="pt-BR" altLang="pt-BR" sz="1500"/>
              <a:t> –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E5FB509-9F3F-4829-88E9-B87FA8E8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5" y="293688"/>
            <a:ext cx="7525469" cy="981075"/>
          </a:xfrm>
        </p:spPr>
        <p:txBody>
          <a:bodyPr/>
          <a:lstStyle/>
          <a:p>
            <a:pPr eaLnBrk="1" hangingPunct="1"/>
            <a:r>
              <a:rPr lang="pt-BR" altLang="pt-BR" dirty="0"/>
              <a:t>Problemas – Estruturas Condicionais</a:t>
            </a:r>
            <a:endParaRPr lang="en-US" altLang="pt-BR" dirty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B234DD9-27BB-4FAC-9AF7-5D67FABC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87153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2" tIns="47886" rIns="95772" bIns="4788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04 – Faça um algoritmo que calcule a média ponderada de um aluno, a partir de suas 3 notas obtidas no curso. Sabendo-se que a primeira avaliação tem peso 2, a segunda tem peso 4, a terceira tem peso 4. </a:t>
            </a:r>
          </a:p>
          <a:p>
            <a:r>
              <a:rPr lang="pt-BR" altLang="pt-BR" sz="2000" dirty="0"/>
              <a:t>Mostre ao final a mensagem: </a:t>
            </a:r>
          </a:p>
          <a:p>
            <a:r>
              <a:rPr lang="pt-BR" altLang="pt-BR" sz="2000" dirty="0"/>
              <a:t> “A MEDIA FINAL DE .........FOI .......”. Informar também se o aluno foi aprovado, Mostrando a mensagem “APROVADO”, caso a nota final seja maior ou igual a 7,0.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r>
              <a:rPr lang="pt-BR" altLang="pt-BR" sz="2000" dirty="0"/>
              <a:t>05 – Modifique a questão anterior para informar :</a:t>
            </a:r>
          </a:p>
          <a:p>
            <a:r>
              <a:rPr lang="pt-BR" altLang="pt-BR" sz="2000" dirty="0"/>
              <a:t>	APROVADO		Caso a nota final seja entre 7 e 10</a:t>
            </a:r>
          </a:p>
          <a:p>
            <a:r>
              <a:rPr lang="pt-BR" altLang="pt-BR" sz="2000" dirty="0"/>
              <a:t>	RECUPERAÇÃO	Caso a nota final seja entre 5 e 7</a:t>
            </a:r>
          </a:p>
          <a:p>
            <a:r>
              <a:rPr lang="pt-BR" altLang="pt-BR" sz="2000" dirty="0"/>
              <a:t>	REPROVADO		Caso a nota final seja entre 0 e 5</a:t>
            </a:r>
            <a:r>
              <a:rPr lang="pt-BR" altLang="pt-BR" sz="26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pt-BR" altLang="pt-BR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dirty="0"/>
              <a:t>06 – Fazer um algoritmo que leia 3 valores inteiros e escreva o menor deles.</a:t>
            </a:r>
            <a:endParaRPr lang="en-US" altLang="pt-BR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42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07 – Faça um programa para mostrar os números de 1 a 100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08 – Faça um programa para ler 10 números e apresentar o resultado da soma destes números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09 – Faça um programa que imprima os números inteiros entre um dado intervalo A e B.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43</a:t>
            </a:fld>
            <a:r>
              <a:rPr lang="pt-BR"/>
              <a:t> –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31640" y="293688"/>
            <a:ext cx="8280920" cy="981075"/>
          </a:xfrm>
        </p:spPr>
        <p:txBody>
          <a:bodyPr/>
          <a:lstStyle/>
          <a:p>
            <a:r>
              <a:rPr lang="pt-BR" dirty="0"/>
              <a:t> Problemas – Estruturas de Repetição</a:t>
            </a:r>
            <a:endParaRPr lang="pt-BR" sz="36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463857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10 – A partir da leitura de um número indeterminado de valores não nulos, determinar e exibir quantos desses valores são positivos e quantos são negativos. Determinar também a soma dos positivos e a soma dos negativos. O último valor a ser lido é zero (0 é o </a:t>
            </a:r>
            <a:r>
              <a:rPr lang="pt-BR" sz="2500" dirty="0" err="1"/>
              <a:t>flag</a:t>
            </a:r>
            <a:r>
              <a:rPr lang="pt-BR" sz="2500" dirty="0"/>
              <a:t>).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lnSpc>
                <a:spcPct val="80000"/>
              </a:lnSpc>
              <a:buNone/>
              <a:defRPr/>
            </a:pPr>
            <a:r>
              <a:rPr lang="pt-BR" sz="2500" dirty="0"/>
              <a:t>11 – A partir da leitura de um número indeterminado de notas, calcular e exibir a média aritmética dessas notas. O </a:t>
            </a:r>
            <a:r>
              <a:rPr lang="pt-BR" sz="2500" dirty="0" err="1"/>
              <a:t>flag</a:t>
            </a:r>
            <a:r>
              <a:rPr lang="pt-BR" sz="2500" dirty="0"/>
              <a:t> para indicar o fim das notas é –1.</a:t>
            </a:r>
          </a:p>
          <a:p>
            <a:pPr>
              <a:lnSpc>
                <a:spcPct val="80000"/>
              </a:lnSpc>
              <a:defRPr/>
            </a:pPr>
            <a:endParaRPr lang="pt-BR" sz="2500" dirty="0"/>
          </a:p>
          <a:p>
            <a:pPr>
              <a:buNone/>
              <a:defRPr/>
            </a:pPr>
            <a:r>
              <a:rPr lang="pt-BR" sz="2500" dirty="0"/>
              <a:t>12 – O mesmo exercício anterior fornecendo adicionalmente a maior e a menor nota lida. </a:t>
            </a:r>
          </a:p>
        </p:txBody>
      </p:sp>
    </p:spTree>
    <p:extLst>
      <p:ext uri="{BB962C8B-B14F-4D97-AF65-F5344CB8AC3E}">
        <p14:creationId xmlns:p14="http://schemas.microsoft.com/office/powerpoint/2010/main" val="3349668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6EC5-A0B1-F701-C6EA-562F8A65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C87BB-BD93-6DFD-2ADA-D0E7CE42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Os vetores são estruturas indexadas, em que cada valor que pode ser armazenado em uma certa posição (índice) é chamado de elemento do vetor.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new int[10];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3600" dirty="0"/>
              <a:t>Vetores bidimensionais (ou matrizes)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m[][] = new int[2][4];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FF14F8-6E71-4FA9-493A-B0E2DF937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44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507929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440D-1AFD-F4A8-1FA5-C3D6EAC1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8C3BC-A110-5126-A2C1-9CB76F4C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40768"/>
            <a:ext cx="8189913" cy="4906962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13- Elabore um programa que leia um vetor de 10 elementos que representam 10 valores de notas (Notas com valor de 0 a 10). Calcule a média das notas e informe quantas notas estão acima da média.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14 - Leia um vetor de 10 elementos inteiros e a partir da leitura de um valor inteiro qualquer verifique se este número pertence ao vetor.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15 - Leia um vetor com n elementos inteiros, e organize os elementos em uma sequência invertida.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8C204-94B6-6C16-8127-4F35E651B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45</a:t>
            </a:fld>
            <a:r>
              <a:rPr lang="pt-B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705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B5A7-B3D8-4468-865A-6752016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ADBA4-9FCD-4358-9C4F-9B434100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82713"/>
            <a:ext cx="8712967" cy="2550343"/>
          </a:xfrm>
        </p:spPr>
        <p:txBody>
          <a:bodyPr/>
          <a:lstStyle/>
          <a:p>
            <a:pPr algn="just"/>
            <a:r>
              <a:rPr lang="pt-BR" sz="2800" dirty="0"/>
              <a:t>Algoritmos</a:t>
            </a:r>
            <a:endParaRPr lang="pt-BR" sz="2400" dirty="0"/>
          </a:p>
          <a:p>
            <a:pPr lvl="1" eaLnBrk="1" hangingPunct="1"/>
            <a:r>
              <a:rPr lang="pt-BR" altLang="pt-BR" sz="2400" dirty="0"/>
              <a:t>A ideia de algoritmos surge pela necessidade do homem em resolver problemas.</a:t>
            </a:r>
          </a:p>
          <a:p>
            <a:pPr lvl="1" eaLnBrk="1" hangingPunct="1"/>
            <a:r>
              <a:rPr lang="pt-BR" altLang="pt-BR" sz="2400" dirty="0"/>
              <a:t>A tarefa de Processamento de Dados da máquina consiste em tomar certa informação, processá-la e obter o resultado desejado.</a:t>
            </a:r>
            <a:endParaRPr lang="en-US" altLang="pt-BR" sz="2400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29FE9-07C0-4F46-B3AE-44719652C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5</a:t>
            </a:fld>
            <a:r>
              <a:rPr lang="pt-BR"/>
              <a:t> 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FB5BD-A25E-44AE-845C-7137DE9A5DBA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365104"/>
            <a:ext cx="7272807" cy="702196"/>
            <a:chOff x="2700" y="4416"/>
            <a:chExt cx="6660" cy="54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210E8AD-6745-4909-BCA9-A81C0E39A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6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E4EC607-CB1D-4710-A518-35D50BE64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" y="4701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5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8E38B0-831A-4151-8DCE-99AD7B279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Entrada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0FD5C-0EB5-4718-BC82-4AF9C09B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416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Processamento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2CC2C3E-6F4F-4764-A77B-6318859B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" y="441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250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8189913" cy="75014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Como utilizar o algoritmo para solução de problemas</a:t>
            </a:r>
            <a:r>
              <a:rPr lang="en-US" altLang="pt-BR" sz="2800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6</a:t>
            </a:fld>
            <a:r>
              <a:rPr lang="pt-BR"/>
              <a:t> –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DC5EDB-E844-496B-9FD2-919C6F0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293688"/>
            <a:ext cx="7200800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14862DE-F30A-44D3-BAAD-D5F218FF2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751676"/>
              </p:ext>
            </p:extLst>
          </p:nvPr>
        </p:nvGraphicFramePr>
        <p:xfrm>
          <a:off x="1115616" y="2147999"/>
          <a:ext cx="7488237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33333" imgH="2467319" progId="Paint.Picture">
                  <p:embed/>
                </p:oleObj>
              </mc:Choice>
              <mc:Fallback>
                <p:oleObj name="Bitmap Image" r:id="rId2" imgW="5533333" imgH="2467319" progId="Paint.Picture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2D461474-87B7-4B4D-A4CD-7CB3A43F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47999"/>
                        <a:ext cx="7488237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7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02BB-2717-495A-B9C5-6A13E77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382713"/>
            <a:ext cx="7108527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/>
              <a:t>Situação Problema</a:t>
            </a:r>
            <a:r>
              <a:rPr lang="en-US" altLang="pt-BR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pt-BR" altLang="pt-BR" sz="2800" dirty="0"/>
              <a:t>Calcular a média de 3 Provas. </a:t>
            </a:r>
            <a:r>
              <a:rPr lang="en-US" altLang="pt-BR" sz="2800" dirty="0"/>
              <a:t>P1, P2, P3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1 – </a:t>
            </a:r>
            <a:r>
              <a:rPr lang="pt-BR" altLang="pt-BR" sz="2800" dirty="0"/>
              <a:t>Identificar</a:t>
            </a:r>
            <a:r>
              <a:rPr lang="en-US" altLang="pt-BR" sz="2800" dirty="0"/>
              <a:t> as </a:t>
            </a:r>
            <a:r>
              <a:rPr lang="pt-BR" altLang="pt-BR" sz="2800" dirty="0"/>
              <a:t>Entradas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P1, P2, P3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2 – </a:t>
            </a:r>
            <a:r>
              <a:rPr lang="pt-BR" altLang="pt-BR" sz="2800" dirty="0"/>
              <a:t>Processamento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(P1+P2+P3)/3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pt-BR" sz="2800" dirty="0"/>
              <a:t>3 – </a:t>
            </a:r>
            <a:r>
              <a:rPr lang="pt-BR" altLang="pt-BR" sz="2800" dirty="0"/>
              <a:t>Saída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2800" dirty="0"/>
              <a:t>			</a:t>
            </a:r>
            <a:r>
              <a:rPr lang="pt-BR" altLang="pt-BR" sz="2800" dirty="0"/>
              <a:t>Média Final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55111-C51B-4988-84EF-743F87287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7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CECA9-C774-4512-8EE5-5900AC1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427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4">
            <a:extLst>
              <a:ext uri="{FF2B5EF4-FFF2-40B4-BE49-F238E27FC236}">
                <a16:creationId xmlns:a16="http://schemas.microsoft.com/office/drawing/2014/main" id="{3E2F4EC7-9588-4F20-B577-CF7AE6829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Freestyle Script" panose="030804020302050B04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500"/>
              <a:t>– </a:t>
            </a:r>
            <a:fld id="{7F22D3C6-78C8-4DBE-A633-3CC43C6432C1}" type="slidenum">
              <a:rPr lang="pt-BR" altLang="pt-BR" sz="1500" smtClean="0"/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500"/>
              <a:t> –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F4EB72-F13F-4E71-A730-B9A50C7C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Algoritmos estruturados</a:t>
            </a:r>
            <a:endParaRPr lang="en-US" altLang="pt-BR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CD63C2-0D5E-4CCE-95AB-E26CFCC2C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82713"/>
            <a:ext cx="8568951" cy="4906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000" u="sng" dirty="0"/>
              <a:t>Estruturas de um Algoritmo (Estruturas de Controle)</a:t>
            </a:r>
          </a:p>
          <a:p>
            <a:pPr lvl="1" eaLnBrk="1" hangingPunct="1"/>
            <a:r>
              <a:rPr lang="pt-BR" altLang="pt-BR" dirty="0"/>
              <a:t>1 – Sequencial  	</a:t>
            </a:r>
          </a:p>
          <a:p>
            <a:pPr lvl="2" eaLnBrk="1" hangingPunct="1"/>
            <a:r>
              <a:rPr lang="pt-BR" altLang="pt-BR" dirty="0"/>
              <a:t>(Os Comandos serão executados um após o outro)</a:t>
            </a:r>
          </a:p>
          <a:p>
            <a:pPr lvl="1" eaLnBrk="1" hangingPunct="1"/>
            <a:r>
              <a:rPr lang="pt-BR" altLang="pt-BR" dirty="0"/>
              <a:t>2 – Condicional	</a:t>
            </a:r>
          </a:p>
          <a:p>
            <a:pPr lvl="2" eaLnBrk="1" hangingPunct="1"/>
            <a:r>
              <a:rPr lang="pt-BR" altLang="pt-BR" dirty="0"/>
              <a:t>(Os Comandos só serão executados se uma determinada condição for satisfeita)</a:t>
            </a:r>
          </a:p>
          <a:p>
            <a:pPr lvl="1" eaLnBrk="1" hangingPunct="1"/>
            <a:r>
              <a:rPr lang="pt-BR" altLang="pt-BR" dirty="0"/>
              <a:t>3 – Repetitiva</a:t>
            </a:r>
          </a:p>
          <a:p>
            <a:pPr lvl="2" eaLnBrk="1" hangingPunct="1"/>
            <a:r>
              <a:rPr lang="pt-BR" altLang="pt-BR" dirty="0"/>
              <a:t>(Os Comandos serão executados enquanto uma determinada condição for satisfeita)</a:t>
            </a:r>
            <a:endParaRPr lang="en-US" alt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8AF4-D212-4A23-A8C8-8203E15C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: Algoritmos Estruturados</a:t>
            </a:r>
          </a:p>
          <a:p>
            <a:pPr lvl="1" algn="just"/>
            <a:endParaRPr lang="pt-BR" altLang="pt-BR" sz="2800" dirty="0"/>
          </a:p>
          <a:p>
            <a:pPr marL="479425" lvl="1" indent="0" algn="just">
              <a:buNone/>
            </a:pPr>
            <a:r>
              <a:rPr lang="pt-BR" altLang="pt-BR" sz="2800" i="1" dirty="0"/>
              <a:t>Conjunto de comandos que, obedecidas as </a:t>
            </a:r>
            <a:r>
              <a:rPr lang="pt-BR" altLang="pt-BR" sz="2800" i="1" u="sng" dirty="0"/>
              <a:t>estruturas de controle</a:t>
            </a:r>
            <a:r>
              <a:rPr lang="pt-BR" altLang="pt-BR" sz="2800" i="1" dirty="0"/>
              <a:t>, resultam numa sucessão finita de ações. (</a:t>
            </a:r>
            <a:r>
              <a:rPr lang="pt-BR" altLang="pt-BR" sz="2800" b="1" i="1" dirty="0"/>
              <a:t>Visam um objetivo bem definido</a:t>
            </a:r>
            <a:r>
              <a:rPr lang="pt-BR" altLang="pt-BR" sz="2800" i="1" dirty="0"/>
              <a:t>)</a:t>
            </a:r>
          </a:p>
          <a:p>
            <a:pPr lvl="1" algn="just"/>
            <a:endParaRPr lang="pt-BR" sz="23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21B0A3-E8B8-4C72-9786-928E6F6B9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– </a:t>
            </a:r>
            <a:fld id="{D218E8F0-E508-467D-93E6-1662CD6D43A7}" type="slidenum">
              <a:rPr lang="pt-BR" smtClean="0"/>
              <a:pPr>
                <a:defRPr/>
              </a:pPr>
              <a:t>9</a:t>
            </a:fld>
            <a:r>
              <a:rPr lang="pt-BR"/>
              <a:t> –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4E0852B-2CD5-49F9-88C0-415B4DD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3688"/>
            <a:ext cx="7272808" cy="981075"/>
          </a:xfrm>
        </p:spPr>
        <p:txBody>
          <a:bodyPr/>
          <a:lstStyle/>
          <a:p>
            <a:r>
              <a:rPr lang="pt-BR" sz="3400" dirty="0"/>
              <a:t>Conceitos Básicos</a:t>
            </a: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4030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Grafos">
  <a:themeElements>
    <a:clrScheme name="1_open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pen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open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pen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pen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ApresentaçãoGrafos</Template>
  <TotalTime>21600</TotalTime>
  <Words>3265</Words>
  <Application>Microsoft Office PowerPoint</Application>
  <PresentationFormat>Apresentação na tela (4:3)</PresentationFormat>
  <Paragraphs>621</Paragraphs>
  <Slides>45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Courier New</vt:lpstr>
      <vt:lpstr>Freestyle Script</vt:lpstr>
      <vt:lpstr>Google Sans</vt:lpstr>
      <vt:lpstr>Lucida Sans Unicode</vt:lpstr>
      <vt:lpstr>Times New Roman</vt:lpstr>
      <vt:lpstr>Wingdings</vt:lpstr>
      <vt:lpstr>ApresentaçãoGrafos</vt:lpstr>
      <vt:lpstr>Bitmap Image</vt:lpstr>
      <vt:lpstr>Programação de Soluções Computacionais</vt:lpstr>
      <vt:lpstr>Objetivo</vt:lpstr>
      <vt:lpstr>Conteúdo</vt:lpstr>
      <vt:lpstr>Ferramentas para Prática</vt:lpstr>
      <vt:lpstr>Conceitos Básicos</vt:lpstr>
      <vt:lpstr>Conceitos Básicos</vt:lpstr>
      <vt:lpstr>Conceitos Básicos</vt:lpstr>
      <vt:lpstr>Algoritmos estruturados</vt:lpstr>
      <vt:lpstr>Conceitos Básicos</vt:lpstr>
      <vt:lpstr>Algoritmos estruturados</vt:lpstr>
      <vt:lpstr>Algoritmos estruturados</vt:lpstr>
      <vt:lpstr>Estruturas de Controle</vt:lpstr>
      <vt:lpstr>Estruturas de Controle</vt:lpstr>
      <vt:lpstr>Estruturas de Controle</vt:lpstr>
      <vt:lpstr>Estruturas de Controle</vt:lpstr>
      <vt:lpstr>Exercício</vt:lpstr>
      <vt:lpstr> Visão Geral - Características</vt:lpstr>
      <vt:lpstr> Linguagem de Programação C - Histórico </vt:lpstr>
      <vt:lpstr> Linguagem de Programação C - Histórico </vt:lpstr>
      <vt:lpstr> Visão Geral – Linguagem C</vt:lpstr>
      <vt:lpstr> Visão Geral – Classificação das Linguagens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- Características</vt:lpstr>
      <vt:lpstr> Visão Geral – Linguagem C</vt:lpstr>
      <vt:lpstr>Visão Geral – Linguagem C</vt:lpstr>
      <vt:lpstr> Visão Geral – Linguagem Java</vt:lpstr>
      <vt:lpstr>Estrutura de Dados – Tipo de Dados</vt:lpstr>
      <vt:lpstr>Declarações -Variáveis e Constantes</vt:lpstr>
      <vt:lpstr>Comandos de Entrada e Saída</vt:lpstr>
      <vt:lpstr>Comandos de Entrada e Saída</vt:lpstr>
      <vt:lpstr>Operadores</vt:lpstr>
      <vt:lpstr>Estruturas de Controle</vt:lpstr>
      <vt:lpstr>Estruturas de Controle</vt:lpstr>
      <vt:lpstr>Estruturas de Controle</vt:lpstr>
      <vt:lpstr>Exercício</vt:lpstr>
      <vt:lpstr>Problemas – Estruturas Condicionais</vt:lpstr>
      <vt:lpstr> Problemas – Estruturas de Repetição</vt:lpstr>
      <vt:lpstr> Problemas – Estruturas de Repetição</vt:lpstr>
      <vt:lpstr>Vetores</vt:lpstr>
      <vt:lpstr>Problemas – Vetores</vt:lpstr>
    </vt:vector>
  </TitlesOfParts>
  <Company>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Fundamentos de Lógica de Programação</dc:title>
  <dc:creator>Carlos</dc:creator>
  <cp:lastModifiedBy>Carlos Nascimento</cp:lastModifiedBy>
  <cp:revision>580</cp:revision>
  <cp:lastPrinted>2001-03-30T16:47:24Z</cp:lastPrinted>
  <dcterms:created xsi:type="dcterms:W3CDTF">2011-07-24T13:09:15Z</dcterms:created>
  <dcterms:modified xsi:type="dcterms:W3CDTF">2024-04-23T10:10:49Z</dcterms:modified>
</cp:coreProperties>
</file>