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64" r:id="rId23"/>
    <p:sldId id="273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9" autoAdjust="0"/>
    <p:restoredTop sz="94715" autoAdjust="0"/>
  </p:normalViewPr>
  <p:slideViewPr>
    <p:cSldViewPr>
      <p:cViewPr>
        <p:scale>
          <a:sx n="60" d="100"/>
          <a:sy n="60" d="100"/>
        </p:scale>
        <p:origin x="-1686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2A2C-7271-4116-A40B-F8852BFB5767}" type="datetimeFigureOut">
              <a:rPr lang="pt-BR" smtClean="0"/>
              <a:t>20/06/20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00E4-6E79-4E91-A0C0-511E1D942FB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608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2A2C-7271-4116-A40B-F8852BFB5767}" type="datetimeFigureOut">
              <a:rPr lang="pt-BR" smtClean="0"/>
              <a:t>20/06/20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00E4-6E79-4E91-A0C0-511E1D942FB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445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2A2C-7271-4116-A40B-F8852BFB5767}" type="datetimeFigureOut">
              <a:rPr lang="pt-BR" smtClean="0"/>
              <a:t>20/06/20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00E4-6E79-4E91-A0C0-511E1D942FB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751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2A2C-7271-4116-A40B-F8852BFB5767}" type="datetimeFigureOut">
              <a:rPr lang="pt-BR" smtClean="0"/>
              <a:t>20/06/20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00E4-6E79-4E91-A0C0-511E1D942FB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234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2A2C-7271-4116-A40B-F8852BFB5767}" type="datetimeFigureOut">
              <a:rPr lang="pt-BR" smtClean="0"/>
              <a:t>20/06/20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00E4-6E79-4E91-A0C0-511E1D942FB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628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2A2C-7271-4116-A40B-F8852BFB5767}" type="datetimeFigureOut">
              <a:rPr lang="pt-BR" smtClean="0"/>
              <a:t>20/06/20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00E4-6E79-4E91-A0C0-511E1D942FB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689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2A2C-7271-4116-A40B-F8852BFB5767}" type="datetimeFigureOut">
              <a:rPr lang="pt-BR" smtClean="0"/>
              <a:t>20/06/20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00E4-6E79-4E91-A0C0-511E1D942FB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96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2A2C-7271-4116-A40B-F8852BFB5767}" type="datetimeFigureOut">
              <a:rPr lang="pt-BR" smtClean="0"/>
              <a:t>20/06/20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00E4-6E79-4E91-A0C0-511E1D942FB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75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2A2C-7271-4116-A40B-F8852BFB5767}" type="datetimeFigureOut">
              <a:rPr lang="pt-BR" smtClean="0"/>
              <a:t>20/06/20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00E4-6E79-4E91-A0C0-511E1D942FB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528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2A2C-7271-4116-A40B-F8852BFB5767}" type="datetimeFigureOut">
              <a:rPr lang="pt-BR" smtClean="0"/>
              <a:t>20/06/20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00E4-6E79-4E91-A0C0-511E1D942FB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284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2A2C-7271-4116-A40B-F8852BFB5767}" type="datetimeFigureOut">
              <a:rPr lang="pt-BR" smtClean="0"/>
              <a:t>20/06/20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00E4-6E79-4E91-A0C0-511E1D942FB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790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42A2C-7271-4116-A40B-F8852BFB5767}" type="datetimeFigureOut">
              <a:rPr lang="pt-BR" smtClean="0"/>
              <a:t>20/06/20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800E4-6E79-4E91-A0C0-511E1D942FB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685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xcript.com/python/list-class-python.html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6264696"/>
          </a:xfrm>
        </p:spPr>
        <p:txBody>
          <a:bodyPr>
            <a:normAutofit/>
          </a:bodyPr>
          <a:lstStyle/>
          <a:p>
            <a:r>
              <a:rPr lang="pt-BR" sz="6600" dirty="0" smtClean="0">
                <a:solidFill>
                  <a:schemeClr val="accent3">
                    <a:lumMod val="50000"/>
                  </a:schemeClr>
                </a:solidFill>
              </a:rPr>
              <a:t>PYTHON 3</a:t>
            </a:r>
            <a:endParaRPr lang="pt-BR" sz="66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pPr marL="0" indent="0">
              <a:buNone/>
            </a:pPr>
            <a:r>
              <a:rPr lang="pt-BR" sz="2400" dirty="0" smtClean="0"/>
              <a:t>a = str(input(‘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por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favor</a:t>
            </a:r>
            <a:r>
              <a:rPr lang="pt-BR" sz="2400" dirty="0" smtClean="0"/>
              <a:t>  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escolha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ou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?? </a:t>
            </a:r>
            <a:r>
              <a:rPr lang="pt-BR" sz="2400" dirty="0" smtClean="0"/>
              <a:t> ’)).strip()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pt-BR" sz="2400" dirty="0" smtClean="0">
                <a:solidFill>
                  <a:schemeClr val="accent4">
                    <a:lumMod val="50000"/>
                  </a:schemeClr>
                </a:solidFill>
              </a:rPr>
              <a:t>f </a:t>
            </a:r>
            <a:r>
              <a:rPr lang="pt-BR" sz="2400" dirty="0" smtClean="0"/>
              <a:t>a == ‘1’: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print(‘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olá como você esta </a:t>
            </a:r>
            <a:r>
              <a:rPr lang="pt-BR" sz="2400" dirty="0" smtClean="0"/>
              <a:t>’)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4">
                    <a:lumMod val="50000"/>
                  </a:schemeClr>
                </a:solidFill>
              </a:rPr>
              <a:t>e</a:t>
            </a:r>
            <a:r>
              <a:rPr lang="pt-BR" sz="2400" dirty="0" smtClean="0">
                <a:solidFill>
                  <a:schemeClr val="accent4">
                    <a:lumMod val="50000"/>
                  </a:schemeClr>
                </a:solidFill>
              </a:rPr>
              <a:t>lif </a:t>
            </a:r>
            <a:r>
              <a:rPr lang="pt-BR" sz="2400" dirty="0" smtClean="0"/>
              <a:t>a == ‘2’: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print(‘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tchau tenha uma bom dia </a:t>
            </a:r>
            <a:r>
              <a:rPr lang="pt-BR" sz="2400" dirty="0" smtClean="0"/>
              <a:t>’)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chemeClr val="accent4">
                    <a:lumMod val="50000"/>
                  </a:schemeClr>
                </a:solidFill>
              </a:rPr>
              <a:t>elif </a:t>
            </a:r>
            <a:r>
              <a:rPr lang="pt-BR" sz="2400" dirty="0" smtClean="0"/>
              <a:t>a==‘3’: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print(‘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vamos jogar !! </a:t>
            </a:r>
            <a:r>
              <a:rPr lang="pt-BR" sz="2400" dirty="0" smtClean="0"/>
              <a:t>’)</a:t>
            </a:r>
          </a:p>
          <a:p>
            <a:pPr marL="0" indent="0">
              <a:buNone/>
            </a:pPr>
            <a:r>
              <a:rPr lang="pt-BR" sz="2400" dirty="0" smtClean="0"/>
              <a:t>Print(‘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fim</a:t>
            </a:r>
            <a:r>
              <a:rPr lang="pt-BR" sz="2400" dirty="0" smtClean="0"/>
              <a:t>’)  </a:t>
            </a:r>
            <a:endParaRPr lang="pt-BR" sz="24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o </a:t>
            </a:r>
            <a:r>
              <a:rPr lang="pt-BR" sz="2400" dirty="0" smtClean="0">
                <a:solidFill>
                  <a:schemeClr val="accent4">
                    <a:lumMod val="50000"/>
                  </a:schemeClr>
                </a:solidFill>
              </a:rPr>
              <a:t>elif </a:t>
            </a:r>
            <a:r>
              <a:rPr lang="pt-BR" sz="2400" dirty="0" smtClean="0"/>
              <a:t>só pode ser usado depois que tiver sido usado o </a:t>
            </a:r>
            <a:r>
              <a:rPr lang="pt-BR" sz="2400" dirty="0" smtClean="0">
                <a:solidFill>
                  <a:schemeClr val="accent4">
                    <a:lumMod val="50000"/>
                  </a:schemeClr>
                </a:solidFill>
              </a:rPr>
              <a:t>if </a:t>
            </a:r>
            <a:r>
              <a:rPr lang="pt-BR" sz="2400" dirty="0" smtClean="0"/>
              <a:t>que o </a:t>
            </a:r>
            <a:r>
              <a:rPr lang="pt-BR" sz="2400" dirty="0" smtClean="0">
                <a:solidFill>
                  <a:schemeClr val="accent4">
                    <a:lumMod val="50000"/>
                  </a:schemeClr>
                </a:solidFill>
              </a:rPr>
              <a:t>elif </a:t>
            </a:r>
            <a:r>
              <a:rPr lang="pt-BR" sz="2400" dirty="0" smtClean="0"/>
              <a:t>serve para ver se a condição do </a:t>
            </a:r>
            <a:r>
              <a:rPr lang="pt-BR" sz="2400" dirty="0" smtClean="0">
                <a:solidFill>
                  <a:schemeClr val="accent4">
                    <a:lumMod val="50000"/>
                  </a:schemeClr>
                </a:solidFill>
              </a:rPr>
              <a:t>if</a:t>
            </a:r>
            <a:r>
              <a:rPr lang="pt-BR" sz="2400" dirty="0" smtClean="0"/>
              <a:t>  não for a que esta sendo pedida executar ele mas ele pode ser usado varias vesses veja o exemplo para entender melhor.</a:t>
            </a:r>
            <a:endParaRPr lang="pt-BR" sz="24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PARA QUE SERVE O </a:t>
            </a:r>
            <a:r>
              <a:rPr lang="pt-BR" sz="3200" dirty="0" smtClean="0">
                <a:solidFill>
                  <a:schemeClr val="accent4">
                    <a:lumMod val="50000"/>
                  </a:schemeClr>
                </a:solidFill>
              </a:rPr>
              <a:t>elif: </a:t>
            </a:r>
            <a:endParaRPr lang="pt-BR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82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PARA QUE SERVE O </a:t>
            </a:r>
            <a:r>
              <a:rPr lang="pt-BR" sz="2800" dirty="0" smtClean="0">
                <a:solidFill>
                  <a:schemeClr val="accent4">
                    <a:lumMod val="50000"/>
                  </a:schemeClr>
                </a:solidFill>
              </a:rPr>
              <a:t>else:</a:t>
            </a:r>
            <a:endParaRPr lang="pt-BR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pPr marL="0" indent="0">
              <a:buNone/>
            </a:pPr>
            <a:r>
              <a:rPr lang="pt-BR" sz="2400" dirty="0"/>
              <a:t>a</a:t>
            </a:r>
            <a:r>
              <a:rPr lang="pt-BR" sz="2400" dirty="0" smtClean="0"/>
              <a:t> = int(input(‘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digite 1 ou 2 ? </a:t>
            </a:r>
            <a:r>
              <a:rPr lang="pt-BR" sz="2400" dirty="0" smtClean="0"/>
              <a:t>’))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pt-BR" sz="2400" dirty="0" smtClean="0">
                <a:solidFill>
                  <a:schemeClr val="accent4">
                    <a:lumMod val="50000"/>
                  </a:schemeClr>
                </a:solidFill>
              </a:rPr>
              <a:t>f </a:t>
            </a:r>
            <a:r>
              <a:rPr lang="pt-BR" sz="2400" dirty="0" smtClean="0"/>
              <a:t>a == 1: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print(‘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olá</a:t>
            </a:r>
            <a:r>
              <a:rPr lang="pt-BR" sz="2400" dirty="0" smtClean="0"/>
              <a:t>’)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4">
                    <a:lumMod val="50000"/>
                  </a:schemeClr>
                </a:solidFill>
              </a:rPr>
              <a:t>e</a:t>
            </a:r>
            <a:r>
              <a:rPr lang="pt-BR" sz="2400" dirty="0" smtClean="0">
                <a:solidFill>
                  <a:schemeClr val="accent4">
                    <a:lumMod val="50000"/>
                  </a:schemeClr>
                </a:solidFill>
              </a:rPr>
              <a:t>lif </a:t>
            </a:r>
            <a:r>
              <a:rPr lang="pt-BR" sz="2400" dirty="0" smtClean="0"/>
              <a:t>a == 2 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print(‘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como vai </a:t>
            </a:r>
            <a:r>
              <a:rPr lang="pt-BR" sz="2400" dirty="0" smtClean="0"/>
              <a:t>’)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4">
                    <a:lumMod val="50000"/>
                  </a:schemeClr>
                </a:solidFill>
              </a:rPr>
              <a:t>e</a:t>
            </a:r>
            <a:r>
              <a:rPr lang="pt-BR" sz="2400" dirty="0" smtClean="0">
                <a:solidFill>
                  <a:schemeClr val="accent4">
                    <a:lumMod val="50000"/>
                  </a:schemeClr>
                </a:solidFill>
              </a:rPr>
              <a:t>lse</a:t>
            </a:r>
            <a:r>
              <a:rPr lang="pt-BR" sz="2400" dirty="0" smtClean="0"/>
              <a:t>:</a:t>
            </a:r>
          </a:p>
          <a:p>
            <a:pPr marL="0" indent="0">
              <a:buNone/>
            </a:pPr>
            <a:r>
              <a:rPr lang="pt-BR" sz="2400" dirty="0" smtClean="0"/>
              <a:t>	print(‘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opisão invalida !!!</a:t>
            </a:r>
            <a:r>
              <a:rPr lang="pt-BR" sz="2400" dirty="0" smtClean="0"/>
              <a:t> ’)</a:t>
            </a:r>
          </a:p>
          <a:p>
            <a:pPr marL="0" indent="0">
              <a:buNone/>
            </a:pPr>
            <a:r>
              <a:rPr lang="pt-BR" sz="2400" dirty="0"/>
              <a:t>p</a:t>
            </a:r>
            <a:r>
              <a:rPr lang="pt-BR" sz="2400" dirty="0" smtClean="0"/>
              <a:t>rint(‘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volte sempre </a:t>
            </a:r>
            <a:r>
              <a:rPr lang="pt-BR" sz="2400" dirty="0" smtClean="0"/>
              <a:t>‘)</a:t>
            </a:r>
          </a:p>
          <a:p>
            <a:pPr marL="0" indent="0">
              <a:buNone/>
            </a:pPr>
            <a:r>
              <a:rPr lang="pt-BR" sz="2400" dirty="0"/>
              <a:t>p</a:t>
            </a:r>
            <a:r>
              <a:rPr lang="pt-BR" sz="2400" dirty="0" smtClean="0"/>
              <a:t>rint(‘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fim</a:t>
            </a:r>
            <a:r>
              <a:rPr lang="pt-BR" sz="2400" dirty="0" smtClean="0"/>
              <a:t>’)</a:t>
            </a:r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O </a:t>
            </a:r>
            <a:r>
              <a:rPr lang="pt-BR" sz="2400" dirty="0" smtClean="0">
                <a:solidFill>
                  <a:schemeClr val="accent4">
                    <a:lumMod val="50000"/>
                  </a:schemeClr>
                </a:solidFill>
              </a:rPr>
              <a:t>else </a:t>
            </a:r>
            <a:r>
              <a:rPr lang="pt-BR" sz="2400" dirty="0" smtClean="0"/>
              <a:t>e usado no momento quando houver o </a:t>
            </a:r>
            <a:r>
              <a:rPr lang="pt-BR" sz="2400" dirty="0" smtClean="0">
                <a:solidFill>
                  <a:schemeClr val="accent4">
                    <a:lumMod val="50000"/>
                  </a:schemeClr>
                </a:solidFill>
              </a:rPr>
              <a:t>if,elif </a:t>
            </a:r>
            <a:r>
              <a:rPr lang="pt-BR" sz="2400" dirty="0" smtClean="0"/>
              <a:t>e quando as apisoes não for nenhuma da que o foi colocada acima ele vai ser executar veja o exemplo para entender melhor.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6391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O QUE E </a:t>
            </a:r>
            <a:r>
              <a:rPr lang="pt-BR" sz="3600" dirty="0" smtClean="0">
                <a:solidFill>
                  <a:schemeClr val="accent5">
                    <a:lumMod val="50000"/>
                  </a:schemeClr>
                </a:solidFill>
              </a:rPr>
              <a:t>while</a:t>
            </a:r>
            <a:r>
              <a:rPr lang="pt-BR" sz="3600" dirty="0" smtClean="0"/>
              <a:t>: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63888" y="332656"/>
            <a:ext cx="5210686" cy="58531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 smtClean="0"/>
              <a:t>      O QUE E O </a:t>
            </a:r>
            <a:r>
              <a:rPr lang="pt-BR" b="1" dirty="0" smtClean="0">
                <a:solidFill>
                  <a:schemeClr val="accent5">
                    <a:lumMod val="50000"/>
                  </a:schemeClr>
                </a:solidFill>
              </a:rPr>
              <a:t>FOR</a:t>
            </a:r>
          </a:p>
          <a:p>
            <a:pPr marL="0" indent="0">
              <a:buNone/>
            </a:pPr>
            <a:r>
              <a:rPr lang="pt-BR" dirty="0"/>
              <a:t>O laço 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for </a:t>
            </a:r>
            <a:r>
              <a:rPr lang="pt-BR" dirty="0"/>
              <a:t>nos permite percorrer os itens de uma coleção e, para cada um deles, executar o bloco de código declarado no loop. Sua sintaxe é a seguinte: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EXEMPLO:</a:t>
            </a: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for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variavel </a:t>
            </a:r>
            <a:r>
              <a:rPr lang="pt-BR" dirty="0">
                <a:solidFill>
                  <a:srgbClr val="92D050"/>
                </a:solidFill>
              </a:rPr>
              <a:t>in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lista</a:t>
            </a:r>
          </a:p>
          <a:p>
            <a:pPr marL="0" indent="0">
              <a:buNone/>
            </a:pP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comandos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sz="2400" dirty="0"/>
              <a:t>O comando </a:t>
            </a:r>
            <a:r>
              <a:rPr lang="pt-BR" sz="2400" b="1" dirty="0">
                <a:solidFill>
                  <a:schemeClr val="accent5">
                    <a:lumMod val="50000"/>
                  </a:schemeClr>
                </a:solidFill>
              </a:rPr>
              <a:t>while</a:t>
            </a:r>
            <a:r>
              <a:rPr lang="pt-BR" sz="2400" dirty="0"/>
              <a:t> faz com que um conjunto de instruções seja executado enquanto uma condição é atendida. Quando o resultado dessa condição passa a ser falso, a execução do loop é </a:t>
            </a:r>
            <a:r>
              <a:rPr lang="pt-BR" sz="2400" dirty="0" smtClean="0"/>
              <a:t>interrompida.</a:t>
            </a:r>
          </a:p>
          <a:p>
            <a:r>
              <a:rPr lang="pt-BR" sz="2400" b="1" dirty="0" smtClean="0"/>
              <a:t>EXEMPLO</a:t>
            </a:r>
            <a:r>
              <a:rPr lang="pt-BR" sz="2400" dirty="0" smtClean="0"/>
              <a:t>:</a:t>
            </a:r>
          </a:p>
          <a:p>
            <a:r>
              <a:rPr lang="pt-BR" sz="2400" dirty="0"/>
              <a:t>01 contador = 0</a:t>
            </a:r>
          </a:p>
          <a:p>
            <a:r>
              <a:rPr lang="pt-BR" sz="2400" dirty="0"/>
              <a:t>02 while (contador &lt; 5):</a:t>
            </a:r>
          </a:p>
          <a:p>
            <a:r>
              <a:rPr lang="pt-BR" sz="2400" dirty="0"/>
              <a:t>03       print(contador)</a:t>
            </a:r>
          </a:p>
          <a:p>
            <a:r>
              <a:rPr lang="pt-BR" sz="2400" dirty="0"/>
              <a:t>04       contador   = contador + 1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7371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O QUE E UMA TUPLA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 smtClean="0"/>
              <a:t>EXEMPLO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fr-FR" dirty="0" smtClean="0"/>
              <a:t>t </a:t>
            </a:r>
            <a:r>
              <a:rPr lang="fr-FR" dirty="0"/>
              <a:t>= ("x", "y", 10, 20, "c") </a:t>
            </a:r>
          </a:p>
          <a:p>
            <a:pPr marL="0" indent="0">
              <a:buNone/>
            </a:pPr>
            <a:r>
              <a:rPr lang="fr-FR" dirty="0" smtClean="0"/>
              <a:t>t </a:t>
            </a:r>
            <a:r>
              <a:rPr lang="fr-FR" dirty="0"/>
              <a:t>("x", "y", 10, 20, "c</a:t>
            </a:r>
            <a:r>
              <a:rPr lang="fr-FR" dirty="0" smtClean="0"/>
              <a:t>")</a:t>
            </a:r>
          </a:p>
          <a:p>
            <a:pPr marL="0" indent="0">
              <a:buNone/>
            </a:pPr>
            <a:r>
              <a:rPr lang="fr-FR" dirty="0" smtClean="0"/>
              <a:t>t[0</a:t>
            </a:r>
            <a:r>
              <a:rPr lang="fr-FR" dirty="0"/>
              <a:t>] "</a:t>
            </a:r>
            <a:r>
              <a:rPr lang="fr-FR" dirty="0" smtClean="0"/>
              <a:t>x"</a:t>
            </a:r>
          </a:p>
          <a:p>
            <a:pPr marL="0" indent="0">
              <a:buNone/>
            </a:pPr>
            <a:r>
              <a:rPr lang="fr-FR" dirty="0" smtClean="0"/>
              <a:t>t</a:t>
            </a:r>
            <a:r>
              <a:rPr lang="fr-FR" dirty="0"/>
              <a:t>[-1] "</a:t>
            </a:r>
            <a:r>
              <a:rPr lang="fr-FR" dirty="0" smtClean="0"/>
              <a:t>c"</a:t>
            </a:r>
          </a:p>
          <a:p>
            <a:pPr marL="0" indent="0">
              <a:buNone/>
            </a:pPr>
            <a:r>
              <a:rPr lang="fr-FR" dirty="0" smtClean="0"/>
              <a:t>t[1:3</a:t>
            </a:r>
            <a:r>
              <a:rPr lang="fr-FR" dirty="0"/>
              <a:t>] ('y', 10, 20)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Tupla é uma Lista imutável. O que diferencia a </a:t>
            </a:r>
            <a:r>
              <a:rPr lang="pt-BR" sz="2000" dirty="0">
                <a:hlinkClick r:id="rId2"/>
              </a:rPr>
              <a:t>Estrutura de Dados Lista</a:t>
            </a:r>
            <a:r>
              <a:rPr lang="pt-BR" sz="2000" dirty="0"/>
              <a:t> da Estrutura de Dados Tupla é que a primeira pode ter elementos adicionados a qualquer momento, enquanto que a segunda estrutura, após definida, não permite a adição ou remoção de elementos</a:t>
            </a:r>
            <a:r>
              <a:rPr lang="pt-BR" sz="2000" dirty="0" smtClean="0"/>
              <a:t>.</a:t>
            </a:r>
          </a:p>
          <a:p>
            <a:r>
              <a:rPr lang="pt-BR" sz="2000" dirty="0" smtClean="0"/>
              <a:t>Para declara uma tupla e so usar os ()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36673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O QUE E UM LISTA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sz="2400" dirty="0"/>
              <a:t>lista = [1,2,3,4,5] </a:t>
            </a: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for </a:t>
            </a:r>
            <a:r>
              <a:rPr lang="pt-BR" sz="2400" dirty="0"/>
              <a:t>item in lista: </a:t>
            </a:r>
            <a:endParaRPr lang="pt-BR" sz="2400" dirty="0" smtClean="0"/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print(item)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/>
              <a:t>Toda lista pode conter 0, n ou infinitos elementos. A lista é uma Estrutura de Dadospropriamente dita, e os elementos que a compõem, podem ser qualquer um, inclusive outras listas</a:t>
            </a:r>
            <a:r>
              <a:rPr lang="pt-BR" sz="2400" dirty="0" smtClean="0"/>
              <a:t>.</a:t>
            </a:r>
          </a:p>
          <a:p>
            <a:r>
              <a:rPr lang="pt-BR" sz="2400" dirty="0" smtClean="0"/>
              <a:t>As declara uma lista usa os []</a:t>
            </a:r>
            <a:endParaRPr lang="pt-BR" sz="2400" dirty="0"/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100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O QUE E UMA DICIONARIO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 smtClean="0"/>
              <a:t>x </a:t>
            </a:r>
            <a:r>
              <a:rPr lang="pt-BR" dirty="0"/>
              <a:t>= {"aaa":1, "bbb":2, "ccc":3} </a:t>
            </a:r>
            <a:r>
              <a:rPr lang="pt-BR" dirty="0" smtClean="0"/>
              <a:t>x </a:t>
            </a:r>
            <a:r>
              <a:rPr lang="pt-BR" dirty="0"/>
              <a:t>{'bbb': 2, 'aaa': 1, 'ccc': 3}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sz="2400" dirty="0"/>
              <a:t>Até agora, nós estávamos utilizando estruturas como listas e tuplas. Nestas, nós temos que cada elemento é associado a um número inteiro não negativo, então, podemos dizer que a estrutura lista do Python é, em sua definição mais primitiva, um dicionário. Onde a chave é o número inteiro, e o valor, o objeto que estamos associando a este número</a:t>
            </a:r>
            <a:r>
              <a:rPr lang="pt-BR" sz="2400" dirty="0" smtClean="0"/>
              <a:t>.</a:t>
            </a:r>
          </a:p>
          <a:p>
            <a:r>
              <a:rPr lang="pt-BR" sz="2400" dirty="0" smtClean="0"/>
              <a:t>Para declara um dicionario usamos {}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1134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FUNSOES QUE TEM TUPLAS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r>
              <a:rPr lang="pt-BR" b="1" dirty="0" smtClean="0"/>
              <a:t>:</a:t>
            </a:r>
          </a:p>
          <a:p>
            <a:pPr marL="0" indent="0">
              <a:buNone/>
            </a:pPr>
            <a:r>
              <a:rPr lang="pt-BR" dirty="0"/>
              <a:t>caelum_coordenadas = </a:t>
            </a:r>
            <a:r>
              <a:rPr lang="pt-BR" dirty="0" smtClean="0"/>
              <a:t>(23.588254</a:t>
            </a:r>
            <a:r>
              <a:rPr lang="pt-BR" dirty="0"/>
              <a:t>, -46.632477)</a:t>
            </a:r>
          </a:p>
          <a:p>
            <a:pPr marL="0" indent="0">
              <a:buNone/>
            </a:pPr>
            <a:r>
              <a:rPr lang="pt-BR" dirty="0" smtClean="0"/>
              <a:t>print(type(caelum_coordenadas</a:t>
            </a:r>
            <a:r>
              <a:rPr lang="pt-BR" dirty="0"/>
              <a:t>))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pt-BR" sz="2400" dirty="0" smtClean="0"/>
              <a:t>Para declara uma tupla pode ser () ou tuple.As tuplas sã imutáveis .</a:t>
            </a:r>
          </a:p>
          <a:p>
            <a:r>
              <a:rPr lang="pt-BR" sz="2400" dirty="0" smtClean="0"/>
              <a:t>short() </a:t>
            </a:r>
            <a:r>
              <a:rPr lang="pt-BR" sz="2400" dirty="0"/>
              <a:t>para colocar os item em ordem alfabética e numérica.</a:t>
            </a:r>
          </a:p>
          <a:p>
            <a:r>
              <a:rPr lang="pt-BR" sz="2400" dirty="0"/>
              <a:t>reverse()  para colocar em ordem oposta do sort.</a:t>
            </a:r>
          </a:p>
          <a:p>
            <a:r>
              <a:rPr lang="pt-BR" sz="2400" dirty="0"/>
              <a:t>len() mostra o tamanho do que a dentro de uma variável. 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7291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FUNSOES QUE TEM NA LISTA 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Continuação</a:t>
            </a:r>
          </a:p>
          <a:p>
            <a:pPr marL="0" indent="0">
              <a:buNone/>
            </a:pPr>
            <a:r>
              <a:rPr lang="pt-BR" sz="2400" dirty="0"/>
              <a:t>s</a:t>
            </a:r>
            <a:r>
              <a:rPr lang="pt-BR" sz="2400" dirty="0" smtClean="0"/>
              <a:t>ort() para colocar os item em ordem alfabética e numérica.</a:t>
            </a:r>
          </a:p>
          <a:p>
            <a:pPr marL="0" indent="0">
              <a:buNone/>
            </a:pPr>
            <a:r>
              <a:rPr lang="pt-BR" sz="2400" dirty="0" smtClean="0"/>
              <a:t>reverse()  para colocar em ordem oposta do sort.</a:t>
            </a:r>
          </a:p>
          <a:p>
            <a:pPr marL="0" indent="0">
              <a:buNone/>
            </a:pPr>
            <a:r>
              <a:rPr lang="pt-BR" sz="2400" dirty="0"/>
              <a:t>c</a:t>
            </a:r>
            <a:r>
              <a:rPr lang="pt-BR" sz="2400" dirty="0" smtClean="0"/>
              <a:t>ont() ele serve para o numero de ocorrência de determinado objeto.</a:t>
            </a:r>
            <a:endParaRPr lang="pt-BR" sz="2400" dirty="0"/>
          </a:p>
          <a:p>
            <a:pPr marL="0" indent="0">
              <a:buNone/>
            </a:pPr>
            <a:r>
              <a:rPr lang="pt-BR" dirty="0" smtClean="0"/>
              <a:t>EXEMPLO</a:t>
            </a:r>
            <a:r>
              <a:rPr lang="pt-BR" sz="2400" dirty="0" smtClean="0"/>
              <a:t>:</a:t>
            </a:r>
          </a:p>
          <a:p>
            <a:pPr marL="0" indent="0">
              <a:buNone/>
            </a:pPr>
            <a:r>
              <a:rPr lang="pt-BR" sz="2400" dirty="0"/>
              <a:t>caelum_coordenadas = [-23.588254, -46.632477]</a:t>
            </a:r>
          </a:p>
          <a:p>
            <a:pPr marL="0" indent="0">
              <a:buNone/>
            </a:pPr>
            <a:r>
              <a:rPr lang="pt-BR" sz="2400" dirty="0"/>
              <a:t>caelum_coordenadas[1] = -5.0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/>
              <a:t>append</a:t>
            </a:r>
            <a:r>
              <a:rPr lang="pt-BR" sz="2400" dirty="0" smtClean="0"/>
              <a:t>() para adicionara um conteúdo na lista.</a:t>
            </a:r>
            <a:endParaRPr lang="pt-BR" sz="2400" dirty="0"/>
          </a:p>
          <a:p>
            <a:r>
              <a:rPr lang="pt-BR" sz="2400" dirty="0" smtClean="0"/>
              <a:t>remove() para remove o item pelo valor dele. </a:t>
            </a:r>
          </a:p>
          <a:p>
            <a:r>
              <a:rPr lang="pt-BR" sz="2400" dirty="0"/>
              <a:t>l</a:t>
            </a:r>
            <a:r>
              <a:rPr lang="pt-BR" sz="2400" dirty="0" smtClean="0"/>
              <a:t>en() para ver o tamanho da lista .</a:t>
            </a:r>
          </a:p>
          <a:p>
            <a:r>
              <a:rPr lang="pt-BR" sz="2400" dirty="0"/>
              <a:t>i</a:t>
            </a:r>
            <a:r>
              <a:rPr lang="pt-BR" sz="2400" dirty="0" smtClean="0"/>
              <a:t>nsert() para colocar no local que quisermos definir.</a:t>
            </a:r>
          </a:p>
          <a:p>
            <a:r>
              <a:rPr lang="pt-BR" sz="2400" dirty="0"/>
              <a:t>p</a:t>
            </a:r>
            <a:r>
              <a:rPr lang="pt-BR" sz="2400" dirty="0" smtClean="0"/>
              <a:t>op() para remover o último item da lista. 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8785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 smtClean="0"/>
              <a:t>FUNSOES QUE TEM NO DICIONARIO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Continuação</a:t>
            </a:r>
          </a:p>
          <a:p>
            <a:r>
              <a:rPr lang="pt-BR" sz="2400" dirty="0"/>
              <a:t>u</a:t>
            </a:r>
            <a:r>
              <a:rPr lang="pt-BR" sz="2400" dirty="0" smtClean="0"/>
              <a:t>pdate() para juntar um dicionário com outro. </a:t>
            </a:r>
          </a:p>
          <a:p>
            <a:r>
              <a:rPr lang="pt-BR" sz="2400" dirty="0" smtClean="0"/>
              <a:t>EXMPLO:</a:t>
            </a:r>
          </a:p>
          <a:p>
            <a:pPr marL="0" indent="0">
              <a:buNone/>
            </a:pPr>
            <a:r>
              <a:rPr lang="pt-BR" sz="2400" dirty="0"/>
              <a:t>contatos = {'Yan': '1234-5678'}</a:t>
            </a:r>
          </a:p>
          <a:p>
            <a:pPr marL="0" indent="0">
              <a:buNone/>
            </a:pPr>
            <a:r>
              <a:rPr lang="pt-BR" sz="2400" dirty="0"/>
              <a:t>print(type(contatos))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pt-BR" sz="2400" dirty="0" smtClean="0"/>
              <a:t>Para declara um dicionário pode usar []</a:t>
            </a:r>
          </a:p>
          <a:p>
            <a:r>
              <a:rPr lang="pt-BR" sz="2400" dirty="0"/>
              <a:t>d</a:t>
            </a:r>
            <a:r>
              <a:rPr lang="pt-BR" sz="2400" dirty="0" smtClean="0"/>
              <a:t>ict.</a:t>
            </a:r>
          </a:p>
          <a:p>
            <a:r>
              <a:rPr lang="pt-BR" sz="2400" dirty="0"/>
              <a:t>g</a:t>
            </a:r>
            <a:r>
              <a:rPr lang="pt-BR" sz="2400" dirty="0" smtClean="0"/>
              <a:t>et() para buscar valores.</a:t>
            </a:r>
          </a:p>
          <a:p>
            <a:r>
              <a:rPr lang="pt-BR" sz="2400" dirty="0" smtClean="0"/>
              <a:t>in para procura valores.</a:t>
            </a:r>
          </a:p>
          <a:p>
            <a:r>
              <a:rPr lang="pt-BR" sz="2400" dirty="0"/>
              <a:t>v</a:t>
            </a:r>
            <a:r>
              <a:rPr lang="pt-BR" sz="2400" dirty="0" smtClean="0"/>
              <a:t>alues()para obter valores.</a:t>
            </a:r>
          </a:p>
          <a:p>
            <a:r>
              <a:rPr lang="pt-BR" sz="2400" dirty="0"/>
              <a:t>d</a:t>
            </a:r>
            <a:r>
              <a:rPr lang="pt-BR" sz="2400" dirty="0" smtClean="0"/>
              <a:t>el para apagar.</a:t>
            </a:r>
          </a:p>
          <a:p>
            <a:r>
              <a:rPr lang="pt-BR" sz="2400" dirty="0"/>
              <a:t>pop() para remover o último </a:t>
            </a:r>
            <a:r>
              <a:rPr lang="pt-BR" sz="2400" dirty="0" smtClean="0"/>
              <a:t>item ou escolher qual deseja apagar.</a:t>
            </a:r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4502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/>
              <a:t>FUNSOES DO PYTHON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Continuação</a:t>
            </a:r>
          </a:p>
          <a:p>
            <a:r>
              <a:rPr lang="pt-BR" sz="2400" dirty="0"/>
              <a:t>pop() para remover o </a:t>
            </a:r>
            <a:r>
              <a:rPr lang="pt-BR" sz="2400" dirty="0" smtClean="0"/>
              <a:t>último item ou selecionar qual deseja apagar.</a:t>
            </a:r>
          </a:p>
          <a:p>
            <a:r>
              <a:rPr lang="pt-BR" sz="2400" dirty="0" smtClean="0"/>
              <a:t>del apagar a variável por completo </a:t>
            </a:r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400" dirty="0" smtClean="0"/>
              <a:t>In para verificar algo.</a:t>
            </a:r>
          </a:p>
          <a:p>
            <a:r>
              <a:rPr lang="pt-BR" sz="2400" dirty="0" smtClean="0"/>
              <a:t>min() ver qual e o menor valor .</a:t>
            </a:r>
          </a:p>
          <a:p>
            <a:r>
              <a:rPr lang="pt-BR" sz="2400" dirty="0" smtClean="0"/>
              <a:t>max() ver qual e o maior valor. </a:t>
            </a:r>
          </a:p>
          <a:p>
            <a:r>
              <a:rPr lang="pt-BR" sz="2400" dirty="0" smtClean="0"/>
              <a:t>sum() somar os valores </a:t>
            </a:r>
          </a:p>
          <a:p>
            <a:r>
              <a:rPr lang="pt-BR" sz="2400" dirty="0" smtClean="0"/>
              <a:t>len() mostra o tamanho do que a dentro de uma variável. </a:t>
            </a:r>
          </a:p>
          <a:p>
            <a:r>
              <a:rPr lang="pt-BR" sz="2400" dirty="0" smtClean="0"/>
              <a:t>sort</a:t>
            </a:r>
            <a:r>
              <a:rPr lang="pt-BR" sz="2400" dirty="0"/>
              <a:t>() para colocar os item em ordem </a:t>
            </a:r>
            <a:r>
              <a:rPr lang="pt-BR" sz="2400" dirty="0" smtClean="0"/>
              <a:t>alfabética </a:t>
            </a:r>
            <a:r>
              <a:rPr lang="pt-BR" sz="2400" dirty="0"/>
              <a:t>e </a:t>
            </a:r>
            <a:r>
              <a:rPr lang="pt-BR" sz="2400" dirty="0" smtClean="0"/>
              <a:t>numérica.</a:t>
            </a:r>
            <a:endParaRPr lang="pt-BR" sz="2400" dirty="0"/>
          </a:p>
          <a:p>
            <a:r>
              <a:rPr lang="pt-BR" sz="2400" dirty="0"/>
              <a:t>reverse()  para colocar em ordem oposta do </a:t>
            </a:r>
            <a:r>
              <a:rPr lang="pt-BR" sz="2400" dirty="0" smtClean="0"/>
              <a:t>sort.</a:t>
            </a:r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876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Python3</a:t>
            </a:r>
            <a:r>
              <a:rPr lang="pt-BR" dirty="0" smtClean="0"/>
              <a:t> 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programação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Olá estou falando sobre o python3 sobre ele eu quero dizer que e uma linguagem de programação simples mas e normal ter dificuldades mas tem que supera-las. este arquivo e para ensinar python3 então aproveite leia com muita atenção não pule linhas ler todo por completo e pesquise mas sobre o python3.</a:t>
            </a:r>
          </a:p>
          <a:p>
            <a:r>
              <a:rPr lang="pt-BR" dirty="0"/>
              <a:t>I</a:t>
            </a:r>
            <a:r>
              <a:rPr lang="pt-BR" dirty="0" smtClean="0"/>
              <a:t>ntrodução  o Peyton e uma linguagem simples mas tem que presta bastante atenção se não esquecer de um ponto ou os dois pontos e depois  fala que a culpa e da linguagem mas não e é sua que não leu direito não estudo poiso eu falo estude se que saber  uma coisa se não procura as informação não vai saber mesmo  nos usaremos o python 3.2.2</a:t>
            </a:r>
          </a:p>
        </p:txBody>
      </p:sp>
    </p:spTree>
    <p:extLst>
      <p:ext uri="{BB962C8B-B14F-4D97-AF65-F5344CB8AC3E}">
        <p14:creationId xmlns:p14="http://schemas.microsoft.com/office/powerpoint/2010/main" val="339947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COMO CRIAR FUNSOES </a:t>
            </a:r>
            <a:endParaRPr lang="pt-BR" sz="36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EXEMPLO:</a:t>
            </a:r>
          </a:p>
          <a:p>
            <a:r>
              <a:rPr lang="pt-BR" sz="2400" dirty="0"/>
              <a:t>class A():</a:t>
            </a:r>
          </a:p>
          <a:p>
            <a:r>
              <a:rPr lang="pt-BR" sz="2400" dirty="0"/>
              <a:t>    def self.__init__(self, *arg):</a:t>
            </a:r>
          </a:p>
          <a:p>
            <a:r>
              <a:rPr lang="pt-BR" sz="2400" dirty="0"/>
              <a:t>        pass</a:t>
            </a:r>
          </a:p>
          <a:p>
            <a:endParaRPr lang="pt-BR" sz="2400" dirty="0"/>
          </a:p>
          <a:p>
            <a:r>
              <a:rPr lang="pt-BR" sz="2400" dirty="0"/>
              <a:t>def func(num1, num2):</a:t>
            </a:r>
          </a:p>
          <a:p>
            <a:r>
              <a:rPr lang="pt-BR" sz="2400" dirty="0"/>
              <a:t>    pass</a:t>
            </a:r>
          </a:p>
          <a:p>
            <a:endParaRPr lang="pt-BR" sz="2400" dirty="0"/>
          </a:p>
          <a:p>
            <a:r>
              <a:rPr lang="pt-BR" sz="2400" dirty="0"/>
              <a:t>A(1, 2, 3) #invocando a classe A</a:t>
            </a:r>
          </a:p>
          <a:p>
            <a:r>
              <a:rPr lang="pt-BR" sz="2400" dirty="0"/>
              <a:t>func(1, 2) #invocando a função func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Uma deve ser criada quando o código ficar muito repetitivo. </a:t>
            </a:r>
          </a:p>
          <a:p>
            <a:r>
              <a:rPr lang="pt-BR" sz="2400" dirty="0" smtClean="0"/>
              <a:t>Para criar uma função e fácil e só usar o comando del ele criar a função e voce tera que da um nome para ela e colocar  os ().</a:t>
            </a:r>
          </a:p>
          <a:p>
            <a:r>
              <a:rPr lang="pt-BR" sz="2400" dirty="0" smtClean="0"/>
              <a:t>Veja  o  exemplo ao lado.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4643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IMPORTASOES 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Bibliotecas de recomenda soes</a:t>
            </a:r>
          </a:p>
          <a:p>
            <a:r>
              <a:rPr lang="pt-BR" sz="2400" dirty="0" smtClean="0"/>
              <a:t>Pygame </a:t>
            </a:r>
          </a:p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400" dirty="0" smtClean="0"/>
              <a:t>As importações são coisa importantes como se a pessoa for cria um jogo um aplicativo outro ele ou ela tem que saber importa por que o python pacotes o que e pacote e as importações de bibliotecas para podemos ter mais possibilidades para criar porque não tem como criar tudo sem elas ao lado tem algumas bibliotecas para importar.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5563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dirty="0" smtClean="0"/>
              <a:t>TABELAS DE MEDISAO DE MEMORIA 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2060"/>
                </a:solidFill>
              </a:rPr>
              <a:t>TABELA DE MEDIDAS 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UNIDADE     SÍMBOLO   VALOR</a:t>
            </a:r>
          </a:p>
          <a:p>
            <a:pPr marL="0" indent="0">
              <a:buNone/>
            </a:pPr>
            <a:r>
              <a:rPr lang="pt-BR" sz="2000" dirty="0" smtClean="0"/>
              <a:t>Bit	            b	</a:t>
            </a:r>
          </a:p>
          <a:p>
            <a:pPr marL="0" indent="0">
              <a:buNone/>
            </a:pPr>
            <a:r>
              <a:rPr lang="pt-BR" sz="2000" dirty="0" smtClean="0"/>
              <a:t>Byte	            B	                </a:t>
            </a:r>
            <a:r>
              <a:rPr lang="pt-BR" sz="2000" dirty="0"/>
              <a:t> </a:t>
            </a:r>
            <a:r>
              <a:rPr lang="pt-BR" sz="2000" dirty="0" smtClean="0"/>
              <a:t> 8 bits</a:t>
            </a:r>
          </a:p>
          <a:p>
            <a:pPr marL="0" indent="0">
              <a:buNone/>
            </a:pPr>
            <a:r>
              <a:rPr lang="pt-BR" sz="2000" dirty="0" smtClean="0"/>
              <a:t>Kilobyte             KB	  1024 Bytes</a:t>
            </a:r>
          </a:p>
          <a:p>
            <a:pPr marL="0" indent="0">
              <a:buNone/>
            </a:pPr>
            <a:r>
              <a:rPr lang="pt-BR" sz="2000" dirty="0" smtClean="0"/>
              <a:t>Megabyte         MB	  1024Kilobyte</a:t>
            </a:r>
          </a:p>
          <a:p>
            <a:pPr marL="0" indent="0">
              <a:buNone/>
            </a:pPr>
            <a:r>
              <a:rPr lang="pt-BR" sz="2000" dirty="0" smtClean="0"/>
              <a:t>Gigabyte           GM  	  1024 Megabyte</a:t>
            </a:r>
          </a:p>
          <a:p>
            <a:pPr marL="0" indent="0">
              <a:buNone/>
            </a:pPr>
            <a:r>
              <a:rPr lang="pt-BR" sz="2000" dirty="0" smtClean="0"/>
              <a:t>Terabyte           TB		  1024 Gigabyte</a:t>
            </a:r>
          </a:p>
          <a:p>
            <a:pPr marL="0" indent="0">
              <a:buNone/>
            </a:pPr>
            <a:r>
              <a:rPr lang="pt-BR" sz="2000" dirty="0" smtClean="0"/>
              <a:t>Petabyte           PB		  1024 </a:t>
            </a:r>
            <a:r>
              <a:rPr lang="pt-BR" sz="2000" dirty="0"/>
              <a:t>T</a:t>
            </a:r>
            <a:r>
              <a:rPr lang="pt-BR" sz="2000" dirty="0" smtClean="0"/>
              <a:t>erabyte</a:t>
            </a:r>
          </a:p>
          <a:p>
            <a:pPr marL="0" indent="0">
              <a:buNone/>
            </a:pPr>
            <a:r>
              <a:rPr lang="pt-BR" sz="2000" dirty="0" smtClean="0"/>
              <a:t>Exabyte             EB		  1024 </a:t>
            </a:r>
            <a:r>
              <a:rPr lang="pt-BR" sz="2000" dirty="0"/>
              <a:t>P</a:t>
            </a:r>
            <a:r>
              <a:rPr lang="pt-BR" sz="2000" dirty="0" smtClean="0"/>
              <a:t>etabyte</a:t>
            </a:r>
          </a:p>
          <a:p>
            <a:pPr marL="0" indent="0">
              <a:buNone/>
            </a:pPr>
            <a:r>
              <a:rPr lang="pt-BR" sz="2000" dirty="0" smtClean="0"/>
              <a:t>Zettabyte          ZB		  1024 </a:t>
            </a:r>
            <a:r>
              <a:rPr lang="pt-BR" sz="2000" dirty="0"/>
              <a:t>E</a:t>
            </a:r>
            <a:r>
              <a:rPr lang="pt-BR" sz="2000" dirty="0" smtClean="0"/>
              <a:t>xabyte</a:t>
            </a:r>
          </a:p>
          <a:p>
            <a:pPr marL="0" indent="0">
              <a:buNone/>
            </a:pPr>
            <a:r>
              <a:rPr lang="pt-BR" sz="2000" dirty="0" smtClean="0"/>
              <a:t>Yottobyte          YB		  1024 </a:t>
            </a:r>
            <a:r>
              <a:rPr lang="pt-BR" sz="2000" dirty="0"/>
              <a:t>Z</a:t>
            </a:r>
            <a:r>
              <a:rPr lang="pt-BR" sz="2000" dirty="0" smtClean="0"/>
              <a:t>ettabyte</a:t>
            </a:r>
            <a:endParaRPr lang="pt-BR" sz="20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sz="2400" dirty="0" smtClean="0"/>
              <a:t>As</a:t>
            </a:r>
            <a:r>
              <a:rPr lang="pt-BR" dirty="0" smtClean="0"/>
              <a:t>  </a:t>
            </a:r>
            <a:r>
              <a:rPr lang="pt-BR" sz="2400" dirty="0" smtClean="0"/>
              <a:t>medidas são importantes por varias coisa para organização de janelas para os locais dos objetos ao lado esta mostrando as medidas de memorias que existem os bytes são os que e usado para definir o tamanho da janela.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511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FIM E A SUA VEZ 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Estude por que agora e a sua vez de programa.</a:t>
            </a:r>
          </a:p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O conteúdo esta ai não e desculpa se falar que não sabe.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3">
                    <a:lumMod val="50000"/>
                  </a:schemeClr>
                </a:solidFill>
              </a:rPr>
              <a:t>Baixa o PyCharme Community</a:t>
            </a:r>
          </a:p>
          <a:p>
            <a:r>
              <a:rPr lang="pt-BR" dirty="0" smtClean="0">
                <a:solidFill>
                  <a:schemeClr val="accent3">
                    <a:lumMod val="50000"/>
                  </a:schemeClr>
                </a:solidFill>
              </a:rPr>
              <a:t>E o python </a:t>
            </a:r>
          </a:p>
          <a:p>
            <a:r>
              <a:rPr lang="pt-BR" dirty="0" smtClean="0">
                <a:solidFill>
                  <a:schemeClr val="accent3">
                    <a:lumMod val="50000"/>
                  </a:schemeClr>
                </a:solidFill>
              </a:rPr>
              <a:t>Baixe pelo sai-te original  </a:t>
            </a:r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34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SINAIS E PRECEDÊNCIA</a:t>
            </a:r>
            <a:endParaRPr lang="pt-BR" sz="3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 esse sinal que dizer o que para o Peyton que dizer que e um comentários não vai ser um metado o que e um metado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 um comando que tem () que tem uma função que pode ser varias coisas dento do parêntese cada  coisa vai ter uma função  podendo mostra pular uma linha digita traços e só um exemplo  mas temos que começar sair da teoria e ir para pratica.</a:t>
            </a:r>
          </a:p>
          <a:p>
            <a:r>
              <a:rPr lang="pt-BR" dirty="0" smtClean="0"/>
              <a:t>Sinais </a:t>
            </a:r>
          </a:p>
          <a:p>
            <a:r>
              <a:rPr lang="pt-BR" dirty="0" smtClean="0"/>
              <a:t>+  esse sinal vai somar </a:t>
            </a:r>
          </a:p>
          <a:p>
            <a:r>
              <a:rPr lang="pt-BR" dirty="0" smtClean="0"/>
              <a:t>- esse vai subtrair  </a:t>
            </a:r>
          </a:p>
          <a:p>
            <a:r>
              <a:rPr lang="pt-BR" dirty="0" smtClean="0"/>
              <a:t>* esse vai multiplica </a:t>
            </a:r>
          </a:p>
          <a:p>
            <a:r>
              <a:rPr lang="pt-BR" dirty="0" smtClean="0"/>
              <a:t>/  esse vai dividir com virgulas </a:t>
            </a:r>
          </a:p>
          <a:p>
            <a:r>
              <a:rPr lang="pt-BR" dirty="0" smtClean="0"/>
              <a:t>** esse vai fazer potencia</a:t>
            </a:r>
          </a:p>
          <a:p>
            <a:r>
              <a:rPr lang="pt-BR" dirty="0" smtClean="0"/>
              <a:t>//  divisão inteira </a:t>
            </a:r>
          </a:p>
          <a:p>
            <a:r>
              <a:rPr lang="pt-BR" dirty="0" smtClean="0"/>
              <a:t>% esse e o resto da divisão 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3200" b="1" dirty="0" smtClean="0"/>
              <a:t>ORDEM DE PRECEDÊNCIA</a:t>
            </a:r>
          </a:p>
          <a:p>
            <a:r>
              <a:rPr lang="pt-BR" sz="3200" b="1" dirty="0" smtClean="0"/>
              <a:t>1 ()</a:t>
            </a:r>
          </a:p>
          <a:p>
            <a:r>
              <a:rPr lang="pt-BR" sz="3200" b="1" dirty="0" smtClean="0"/>
              <a:t>2 **</a:t>
            </a:r>
          </a:p>
          <a:p>
            <a:r>
              <a:rPr lang="pt-BR" sz="3200" b="1" dirty="0" smtClean="0"/>
              <a:t>3 * / // %</a:t>
            </a:r>
          </a:p>
          <a:p>
            <a:r>
              <a:rPr lang="pt-BR" sz="3200" b="1" dirty="0" smtClean="0"/>
              <a:t>4 + - </a:t>
            </a:r>
          </a:p>
        </p:txBody>
      </p:sp>
    </p:spTree>
    <p:extLst>
      <p:ext uri="{BB962C8B-B14F-4D97-AF65-F5344CB8AC3E}">
        <p14:creationId xmlns:p14="http://schemas.microsoft.com/office/powerpoint/2010/main" val="82616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TIPOS DE VARIAVEIS </a:t>
            </a:r>
            <a:endParaRPr lang="pt-BR" sz="3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EXEMPLOS:</a:t>
            </a:r>
          </a:p>
          <a:p>
            <a:pPr marL="0" indent="0">
              <a:buNone/>
            </a:pPr>
            <a:r>
              <a:rPr lang="pt-BR" dirty="0"/>
              <a:t>a</a:t>
            </a:r>
            <a:r>
              <a:rPr lang="pt-BR" dirty="0" smtClean="0"/>
              <a:t>  = str(‘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olá pessoal</a:t>
            </a:r>
            <a:r>
              <a:rPr lang="pt-BR" dirty="0" smtClean="0"/>
              <a:t>’)</a:t>
            </a:r>
          </a:p>
          <a:p>
            <a:pPr marL="0" indent="0">
              <a:buNone/>
            </a:pPr>
            <a:r>
              <a:rPr lang="pt-BR" dirty="0"/>
              <a:t>b</a:t>
            </a:r>
            <a:r>
              <a:rPr lang="pt-BR" dirty="0" smtClean="0"/>
              <a:t> =  int(10)</a:t>
            </a:r>
          </a:p>
          <a:p>
            <a:pPr marL="0" indent="0">
              <a:buNone/>
            </a:pPr>
            <a:r>
              <a:rPr lang="pt-BR" dirty="0"/>
              <a:t>c</a:t>
            </a:r>
            <a:r>
              <a:rPr lang="pt-BR" dirty="0" smtClean="0"/>
              <a:t> =  float(1,6)</a:t>
            </a:r>
          </a:p>
          <a:p>
            <a:pPr marL="0" indent="0">
              <a:buNone/>
            </a:pPr>
            <a:r>
              <a:rPr lang="pt-BR" dirty="0"/>
              <a:t>d</a:t>
            </a:r>
            <a:r>
              <a:rPr lang="pt-BR" dirty="0" smtClean="0"/>
              <a:t> = bool(True)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#VERDADEIRO</a:t>
            </a:r>
          </a:p>
          <a:p>
            <a:pPr marL="0" indent="0">
              <a:buNone/>
            </a:pPr>
            <a:r>
              <a:rPr lang="pt-BR" dirty="0" smtClean="0"/>
              <a:t>e = bool(False)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#FALSO</a:t>
            </a:r>
          </a:p>
          <a:p>
            <a:pPr marL="0" indent="0">
              <a:buNone/>
            </a:pPr>
            <a:r>
              <a:rPr lang="pt-BR" dirty="0">
                <a:solidFill>
                  <a:srgbClr val="92D050"/>
                </a:solidFill>
              </a:rPr>
              <a:t>p</a:t>
            </a:r>
            <a:r>
              <a:rPr lang="pt-BR" dirty="0" smtClean="0">
                <a:solidFill>
                  <a:srgbClr val="92D050"/>
                </a:solidFill>
              </a:rPr>
              <a:t>rint</a:t>
            </a:r>
            <a:r>
              <a:rPr lang="pt-BR" dirty="0" smtClean="0"/>
              <a:t>(‘ str {} int {} float {} bool{}bool{}’.format(a,b,c,d,e))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#esibira str olá pessoal int 10 float 1,6 bool True bool False 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solidFill>
                  <a:srgbClr val="00B0F0"/>
                </a:solidFill>
              </a:rPr>
              <a:t>int </a:t>
            </a:r>
            <a:r>
              <a:rPr lang="pt-BR" sz="2400" dirty="0" smtClean="0"/>
              <a:t> recebe números inteiros</a:t>
            </a:r>
          </a:p>
          <a:p>
            <a:r>
              <a:rPr lang="pt-BR" sz="2400" dirty="0">
                <a:solidFill>
                  <a:srgbClr val="00B0F0"/>
                </a:solidFill>
              </a:rPr>
              <a:t>s</a:t>
            </a:r>
            <a:r>
              <a:rPr lang="pt-BR" sz="2400" dirty="0" smtClean="0">
                <a:solidFill>
                  <a:srgbClr val="00B0F0"/>
                </a:solidFill>
              </a:rPr>
              <a:t>tr </a:t>
            </a:r>
            <a:r>
              <a:rPr lang="pt-BR" sz="2400" dirty="0" smtClean="0"/>
              <a:t> recebe palavras</a:t>
            </a:r>
          </a:p>
          <a:p>
            <a:r>
              <a:rPr lang="pt-BR" sz="2400" dirty="0">
                <a:solidFill>
                  <a:srgbClr val="00B0F0"/>
                </a:solidFill>
              </a:rPr>
              <a:t>f</a:t>
            </a:r>
            <a:r>
              <a:rPr lang="pt-BR" sz="2400" dirty="0" smtClean="0">
                <a:solidFill>
                  <a:srgbClr val="00B0F0"/>
                </a:solidFill>
              </a:rPr>
              <a:t>loat</a:t>
            </a:r>
            <a:r>
              <a:rPr lang="pt-BR" sz="2400" dirty="0" smtClean="0"/>
              <a:t>  recebe números com ponto flutuante</a:t>
            </a:r>
          </a:p>
          <a:p>
            <a:r>
              <a:rPr lang="pt-BR" sz="2400" dirty="0">
                <a:solidFill>
                  <a:srgbClr val="00B0F0"/>
                </a:solidFill>
              </a:rPr>
              <a:t>b</a:t>
            </a:r>
            <a:r>
              <a:rPr lang="pt-BR" sz="2400" dirty="0" smtClean="0">
                <a:solidFill>
                  <a:srgbClr val="00B0F0"/>
                </a:solidFill>
              </a:rPr>
              <a:t>ool</a:t>
            </a:r>
            <a:r>
              <a:rPr lang="pt-BR" sz="2400" dirty="0" smtClean="0"/>
              <a:t>  recebe verdadeiro ou falso</a:t>
            </a:r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4001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498764" y="314613"/>
            <a:ext cx="3008313" cy="1162050"/>
          </a:xfrm>
        </p:spPr>
        <p:txBody>
          <a:bodyPr>
            <a:noAutofit/>
          </a:bodyPr>
          <a:lstStyle/>
          <a:p>
            <a:r>
              <a:rPr lang="pt-BR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METODO: </a:t>
            </a:r>
            <a:r>
              <a:rPr lang="pt-BR" sz="3600" dirty="0" smtClean="0">
                <a:solidFill>
                  <a:srgbClr val="92D050"/>
                </a:solidFill>
              </a:rPr>
              <a:t>PRINT</a:t>
            </a:r>
            <a:r>
              <a:rPr lang="pt-BR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endParaRPr lang="pt-BR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O </a:t>
            </a:r>
            <a:r>
              <a:rPr lang="pt-BR" sz="2400" dirty="0" smtClean="0">
                <a:solidFill>
                  <a:srgbClr val="92D050"/>
                </a:solidFill>
              </a:rPr>
              <a:t>print</a:t>
            </a:r>
            <a:r>
              <a:rPr lang="pt-BR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() </a:t>
            </a:r>
            <a:r>
              <a:rPr lang="pt-BR" sz="2400" dirty="0" smtClean="0"/>
              <a:t>serve para mostra uma mensagem na tela não importa  se é aspas simples  ou dublas pode esta dento de </a:t>
            </a:r>
            <a:r>
              <a:rPr lang="pt-BR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uma </a:t>
            </a:r>
            <a:r>
              <a:rPr lang="pt-BR" sz="2400" dirty="0" smtClean="0"/>
              <a:t>variável como no exemplo a variável do exemplo e </a:t>
            </a:r>
            <a:r>
              <a:rPr lang="pt-BR" sz="2400" dirty="0" smtClean="0">
                <a:solidFill>
                  <a:srgbClr val="00B0F0"/>
                </a:solidFill>
              </a:rPr>
              <a:t>a</a:t>
            </a:r>
            <a:r>
              <a:rPr lang="pt-BR" sz="2400" dirty="0" smtClean="0"/>
              <a:t> assim como pode ser outra letra ou palavra .</a:t>
            </a:r>
          </a:p>
          <a:p>
            <a:r>
              <a:rPr lang="pt-BR" sz="2400" dirty="0" smtClean="0"/>
              <a:t>Podemos ver que todos os </a:t>
            </a:r>
            <a:r>
              <a:rPr lang="pt-BR" sz="2400" dirty="0" smtClean="0">
                <a:solidFill>
                  <a:srgbClr val="92D050"/>
                </a:solidFill>
              </a:rPr>
              <a:t>print</a:t>
            </a:r>
            <a:r>
              <a:rPr lang="pt-BR" sz="2400" dirty="0" smtClean="0"/>
              <a:t>  vão mostra a mesma coisa mas apenas um mostra diferente que e o </a:t>
            </a:r>
            <a:r>
              <a:rPr lang="pt-BR" sz="2400" dirty="0" smtClean="0">
                <a:solidFill>
                  <a:srgbClr val="92D050"/>
                </a:solidFill>
              </a:rPr>
              <a:t>print</a:t>
            </a:r>
            <a:r>
              <a:rPr lang="pt-BR" sz="2400" dirty="0" smtClean="0"/>
              <a:t>() ele vai mostra uma linha vazia  que pode se usada para dar um espaço.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solidFill>
                  <a:srgbClr val="92D050"/>
                </a:solidFill>
              </a:rPr>
              <a:t>print</a:t>
            </a:r>
            <a:r>
              <a:rPr lang="pt-BR" sz="2400" dirty="0" smtClean="0"/>
              <a:t>(‘</a:t>
            </a: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OLA MUNO !</a:t>
            </a:r>
            <a:r>
              <a:rPr lang="pt-BR" sz="2400" dirty="0" smtClean="0"/>
              <a:t>’)</a:t>
            </a:r>
          </a:p>
          <a:p>
            <a:r>
              <a:rPr lang="pt-BR" sz="2400" dirty="0" smtClean="0">
                <a:solidFill>
                  <a:srgbClr val="92D050"/>
                </a:solidFill>
              </a:rPr>
              <a:t>print</a:t>
            </a:r>
            <a:r>
              <a:rPr lang="pt-BR" sz="2400" dirty="0" smtClean="0"/>
              <a:t>(“</a:t>
            </a: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OLA MUNO !</a:t>
            </a:r>
            <a:r>
              <a:rPr lang="pt-BR" sz="2400" dirty="0" smtClean="0"/>
              <a:t>”)</a:t>
            </a:r>
          </a:p>
          <a:p>
            <a:r>
              <a:rPr lang="pt-BR" sz="2400" dirty="0">
                <a:solidFill>
                  <a:srgbClr val="00B0F0"/>
                </a:solidFill>
              </a:rPr>
              <a:t>a</a:t>
            </a:r>
            <a:r>
              <a:rPr lang="pt-BR" sz="2400" dirty="0" smtClean="0">
                <a:solidFill>
                  <a:srgbClr val="00B0F0"/>
                </a:solidFill>
              </a:rPr>
              <a:t> </a:t>
            </a:r>
            <a:r>
              <a:rPr lang="pt-BR" sz="2400" dirty="0" smtClean="0"/>
              <a:t>= “</a:t>
            </a: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OLA MUNO !</a:t>
            </a:r>
            <a:r>
              <a:rPr lang="pt-BR" sz="2400" dirty="0" smtClean="0"/>
              <a:t>”</a:t>
            </a:r>
            <a:endParaRPr lang="pt-B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t-BR" sz="2400" dirty="0" smtClean="0">
                <a:solidFill>
                  <a:srgbClr val="92D050"/>
                </a:solidFill>
              </a:rPr>
              <a:t>print</a:t>
            </a:r>
            <a:r>
              <a:rPr lang="pt-BR" sz="2400" dirty="0" smtClean="0"/>
              <a:t>(a)</a:t>
            </a:r>
          </a:p>
          <a:p>
            <a:r>
              <a:rPr lang="pt-BR" sz="2400" dirty="0">
                <a:solidFill>
                  <a:srgbClr val="92D050"/>
                </a:solidFill>
              </a:rPr>
              <a:t>p</a:t>
            </a:r>
            <a:r>
              <a:rPr lang="pt-BR" sz="2400" dirty="0" smtClean="0">
                <a:solidFill>
                  <a:srgbClr val="92D050"/>
                </a:solidFill>
              </a:rPr>
              <a:t>rint</a:t>
            </a:r>
            <a:r>
              <a:rPr lang="pt-BR" sz="2400" dirty="0" smtClean="0"/>
              <a:t>()</a:t>
            </a:r>
            <a:endParaRPr lang="pt-BR" sz="2400" dirty="0"/>
          </a:p>
          <a:p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#A mensagem será mostra:</a:t>
            </a:r>
          </a:p>
          <a:p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OLA MUNDO !</a:t>
            </a:r>
          </a:p>
          <a:p>
            <a:r>
              <a:rPr lang="pt-BR" sz="2400" dirty="0" smtClean="0"/>
              <a:t>  </a:t>
            </a: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#Mas o último vai deixa uma linha vazia.</a:t>
            </a:r>
          </a:p>
        </p:txBody>
      </p:sp>
    </p:spTree>
    <p:extLst>
      <p:ext uri="{BB962C8B-B14F-4D97-AF65-F5344CB8AC3E}">
        <p14:creationId xmlns:p14="http://schemas.microsoft.com/office/powerpoint/2010/main" val="335574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Metado: </a:t>
            </a:r>
            <a:r>
              <a:rPr lang="pt-BR" dirty="0" smtClean="0">
                <a:solidFill>
                  <a:srgbClr val="92D050"/>
                </a:solidFill>
              </a:rPr>
              <a:t>print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 que da para fazer com o </a:t>
            </a:r>
            <a:r>
              <a:rPr lang="pt-BR" sz="2800" dirty="0" smtClean="0">
                <a:solidFill>
                  <a:srgbClr val="92D050"/>
                </a:solidFill>
              </a:rPr>
              <a:t>print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podemos fazer com que o </a:t>
            </a:r>
            <a:r>
              <a:rPr lang="pt-BR" dirty="0" smtClean="0">
                <a:solidFill>
                  <a:srgbClr val="92D050"/>
                </a:solidFill>
              </a:rPr>
              <a:t>print</a:t>
            </a:r>
            <a:r>
              <a:rPr lang="pt-BR" dirty="0" smtClean="0"/>
              <a:t>() continuar e fácil só usarmos o </a:t>
            </a:r>
            <a:r>
              <a:rPr lang="pt-BR" dirty="0" smtClean="0">
                <a:solidFill>
                  <a:schemeClr val="accent2"/>
                </a:solidFill>
              </a:rPr>
              <a:t>end </a:t>
            </a:r>
            <a:r>
              <a:rPr lang="pt-BR" dirty="0" smtClean="0"/>
              <a:t>como mostra ao lado.</a:t>
            </a:r>
          </a:p>
          <a:p>
            <a:r>
              <a:rPr lang="pt-BR" dirty="0" smtClean="0"/>
              <a:t>O </a:t>
            </a:r>
            <a:r>
              <a:rPr lang="pt-BR" dirty="0" smtClean="0">
                <a:solidFill>
                  <a:schemeClr val="accent2"/>
                </a:solidFill>
              </a:rPr>
              <a:t>end </a:t>
            </a:r>
            <a:r>
              <a:rPr lang="pt-BR" dirty="0" smtClean="0"/>
              <a:t>também poder ser usado para quebra a linha usando ele da seguinte forma como mostra ao lado. 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4"/>
          </p:nvPr>
        </p:nvSpPr>
        <p:spPr>
          <a:xfrm>
            <a:off x="4538821" y="1534731"/>
            <a:ext cx="4320480" cy="4887392"/>
          </a:xfrm>
        </p:spPr>
        <p:txBody>
          <a:bodyPr>
            <a:normAutofit fontScale="70000" lnSpcReduction="20000"/>
          </a:bodyPr>
          <a:lstStyle/>
          <a:p>
            <a:r>
              <a:rPr lang="pt-BR" dirty="0">
                <a:solidFill>
                  <a:srgbClr val="92D050"/>
                </a:solidFill>
              </a:rPr>
              <a:t>p</a:t>
            </a:r>
            <a:r>
              <a:rPr lang="pt-BR" dirty="0" smtClean="0">
                <a:solidFill>
                  <a:srgbClr val="92D050"/>
                </a:solidFill>
              </a:rPr>
              <a:t>rint</a:t>
            </a:r>
            <a:r>
              <a:rPr lang="pt-BR" dirty="0" smtClean="0"/>
              <a:t>(“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ola</a:t>
            </a:r>
            <a:r>
              <a:rPr lang="pt-BR" dirty="0" smtClean="0"/>
              <a:t>”,</a:t>
            </a:r>
            <a:r>
              <a:rPr lang="pt-BR" dirty="0" smtClean="0">
                <a:solidFill>
                  <a:schemeClr val="accent2"/>
                </a:solidFill>
              </a:rPr>
              <a:t>end</a:t>
            </a:r>
            <a:r>
              <a:rPr lang="pt-BR" dirty="0" smtClean="0"/>
              <a:t>=‘’)</a:t>
            </a:r>
          </a:p>
          <a:p>
            <a:r>
              <a:rPr lang="pt-BR" dirty="0">
                <a:solidFill>
                  <a:srgbClr val="92D050"/>
                </a:solidFill>
              </a:rPr>
              <a:t>p</a:t>
            </a:r>
            <a:r>
              <a:rPr lang="pt-BR" dirty="0" smtClean="0">
                <a:solidFill>
                  <a:srgbClr val="92D050"/>
                </a:solidFill>
              </a:rPr>
              <a:t>rint</a:t>
            </a:r>
            <a:r>
              <a:rPr lang="pt-BR" dirty="0" smtClean="0"/>
              <a:t>(‘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pessoal</a:t>
            </a:r>
            <a:r>
              <a:rPr lang="pt-BR" dirty="0" smtClean="0"/>
              <a:t>’)</a:t>
            </a:r>
          </a:p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olá pessoal</a:t>
            </a:r>
          </a:p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#Esse exemplo mostra como pode ser primeiro o que você mostra e o </a:t>
            </a:r>
            <a:r>
              <a:rPr lang="pt-BR" dirty="0" smtClean="0">
                <a:solidFill>
                  <a:schemeClr val="accent2"/>
                </a:solidFill>
              </a:rPr>
              <a:t>end 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para continuar tem as aspas no final então no final da linha se você quiser mostra uma coisa antes de ir para próxima linha;lemprando se  você que mostra mais de uma linha tem que colocar o </a:t>
            </a:r>
            <a:r>
              <a:rPr lang="pt-BR" dirty="0" smtClean="0">
                <a:solidFill>
                  <a:schemeClr val="accent2"/>
                </a:solidFill>
              </a:rPr>
              <a:t>end 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 final de todas elas.</a:t>
            </a:r>
          </a:p>
          <a:p>
            <a:r>
              <a:rPr lang="pt-BR" dirty="0">
                <a:solidFill>
                  <a:srgbClr val="92D050"/>
                </a:solidFill>
              </a:rPr>
              <a:t>p</a:t>
            </a:r>
            <a:r>
              <a:rPr lang="pt-BR" dirty="0" smtClean="0">
                <a:solidFill>
                  <a:srgbClr val="92D050"/>
                </a:solidFill>
              </a:rPr>
              <a:t>rint</a:t>
            </a:r>
            <a:r>
              <a:rPr lang="pt-BR" dirty="0" smtClean="0"/>
              <a:t>(“olá pessoal”,</a:t>
            </a:r>
            <a:r>
              <a:rPr lang="pt-BR" dirty="0" smtClean="0">
                <a:solidFill>
                  <a:schemeClr val="accent2"/>
                </a:solidFill>
              </a:rPr>
              <a:t>end </a:t>
            </a:r>
            <a:r>
              <a:rPr lang="pt-BR" dirty="0" smtClean="0"/>
              <a:t>= ‘\n’)</a:t>
            </a:r>
          </a:p>
          <a:p>
            <a:r>
              <a:rPr lang="pt-BR" dirty="0">
                <a:solidFill>
                  <a:srgbClr val="92D050"/>
                </a:solidFill>
              </a:rPr>
              <a:t>p</a:t>
            </a:r>
            <a:r>
              <a:rPr lang="pt-BR" dirty="0" smtClean="0">
                <a:solidFill>
                  <a:srgbClr val="92D050"/>
                </a:solidFill>
              </a:rPr>
              <a:t>rint</a:t>
            </a:r>
            <a:r>
              <a:rPr lang="pt-BR" dirty="0" smtClean="0"/>
              <a:t>(‘olá\npessoal ’)</a:t>
            </a:r>
          </a:p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olá pessoal</a:t>
            </a: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</a:t>
            </a:r>
          </a:p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pessoal</a:t>
            </a:r>
          </a:p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Tem essas duas maneiras para quebra a linha podemos usar no final para quebra mas podemos usar em qualquer parte que tive um texto para quebra.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8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COMO LER  PELO TECLADO</a:t>
            </a:r>
            <a:endParaRPr lang="pt-BR" sz="3600" dirty="0"/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ler pelo teclado e muito simples e o comando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input</a:t>
            </a:r>
            <a:r>
              <a:rPr lang="pt-BR" dirty="0" smtClean="0"/>
              <a:t>() ele ler </a:t>
            </a:r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int,str,float e  bool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strip()  ele serve para anular os espaços que o usuário digitar.</a:t>
            </a:r>
          </a:p>
          <a:p>
            <a:r>
              <a:rPr lang="pt-BR" dirty="0" smtClean="0"/>
              <a:t>Esse exemplo onde esta escrito (pedro,18) será alterado  cada vez que o programa for executado.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a= str(</a:t>
            </a:r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</a:rPr>
              <a:t>input</a:t>
            </a:r>
            <a:r>
              <a:rPr lang="pt-BR" sz="2400" dirty="0" smtClean="0"/>
              <a:t>(“</a:t>
            </a: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DIGITE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SEU NOME:</a:t>
            </a:r>
            <a:r>
              <a:rPr lang="pt-BR" sz="2400" dirty="0" smtClean="0"/>
              <a:t>  ”)).strip()</a:t>
            </a:r>
          </a:p>
          <a:p>
            <a:r>
              <a:rPr lang="pt-BR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 </a:t>
            </a:r>
            <a:r>
              <a:rPr lang="pt-BR" sz="2400" dirty="0" smtClean="0"/>
              <a:t>= int(</a:t>
            </a:r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</a:rPr>
              <a:t>input</a:t>
            </a:r>
            <a:r>
              <a:rPr lang="pt-BR" sz="2400" dirty="0" smtClean="0"/>
              <a:t>(‘</a:t>
            </a: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DIGITE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SUA IDADE:</a:t>
            </a:r>
            <a:r>
              <a:rPr lang="pt-BR" sz="2400" dirty="0" smtClean="0"/>
              <a:t>  ’))</a:t>
            </a:r>
          </a:p>
          <a:p>
            <a:r>
              <a:rPr lang="pt-BR" sz="2400" dirty="0">
                <a:solidFill>
                  <a:srgbClr val="92D050"/>
                </a:solidFill>
              </a:rPr>
              <a:t>p</a:t>
            </a:r>
            <a:r>
              <a:rPr lang="pt-BR" sz="2400" dirty="0" smtClean="0">
                <a:solidFill>
                  <a:srgbClr val="92D050"/>
                </a:solidFill>
              </a:rPr>
              <a:t>rint</a:t>
            </a:r>
            <a:r>
              <a:rPr lang="pt-BR" sz="2400" dirty="0" smtClean="0"/>
              <a:t>(‘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nome s</a:t>
            </a: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 {} e sua idade e {} ano </a:t>
            </a:r>
            <a:r>
              <a:rPr lang="pt-BR" sz="2400" dirty="0" smtClean="0"/>
              <a:t>’.format(</a:t>
            </a:r>
            <a:r>
              <a:rPr lang="pt-BR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a,b</a:t>
            </a:r>
            <a:r>
              <a:rPr lang="pt-BR" sz="2400" dirty="0" smtClean="0"/>
              <a:t> ))</a:t>
            </a:r>
          </a:p>
          <a:p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#EXEMPLO:  </a:t>
            </a:r>
          </a:p>
          <a:p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seu nome e Pedro sua idade e 18 anos </a:t>
            </a:r>
            <a:endParaRPr lang="pt-B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12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O QUE E A INDENTASÃO 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    O QUE SÃO BLOCOS</a:t>
            </a:r>
          </a:p>
          <a:p>
            <a:r>
              <a:rPr lang="pt-BR" sz="2400" dirty="0"/>
              <a:t>Os blocos são uma ou mais instruções que devem ser executadas uma após a outra, de cima para baixo da esquerda para a direita.</a:t>
            </a:r>
          </a:p>
          <a:p>
            <a:endParaRPr lang="pt-BR" sz="2400" dirty="0"/>
          </a:p>
          <a:p>
            <a:r>
              <a:rPr lang="pt-BR" sz="2400" dirty="0"/>
              <a:t>Existem vários tipos de blocos, os mais comuns, são os blocos de códigos, isto é, blocos que contenham instruções Python.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/>
              <a:t>Indentar é o recuo do texto em relação a sua margem, ou seja, se antes de escrevermos uma instrução, utilizamo 4 espaçamentos da margem esquerda até a instrução propriamente dita, podemos dizer que a indentação utilizada possui 4 espaços.</a:t>
            </a:r>
          </a:p>
        </p:txBody>
      </p:sp>
    </p:spTree>
    <p:extLst>
      <p:ext uri="{BB962C8B-B14F-4D97-AF65-F5344CB8AC3E}">
        <p14:creationId xmlns:p14="http://schemas.microsoft.com/office/powerpoint/2010/main" val="55714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/>
              <a:t>Para que serve o </a:t>
            </a:r>
            <a:r>
              <a:rPr lang="pt-BR" sz="4000" dirty="0" smtClean="0">
                <a:solidFill>
                  <a:schemeClr val="accent4">
                    <a:lumMod val="50000"/>
                  </a:schemeClr>
                </a:solidFill>
              </a:rPr>
              <a:t>if:</a:t>
            </a:r>
            <a:endParaRPr lang="pt-BR" sz="4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pPr marL="0" indent="0">
              <a:buNone/>
            </a:pPr>
            <a:r>
              <a:rPr lang="pt-BR" sz="2400" dirty="0" smtClean="0"/>
              <a:t>a = int(input(‘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1 para mostra uma mensagem 2 para mostra a conta de (2+5)? </a:t>
            </a:r>
            <a:r>
              <a:rPr lang="pt-BR" sz="2400" dirty="0" smtClean="0"/>
              <a:t>’))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pt-BR" sz="2400" dirty="0" smtClean="0">
                <a:solidFill>
                  <a:schemeClr val="accent4">
                    <a:lumMod val="50000"/>
                  </a:schemeClr>
                </a:solidFill>
              </a:rPr>
              <a:t>f </a:t>
            </a:r>
            <a:r>
              <a:rPr lang="pt-BR" sz="2400" dirty="0" smtClean="0"/>
              <a:t>a == 1: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print(‘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olá tenha um bom dia </a:t>
            </a:r>
            <a:r>
              <a:rPr lang="pt-BR" sz="2400" dirty="0" smtClean="0"/>
              <a:t>‘)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chemeClr val="accent4">
                    <a:lumMod val="50000"/>
                  </a:schemeClr>
                </a:solidFill>
              </a:rPr>
              <a:t>if </a:t>
            </a:r>
            <a:r>
              <a:rPr lang="pt-BR" sz="2400" dirty="0" smtClean="0"/>
              <a:t>a == 2: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print(‘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2+5=7</a:t>
            </a:r>
            <a:r>
              <a:rPr lang="pt-BR" sz="2400" dirty="0" smtClean="0"/>
              <a:t>’)</a:t>
            </a:r>
          </a:p>
          <a:p>
            <a:pPr marL="0" indent="0">
              <a:buNone/>
            </a:pPr>
            <a:r>
              <a:rPr lang="pt-BR" sz="2400" dirty="0" smtClean="0"/>
              <a:t>Print(‘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volte sempre </a:t>
            </a:r>
            <a:r>
              <a:rPr lang="pt-BR" sz="2400" dirty="0" smtClean="0"/>
              <a:t>’)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O </a:t>
            </a:r>
            <a:r>
              <a:rPr lang="pt-BR" sz="2400" dirty="0" smtClean="0">
                <a:solidFill>
                  <a:schemeClr val="accent4">
                    <a:lumMod val="50000"/>
                  </a:schemeClr>
                </a:solidFill>
              </a:rPr>
              <a:t>if </a:t>
            </a:r>
            <a:r>
              <a:rPr lang="pt-BR" sz="2400" dirty="0" smtClean="0"/>
              <a:t>e usado para cria uma condição no caso para dizer se aquele  comando vai ser executado ou não para entender melhor veja o exemplo ao lado.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968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</TotalTime>
  <Words>1848</Words>
  <Application>Microsoft Office PowerPoint</Application>
  <PresentationFormat>Apresentação na tela (4:3)</PresentationFormat>
  <Paragraphs>222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PYTHON 3</vt:lpstr>
      <vt:lpstr>Python3 programação </vt:lpstr>
      <vt:lpstr>SINAIS E PRECEDÊNCIA</vt:lpstr>
      <vt:lpstr>TIPOS DE VARIAVEIS </vt:lpstr>
      <vt:lpstr>METODO: PRINT()</vt:lpstr>
      <vt:lpstr>Metado: print()</vt:lpstr>
      <vt:lpstr>COMO LER  PELO TECLADO</vt:lpstr>
      <vt:lpstr>O QUE E A INDENTASÃO </vt:lpstr>
      <vt:lpstr>Para que serve o if:</vt:lpstr>
      <vt:lpstr>PARA QUE SERVE O elif: </vt:lpstr>
      <vt:lpstr>PARA QUE SERVE O else:</vt:lpstr>
      <vt:lpstr>O QUE E while:</vt:lpstr>
      <vt:lpstr>O QUE E UMA TUPLA</vt:lpstr>
      <vt:lpstr>O QUE E UM LISTA</vt:lpstr>
      <vt:lpstr>O QUE E UMA DICIONARIO</vt:lpstr>
      <vt:lpstr>FUNSOES QUE TEM TUPLAS</vt:lpstr>
      <vt:lpstr>FUNSOES QUE TEM NA LISTA </vt:lpstr>
      <vt:lpstr>FUNSOES QUE TEM NO DICIONARIO</vt:lpstr>
      <vt:lpstr>FUNSOES DO PYTHON</vt:lpstr>
      <vt:lpstr>COMO CRIAR FUNSOES </vt:lpstr>
      <vt:lpstr>IMPORTASOES </vt:lpstr>
      <vt:lpstr>TABELAS DE MEDISAO DE MEMORIA </vt:lpstr>
      <vt:lpstr>FIM E A SUA VEZ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3</dc:title>
  <dc:creator>OPTIPLEX_360</dc:creator>
  <cp:lastModifiedBy>OPTIPLEX_360</cp:lastModifiedBy>
  <cp:revision>55</cp:revision>
  <dcterms:created xsi:type="dcterms:W3CDTF">2019-03-29T17:58:48Z</dcterms:created>
  <dcterms:modified xsi:type="dcterms:W3CDTF">2020-06-20T15:20:03Z</dcterms:modified>
  <cp:contentStatus/>
</cp:coreProperties>
</file>