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wmf" ContentType="image/x-wmf"/>
  <Override PartName="/ppt/media/image7.png" ContentType="image/png"/>
  <Override PartName="/ppt/media/image2.png" ContentType="image/png"/>
  <Override PartName="/ppt/media/image8.png" ContentType="image/png"/>
  <Override PartName="/ppt/media/image5.png" ContentType="image/png"/>
  <Override PartName="/ppt/media/image4.png" ContentType="image/png"/>
  <Override PartName="/ppt/media/image16.jpeg" ContentType="image/jpeg"/>
  <Override PartName="/ppt/media/image13.jpeg" ContentType="image/jpeg"/>
  <Override PartName="/ppt/media/image15.jpeg" ContentType="image/jpeg"/>
  <Override PartName="/ppt/media/image11.jpeg" ContentType="image/jpeg"/>
  <Override PartName="/ppt/media/image1.jpeg" ContentType="image/jpeg"/>
  <Override PartName="/ppt/media/image17.png" ContentType="image/png"/>
  <Override PartName="/ppt/media/image3.jpeg" ContentType="image/jpeg"/>
  <Override PartName="/ppt/media/image6.jpeg" ContentType="image/jpeg"/>
  <Override PartName="/ppt/media/image10.png" ContentType="image/png"/>
  <Override PartName="/ppt/media/image12.png" ContentType="image/png"/>
  <Override PartName="/ppt/media/image1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111200" y="214200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536600" y="214200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85800" y="404784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111200" y="404784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536600" y="404784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111200" y="214200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536600" y="214200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85800" y="404784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111200" y="404784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536600" y="4047840"/>
            <a:ext cx="326196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elestia-R1---OverlayTitle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anchor="b">
            <a:normAutofit fontScale="70000"/>
          </a:bodyPr>
          <a:p>
            <a:pPr algn="r">
              <a:lnSpc>
                <a:spcPct val="100000"/>
              </a:lnSpc>
            </a:pPr>
            <a:r>
              <a:rPr b="0" lang="es-ES" sz="4800" spc="-1" strike="noStrike" cap="all">
                <a:solidFill>
                  <a:srgbClr val="ffffff"/>
                </a:solidFill>
                <a:latin typeface="Calibri Light"/>
              </a:rPr>
              <a:t>Haga clic para modificar el estilo de título del patrón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932680" y="5870520"/>
            <a:ext cx="1599840" cy="377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D62AF6B-AAED-4D27-B120-E63B1055D0C4}" type="datetime">
              <a:rPr b="0" lang="es-CO" sz="1000" spc="-1" strike="noStrike">
                <a:solidFill>
                  <a:srgbClr val="ffffff"/>
                </a:solidFill>
                <a:latin typeface="Calibri"/>
              </a:rPr>
              <a:t>15/08/20</a:t>
            </a:fld>
            <a:endParaRPr b="0" lang="es-CO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962520" y="5870520"/>
            <a:ext cx="4893480" cy="3776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CO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10608840" y="5870520"/>
            <a:ext cx="550800" cy="377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275E0FC-4DDD-49B2-8F27-44B8891A2108}" type="slidenum">
              <a:rPr b="0" lang="es-CO" sz="100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es-CO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Pulse para editar el formato de texto del esquema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Segundo nivel del esquema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Tercer nivel del esquema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Cuarto nivel del esquema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Quinto nivel del esquema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Sexto nivel del esquema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Séptimo nivel del esquema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3600" spc="-1" strike="noStrike" cap="all">
                <a:solidFill>
                  <a:srgbClr val="ffffff"/>
                </a:solidFill>
                <a:latin typeface="Calibri Light"/>
              </a:rPr>
              <a:t>Haga clic para modificar el estilo de título del patrón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anchor="ctr">
            <a:noAutofit/>
          </a:bodyPr>
          <a:p>
            <a:pPr marL="432000" indent="-324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Editar los estilos de texto del patrón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600" spc="-1" strike="noStrike">
                <a:solidFill>
                  <a:srgbClr val="ffffff"/>
                </a:solidFill>
                <a:latin typeface="Calibri"/>
              </a:rPr>
              <a:t>Segundo nivel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Tercer nivel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200" spc="-1" strike="noStrike">
                <a:solidFill>
                  <a:srgbClr val="ffffff"/>
                </a:solidFill>
                <a:latin typeface="Calibri"/>
              </a:rPr>
              <a:t>Cuarto nivel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ffffff"/>
                </a:solidFill>
                <a:latin typeface="Calibri"/>
              </a:rPr>
              <a:t>Quinto nivel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C12821F-9648-4A1E-B06B-A6F2D40C83B4}" type="datetime">
              <a:rPr b="0" lang="es-CO" sz="1000" spc="-1" strike="noStrike">
                <a:solidFill>
                  <a:srgbClr val="ffffff"/>
                </a:solidFill>
                <a:latin typeface="Calibri"/>
              </a:rPr>
              <a:t>15/08/20</a:t>
            </a:fld>
            <a:endParaRPr b="0" lang="es-CO" sz="10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CO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19C2C07-BC7B-4090-B027-1BB27003670A}" type="slidenum">
              <a:rPr b="0" lang="es-CO" sz="100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es-CO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wmf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962520" y="1964160"/>
            <a:ext cx="7197480" cy="2421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s-CO" sz="4800" spc="-1" strike="noStrike" cap="all">
                <a:solidFill>
                  <a:srgbClr val="ffffff"/>
                </a:solidFill>
                <a:latin typeface="Calibri Light"/>
              </a:rPr>
              <a:t>GIT BRANCHING MODEL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10" descr=""/>
          <p:cNvPicPr/>
          <p:nvPr/>
        </p:nvPicPr>
        <p:blipFill>
          <a:blip r:embed="rId1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Picture 14" descr="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477000" y="516240"/>
            <a:ext cx="11237760" cy="5897520"/>
          </a:xfrm>
          <a:prstGeom prst="rect">
            <a:avLst/>
          </a:prstGeom>
          <a:solidFill>
            <a:srgbClr val="ffffff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Imagen 5" descr=""/>
          <p:cNvPicPr/>
          <p:nvPr/>
        </p:nvPicPr>
        <p:blipFill>
          <a:blip r:embed="rId4"/>
          <a:stretch/>
        </p:blipFill>
        <p:spPr>
          <a:xfrm>
            <a:off x="2657160" y="584640"/>
            <a:ext cx="4240080" cy="561888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5"/>
          <a:stretch/>
        </p:blipFill>
        <p:spPr>
          <a:xfrm>
            <a:off x="7799760" y="967680"/>
            <a:ext cx="3822840" cy="541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96600" y="21132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CO" sz="3600" spc="-1" strike="noStrike" cap="all">
                <a:solidFill>
                  <a:srgbClr val="ffffff"/>
                </a:solidFill>
                <a:latin typeface="Calibri Light"/>
              </a:rPr>
              <a:t>DESCENTRALIZADO PERO CENTRALIZADO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2" name="Imagen 4" descr=""/>
          <p:cNvPicPr/>
          <p:nvPr/>
        </p:nvPicPr>
        <p:blipFill>
          <a:blip r:embed="rId1"/>
          <a:stretch/>
        </p:blipFill>
        <p:spPr>
          <a:xfrm>
            <a:off x="2667600" y="1667520"/>
            <a:ext cx="6856920" cy="508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25840" y="808200"/>
            <a:ext cx="3978720" cy="1452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s-CO" sz="3600" spc="-1" strike="noStrike" cap="all">
                <a:solidFill>
                  <a:srgbClr val="ffffff"/>
                </a:solidFill>
                <a:latin typeface="Calibri Light"/>
              </a:rPr>
              <a:t>The MAIN BRANCHES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02080" y="2261520"/>
            <a:ext cx="4002480" cy="3637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ffffff"/>
                </a:solidFill>
                <a:latin typeface="Consolas"/>
              </a:rPr>
              <a:t>master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ffffff"/>
                </a:solidFill>
                <a:latin typeface="Consolas"/>
              </a:rPr>
              <a:t>develop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6643080" y="796320"/>
            <a:ext cx="3389040" cy="5102640"/>
          </a:xfrm>
          <a:prstGeom prst="roundRect">
            <a:avLst>
              <a:gd name="adj" fmla="val 4380"/>
            </a:avLst>
          </a:prstGeom>
          <a:blipFill rotWithShape="0">
            <a:blip r:embed="rId2"/>
            <a:stretch>
              <a:fillRect/>
            </a:stretch>
          </a:blipFill>
          <a:ln cap="sq" w="50760">
            <a:solidFill>
              <a:srgbClr val="ffffff"/>
            </a:solidFill>
            <a:miter/>
          </a:ln>
          <a:effectLst>
            <a:outerShdw dist="0" dir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CO" sz="3600" spc="-1" strike="noStrike" cap="all">
                <a:solidFill>
                  <a:srgbClr val="ffffff"/>
                </a:solidFill>
                <a:latin typeface="Calibri Light"/>
              </a:rPr>
              <a:t>SUPPORTING BRANCHES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78160" y="2066040"/>
            <a:ext cx="10131120" cy="3648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7000"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CO" sz="8800" spc="-1" strike="noStrike">
                <a:solidFill>
                  <a:srgbClr val="ffffff"/>
                </a:solidFill>
                <a:latin typeface="Consolas"/>
              </a:rPr>
              <a:t>Feature branches</a:t>
            </a:r>
            <a:endParaRPr b="0" lang="en-US" sz="8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CO" sz="8800" spc="-1" strike="noStrike">
                <a:solidFill>
                  <a:srgbClr val="ffffff"/>
                </a:solidFill>
                <a:latin typeface="Consolas"/>
              </a:rPr>
              <a:t>Release branches</a:t>
            </a:r>
            <a:endParaRPr b="0" lang="en-US" sz="8800" spc="-1" strike="noStrike">
              <a:solidFill>
                <a:srgbClr val="ffffff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CO" sz="8800" spc="-1" strike="noStrike">
                <a:solidFill>
                  <a:srgbClr val="ffffff"/>
                </a:solidFill>
                <a:latin typeface="Consolas"/>
              </a:rPr>
              <a:t>Hotfix branches</a:t>
            </a:r>
            <a:endParaRPr b="0" lang="en-US" sz="8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endParaRPr b="0" lang="en-US" sz="8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85800" y="609480"/>
            <a:ext cx="628200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s-CO" sz="3600" spc="-1" strike="noStrike" cap="all">
                <a:solidFill>
                  <a:srgbClr val="ffffff"/>
                </a:solidFill>
                <a:latin typeface="Calibri Light"/>
              </a:rPr>
              <a:t>FEATURE BRANCHES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85800" y="1873080"/>
            <a:ext cx="6282000" cy="3648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s-CO" sz="2800" spc="-1" strike="noStrike">
                <a:solidFill>
                  <a:srgbClr val="ffffff"/>
                </a:solidFill>
                <a:latin typeface="Calibri"/>
              </a:rPr>
              <a:t>Origen</a:t>
            </a:r>
            <a:r>
              <a:rPr b="0" lang="es-CO" sz="2800" spc="-1" strike="noStrike">
                <a:solidFill>
                  <a:srgbClr val="ffffff"/>
                </a:solidFill>
                <a:latin typeface="Calibri"/>
              </a:rPr>
              <a:t>: </a:t>
            </a:r>
            <a:r>
              <a:rPr b="0" lang="es-CO" sz="2800" spc="-1" strike="noStrike">
                <a:solidFill>
                  <a:srgbClr val="ffffff"/>
                </a:solidFill>
                <a:latin typeface="Consolas"/>
              </a:rPr>
              <a:t>Develop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s-CO" sz="2800" spc="-1" strike="noStrike">
                <a:solidFill>
                  <a:srgbClr val="ffffff"/>
                </a:solidFill>
                <a:latin typeface="Calibri"/>
              </a:rPr>
              <a:t>Objetivo</a:t>
            </a:r>
            <a:r>
              <a:rPr b="0" lang="es-CO" sz="2800" spc="-1" strike="noStrike">
                <a:solidFill>
                  <a:srgbClr val="ffffff"/>
                </a:solidFill>
                <a:latin typeface="Calibri"/>
              </a:rPr>
              <a:t>: </a:t>
            </a:r>
            <a:r>
              <a:rPr b="0" lang="es-CO" sz="2800" spc="-1" strike="noStrike">
                <a:solidFill>
                  <a:srgbClr val="ffffff"/>
                </a:solidFill>
                <a:latin typeface="Consolas"/>
              </a:rPr>
              <a:t>Develop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s-CO" sz="2800" spc="-1" strike="noStrike">
                <a:solidFill>
                  <a:srgbClr val="ffffff"/>
                </a:solidFill>
                <a:latin typeface="Calibri"/>
              </a:rPr>
              <a:t>Convención de nombre</a:t>
            </a:r>
            <a:r>
              <a:rPr b="0" lang="es-CO" sz="2800" spc="-1" strike="noStrike">
                <a:solidFill>
                  <a:srgbClr val="ffffff"/>
                </a:solidFill>
                <a:latin typeface="Calibri"/>
              </a:rPr>
              <a:t>:  </a:t>
            </a:r>
            <a:r>
              <a:rPr b="0" lang="es-CO" sz="2800" spc="-1" strike="noStrike">
                <a:solidFill>
                  <a:srgbClr val="ffffff"/>
                </a:solidFill>
                <a:latin typeface="Consolas"/>
              </a:rPr>
              <a:t>Cualquiera excepto master, develop, release-*, Hotfix-*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419680" y="990720"/>
            <a:ext cx="1788120" cy="4800240"/>
          </a:xfrm>
          <a:prstGeom prst="roundRect">
            <a:avLst>
              <a:gd name="adj" fmla="val 4380"/>
            </a:avLst>
          </a:prstGeom>
          <a:blipFill rotWithShape="0">
            <a:blip r:embed="rId2"/>
            <a:stretch>
              <a:fillRect/>
            </a:stretch>
          </a:blipFill>
          <a:ln cap="sq" w="50760">
            <a:solidFill>
              <a:srgbClr val="ffffff"/>
            </a:solidFill>
            <a:miter/>
          </a:ln>
          <a:effectLst>
            <a:outerShdw dist="0" dir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1" name="CustomShape 4"/>
          <p:cNvSpPr/>
          <p:nvPr/>
        </p:nvSpPr>
        <p:spPr>
          <a:xfrm>
            <a:off x="408600" y="4403160"/>
            <a:ext cx="6726960" cy="670320"/>
          </a:xfrm>
          <a:prstGeom prst="rect">
            <a:avLst/>
          </a:prstGeom>
          <a:solidFill>
            <a:srgbClr val="fffbf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2280" bIns="15228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555555"/>
                </a:solidFill>
                <a:latin typeface="Inconsolata"/>
              </a:rPr>
              <a:t>$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git checkout -b myfeature develop 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888888"/>
                </a:solidFill>
                <a:latin typeface="Inconsolata"/>
              </a:rPr>
              <a:t>Switched to a new branch "myfeature"</a:t>
            </a:r>
            <a:r>
              <a:rPr b="0" lang="es-CO" sz="10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s-CO" sz="10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408600" y="5085360"/>
            <a:ext cx="6726960" cy="1582920"/>
          </a:xfrm>
          <a:prstGeom prst="rect">
            <a:avLst/>
          </a:prstGeom>
          <a:solidFill>
            <a:srgbClr val="fffbf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2280" bIns="15228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555555"/>
                </a:solidFill>
                <a:latin typeface="Inconsolata"/>
              </a:rPr>
              <a:t>$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git checkout develop 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888888"/>
                </a:solidFill>
                <a:latin typeface="Inconsolata"/>
              </a:rPr>
              <a:t>Switched to branch 'develop’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555555"/>
                </a:solidFill>
                <a:latin typeface="Inconsolata"/>
              </a:rPr>
              <a:t>$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git merge --no-ff myfeature 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888888"/>
                </a:solidFill>
                <a:latin typeface="Inconsolata"/>
              </a:rPr>
              <a:t>Updating ea1b82a..05e9557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</a:t>
            </a:r>
            <a:r>
              <a:rPr b="0" lang="es-CO" sz="1200" spc="-1" strike="noStrike">
                <a:solidFill>
                  <a:srgbClr val="888888"/>
                </a:solidFill>
                <a:latin typeface="Inconsolata"/>
              </a:rPr>
              <a:t>(Summary of changes)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555555"/>
                </a:solidFill>
                <a:latin typeface="Inconsolata"/>
              </a:rPr>
              <a:t>$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git branch -d myfeature 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888888"/>
                </a:solidFill>
                <a:latin typeface="Inconsolata"/>
              </a:rPr>
              <a:t>Deleted branch myfeature (was 05e9557).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</a:t>
            </a:r>
            <a:r>
              <a:rPr b="0" lang="es-CO" sz="1200" spc="-1" strike="noStrike">
                <a:solidFill>
                  <a:srgbClr val="555555"/>
                </a:solidFill>
                <a:latin typeface="Inconsolata"/>
              </a:rPr>
              <a:t>$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git push origin develop</a:t>
            </a:r>
            <a:r>
              <a:rPr b="0" lang="es-CO" sz="10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s-CO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85800" y="609480"/>
            <a:ext cx="628200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s-CO" sz="3600" spc="-1" strike="noStrike" cap="all">
                <a:solidFill>
                  <a:srgbClr val="ffffff"/>
                </a:solidFill>
                <a:latin typeface="Calibri Light"/>
              </a:rPr>
              <a:t>RELEASE BRANCHES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685800" y="1873080"/>
            <a:ext cx="6282000" cy="3648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s-CO" sz="2800" spc="-1" strike="noStrike">
                <a:solidFill>
                  <a:srgbClr val="ffffff"/>
                </a:solidFill>
                <a:latin typeface="Calibri"/>
              </a:rPr>
              <a:t>Origen</a:t>
            </a:r>
            <a:r>
              <a:rPr b="0" lang="es-CO" sz="2800" spc="-1" strike="noStrike">
                <a:solidFill>
                  <a:srgbClr val="ffffff"/>
                </a:solidFill>
                <a:latin typeface="Calibri"/>
              </a:rPr>
              <a:t>: </a:t>
            </a:r>
            <a:r>
              <a:rPr b="0" lang="es-CO" sz="2800" spc="-1" strike="noStrike">
                <a:solidFill>
                  <a:srgbClr val="ffffff"/>
                </a:solidFill>
                <a:latin typeface="Consolas"/>
              </a:rPr>
              <a:t>Develop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s-CO" sz="2800" spc="-1" strike="noStrike">
                <a:solidFill>
                  <a:srgbClr val="ffffff"/>
                </a:solidFill>
                <a:latin typeface="Calibri"/>
              </a:rPr>
              <a:t>Objetivo</a:t>
            </a:r>
            <a:r>
              <a:rPr b="0" lang="es-CO" sz="2800" spc="-1" strike="noStrike">
                <a:solidFill>
                  <a:srgbClr val="ffffff"/>
                </a:solidFill>
                <a:latin typeface="Calibri"/>
              </a:rPr>
              <a:t>: </a:t>
            </a:r>
            <a:r>
              <a:rPr b="0" lang="es-CO" sz="2800" spc="-1" strike="noStrike">
                <a:solidFill>
                  <a:srgbClr val="ffffff"/>
                </a:solidFill>
                <a:latin typeface="Consolas"/>
              </a:rPr>
              <a:t>Develop y/o Master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s-CO" sz="2800" spc="-1" strike="noStrike">
                <a:solidFill>
                  <a:srgbClr val="ffffff"/>
                </a:solidFill>
                <a:latin typeface="Calibri"/>
              </a:rPr>
              <a:t>Convención de nombre</a:t>
            </a:r>
            <a:r>
              <a:rPr b="0" lang="es-CO" sz="2800" spc="-1" strike="noStrike">
                <a:solidFill>
                  <a:srgbClr val="ffffff"/>
                </a:solidFill>
                <a:latin typeface="Calibri"/>
              </a:rPr>
              <a:t>:  </a:t>
            </a:r>
            <a:r>
              <a:rPr b="0" lang="es-CO" sz="2800" spc="-1" strike="noStrike">
                <a:solidFill>
                  <a:srgbClr val="ffffff"/>
                </a:solidFill>
                <a:latin typeface="Consolas"/>
              </a:rPr>
              <a:t>release-*,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39680" y="4336920"/>
            <a:ext cx="3765960" cy="1764000"/>
          </a:xfrm>
          <a:prstGeom prst="rect">
            <a:avLst/>
          </a:prstGeom>
          <a:solidFill>
            <a:srgbClr val="fffbf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2280" bIns="15228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555555"/>
                </a:solidFill>
                <a:latin typeface="Inconsolata"/>
              </a:rPr>
              <a:t>$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git checkout -b release-1.2 develop 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888888"/>
                </a:solidFill>
                <a:latin typeface="Inconsolata"/>
              </a:rPr>
              <a:t>Switched to a new branch "release-1.2"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555555"/>
                </a:solidFill>
                <a:latin typeface="Inconsolata"/>
              </a:rPr>
              <a:t>$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./bump-version.sh 1.2 </a:t>
            </a:r>
            <a:r>
              <a:rPr b="0" lang="es-CO" sz="1200" spc="-1" strike="noStrike">
                <a:solidFill>
                  <a:srgbClr val="888888"/>
                </a:solidFill>
                <a:latin typeface="Inconsolata"/>
              </a:rPr>
              <a:t>Files modified successfully, version bumped to 1.2.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555555"/>
                </a:solidFill>
                <a:latin typeface="Inconsolata"/>
              </a:rPr>
              <a:t>$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git commit -a -m </a:t>
            </a:r>
            <a:r>
              <a:rPr b="0" lang="es-CO" sz="1200" spc="-1" strike="noStrike">
                <a:solidFill>
                  <a:srgbClr val="bb8844"/>
                </a:solidFill>
                <a:latin typeface="Inconsolata"/>
              </a:rPr>
              <a:t>"Bumped version number to 1.2"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</a:t>
            </a:r>
            <a:r>
              <a:rPr b="0" lang="es-CO" sz="1200" spc="-1" strike="noStrike">
                <a:solidFill>
                  <a:srgbClr val="888888"/>
                </a:solidFill>
                <a:latin typeface="Inconsolata"/>
              </a:rPr>
              <a:t>[release-1.2 74d9424] Bumped version number to 1.2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</a:t>
            </a:r>
            <a:r>
              <a:rPr b="0" lang="es-CO" sz="1200" spc="-1" strike="noStrike">
                <a:solidFill>
                  <a:srgbClr val="888888"/>
                </a:solidFill>
                <a:latin typeface="Inconsolata"/>
              </a:rPr>
              <a:t>1 files changed, 1 insertions(+), 1 deletions(-)</a:t>
            </a:r>
            <a:r>
              <a:rPr b="0" lang="es-CO" sz="10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s-CO" sz="10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4081320" y="4425120"/>
            <a:ext cx="4281120" cy="1217880"/>
          </a:xfrm>
          <a:prstGeom prst="rect">
            <a:avLst/>
          </a:prstGeom>
          <a:solidFill>
            <a:srgbClr val="fffbf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2280" bIns="15228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555555"/>
                </a:solidFill>
                <a:latin typeface="Inconsolata"/>
              </a:rPr>
              <a:t>$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git checkout master 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888888"/>
                </a:solidFill>
                <a:latin typeface="Inconsolata"/>
              </a:rPr>
              <a:t>Switched to branch 'master’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555555"/>
                </a:solidFill>
                <a:latin typeface="Inconsolata"/>
              </a:rPr>
              <a:t>$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git merge --no-ff release-1.2 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888888"/>
                </a:solidFill>
                <a:latin typeface="Inconsolata"/>
              </a:rPr>
              <a:t>Merge made by recursive.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</a:t>
            </a:r>
            <a:r>
              <a:rPr b="0" lang="es-CO" sz="1200" spc="-1" strike="noStrike">
                <a:solidFill>
                  <a:srgbClr val="888888"/>
                </a:solidFill>
                <a:latin typeface="Inconsolata"/>
              </a:rPr>
              <a:t>(Summary of changes)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555555"/>
                </a:solidFill>
                <a:latin typeface="Inconsolata"/>
              </a:rPr>
              <a:t>$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git tag -a 1.2</a:t>
            </a:r>
            <a:r>
              <a:rPr b="0" lang="es-CO" sz="10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s-CO" sz="10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8502480" y="4334040"/>
            <a:ext cx="3549600" cy="1216440"/>
          </a:xfrm>
          <a:prstGeom prst="rect">
            <a:avLst/>
          </a:prstGeom>
          <a:solidFill>
            <a:srgbClr val="fffbf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2280" bIns="15228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555555"/>
                </a:solidFill>
                <a:latin typeface="Inconsolata"/>
              </a:rPr>
              <a:t>$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git checkout develop 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888888"/>
                </a:solidFill>
                <a:latin typeface="Inconsolata"/>
              </a:rPr>
              <a:t>Switched to branch 'develop’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555555"/>
                </a:solidFill>
                <a:latin typeface="Inconsolata"/>
              </a:rPr>
              <a:t>$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git merge --no-ff release-1.2 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888888"/>
                </a:solidFill>
                <a:latin typeface="Inconsolata"/>
              </a:rPr>
              <a:t>Merge made by recursive.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</a:t>
            </a:r>
            <a:r>
              <a:rPr b="0" lang="es-CO" sz="1200" spc="-1" strike="noStrike">
                <a:solidFill>
                  <a:srgbClr val="888888"/>
                </a:solidFill>
                <a:latin typeface="Inconsolata"/>
              </a:rPr>
              <a:t>(Summary of changes)</a:t>
            </a:r>
            <a:r>
              <a:rPr b="0" lang="es-CO" sz="10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s-CO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85800" y="609480"/>
            <a:ext cx="628200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s-CO" sz="3600" spc="-1" strike="noStrike" cap="all">
                <a:solidFill>
                  <a:srgbClr val="ffffff"/>
                </a:solidFill>
                <a:latin typeface="Calibri Light"/>
              </a:rPr>
              <a:t>HOTFIX BRANCHES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685800" y="1873080"/>
            <a:ext cx="6282000" cy="3648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s-CO" sz="2800" spc="-1" strike="noStrike">
                <a:solidFill>
                  <a:srgbClr val="ffffff"/>
                </a:solidFill>
                <a:latin typeface="Calibri"/>
              </a:rPr>
              <a:t>Origen</a:t>
            </a:r>
            <a:r>
              <a:rPr b="0" lang="es-CO" sz="2800" spc="-1" strike="noStrike">
                <a:solidFill>
                  <a:srgbClr val="ffffff"/>
                </a:solidFill>
                <a:latin typeface="Calibri"/>
              </a:rPr>
              <a:t>: </a:t>
            </a:r>
            <a:r>
              <a:rPr b="0" lang="es-CO" sz="2800" spc="-1" strike="noStrike">
                <a:solidFill>
                  <a:srgbClr val="ffffff"/>
                </a:solidFill>
                <a:latin typeface="Consolas"/>
              </a:rPr>
              <a:t>Develop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s-CO" sz="2800" spc="-1" strike="noStrike">
                <a:solidFill>
                  <a:srgbClr val="ffffff"/>
                </a:solidFill>
                <a:latin typeface="Calibri"/>
              </a:rPr>
              <a:t>Objetivo</a:t>
            </a:r>
            <a:r>
              <a:rPr b="0" lang="es-CO" sz="2800" spc="-1" strike="noStrike">
                <a:solidFill>
                  <a:srgbClr val="ffffff"/>
                </a:solidFill>
                <a:latin typeface="Calibri"/>
              </a:rPr>
              <a:t>: </a:t>
            </a:r>
            <a:r>
              <a:rPr b="0" lang="es-CO" sz="2800" spc="-1" strike="noStrike">
                <a:solidFill>
                  <a:srgbClr val="ffffff"/>
                </a:solidFill>
                <a:latin typeface="Consolas"/>
              </a:rPr>
              <a:t>Develop y Master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s-CO" sz="2800" spc="-1" strike="noStrike">
                <a:solidFill>
                  <a:srgbClr val="ffffff"/>
                </a:solidFill>
                <a:latin typeface="Calibri"/>
              </a:rPr>
              <a:t>Convención de nombre</a:t>
            </a:r>
            <a:r>
              <a:rPr b="0" lang="es-CO" sz="2800" spc="-1" strike="noStrike">
                <a:solidFill>
                  <a:srgbClr val="ffffff"/>
                </a:solidFill>
                <a:latin typeface="Calibri"/>
              </a:rPr>
              <a:t>:  </a:t>
            </a:r>
            <a:r>
              <a:rPr b="0" lang="es-CO" sz="2800" spc="-1" strike="noStrike">
                <a:solidFill>
                  <a:srgbClr val="ffffff"/>
                </a:solidFill>
                <a:latin typeface="Consolas"/>
              </a:rPr>
              <a:t>Cualquiera excepto master, develop, release-*, Hotfix-*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10" name="Imagen 5" descr=""/>
          <p:cNvPicPr/>
          <p:nvPr/>
        </p:nvPicPr>
        <p:blipFill>
          <a:blip r:embed="rId2"/>
          <a:stretch/>
        </p:blipFill>
        <p:spPr>
          <a:xfrm>
            <a:off x="7691760" y="671040"/>
            <a:ext cx="4091040" cy="4040280"/>
          </a:xfrm>
          <a:prstGeom prst="rect">
            <a:avLst/>
          </a:prstGeom>
          <a:ln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145440" y="4436280"/>
            <a:ext cx="3414960" cy="2311560"/>
          </a:xfrm>
          <a:prstGeom prst="rect">
            <a:avLst/>
          </a:prstGeom>
          <a:solidFill>
            <a:srgbClr val="fffbf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2280" bIns="15228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555555"/>
                </a:solidFill>
                <a:latin typeface="Inconsolata"/>
              </a:rPr>
              <a:t>$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git checkout -b hotfix-1.2.1 master 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888888"/>
                </a:solidFill>
                <a:latin typeface="Inconsolata"/>
              </a:rPr>
              <a:t>Switched to a new branch "hotfix-1.2.1"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555555"/>
                </a:solidFill>
                <a:latin typeface="Inconsolata"/>
              </a:rPr>
              <a:t>$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./bump-version.sh 1.2.1 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888888"/>
                </a:solidFill>
                <a:latin typeface="Inconsolata"/>
              </a:rPr>
              <a:t>Files modified successfully, version bumped to 1.2.1.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555555"/>
                </a:solidFill>
                <a:latin typeface="Inconsolata"/>
              </a:rPr>
              <a:t>$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git commit -a -m </a:t>
            </a:r>
            <a:r>
              <a:rPr b="0" lang="es-CO" sz="1200" spc="-1" strike="noStrike">
                <a:solidFill>
                  <a:srgbClr val="bb8844"/>
                </a:solidFill>
                <a:latin typeface="Inconsolata"/>
              </a:rPr>
              <a:t>"Bumped version number to 1.2.1"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888888"/>
                </a:solidFill>
                <a:latin typeface="Inconsolata"/>
              </a:rPr>
              <a:t>[hotfix-1.2.1 41e61bb] Bumped version number to 1.2.1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</a:t>
            </a:r>
            <a:r>
              <a:rPr b="0" lang="es-CO" sz="1200" spc="-1" strike="noStrike">
                <a:solidFill>
                  <a:srgbClr val="888888"/>
                </a:solidFill>
                <a:latin typeface="Inconsolata"/>
              </a:rPr>
              <a:t>1 files changed, 1 insertions(+), 1 deletions(-)</a:t>
            </a:r>
            <a:r>
              <a:rPr b="0" lang="es-CO" sz="10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s-CO" sz="10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3754440" y="4707000"/>
            <a:ext cx="3743280" cy="1216440"/>
          </a:xfrm>
          <a:prstGeom prst="rect">
            <a:avLst/>
          </a:prstGeom>
          <a:solidFill>
            <a:srgbClr val="fffbf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2280" bIns="15228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555555"/>
                </a:solidFill>
                <a:latin typeface="Inconsolata"/>
              </a:rPr>
              <a:t>$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git checkout master </a:t>
            </a:r>
            <a:r>
              <a:rPr b="0" lang="es-CO" sz="1200" spc="-1" strike="noStrike">
                <a:solidFill>
                  <a:srgbClr val="888888"/>
                </a:solidFill>
                <a:latin typeface="Inconsolata"/>
              </a:rPr>
              <a:t>Switched to branch 'master’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555555"/>
                </a:solidFill>
                <a:latin typeface="Inconsolata"/>
              </a:rPr>
              <a:t>$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git merge --no-ff hotfix-1.2.1 </a:t>
            </a:r>
            <a:r>
              <a:rPr b="0" lang="es-CO" sz="1200" spc="-1" strike="noStrike">
                <a:solidFill>
                  <a:srgbClr val="888888"/>
                </a:solidFill>
                <a:latin typeface="Inconsolata"/>
              </a:rPr>
              <a:t>Merge made by recursive.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</a:t>
            </a:r>
            <a:r>
              <a:rPr b="0" lang="es-CO" sz="1200" spc="-1" strike="noStrike">
                <a:solidFill>
                  <a:srgbClr val="888888"/>
                </a:solidFill>
                <a:latin typeface="Inconsolata"/>
              </a:rPr>
              <a:t>(Summary of changes)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555555"/>
                </a:solidFill>
                <a:latin typeface="Inconsolata"/>
              </a:rPr>
              <a:t>$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git tag -a 1.2.1</a:t>
            </a:r>
            <a:r>
              <a:rPr b="0" lang="es-CO" sz="10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s-CO" sz="1000" spc="-1" strike="noStrike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7652160" y="4705920"/>
            <a:ext cx="4091040" cy="1033920"/>
          </a:xfrm>
          <a:prstGeom prst="rect">
            <a:avLst/>
          </a:prstGeom>
          <a:solidFill>
            <a:srgbClr val="fffbf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2280" bIns="15228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555555"/>
                </a:solidFill>
                <a:latin typeface="Inconsolata"/>
              </a:rPr>
              <a:t>$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git checkout develop </a:t>
            </a:r>
            <a:r>
              <a:rPr b="0" lang="es-CO" sz="1200" spc="-1" strike="noStrike">
                <a:solidFill>
                  <a:srgbClr val="888888"/>
                </a:solidFill>
                <a:latin typeface="Inconsolata"/>
              </a:rPr>
              <a:t>Switched to branch 'develop’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</a:t>
            </a:r>
            <a:endParaRPr b="0" lang="es-CO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CO" sz="1200" spc="-1" strike="noStrike">
                <a:solidFill>
                  <a:srgbClr val="555555"/>
                </a:solidFill>
                <a:latin typeface="Inconsolata"/>
              </a:rPr>
              <a:t>$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git merge --no-ff hotfix-1.2.1 </a:t>
            </a:r>
            <a:r>
              <a:rPr b="0" lang="es-CO" sz="1200" spc="-1" strike="noStrike">
                <a:solidFill>
                  <a:srgbClr val="888888"/>
                </a:solidFill>
                <a:latin typeface="Inconsolata"/>
              </a:rPr>
              <a:t>Merge made by recursive.</a:t>
            </a:r>
            <a:r>
              <a:rPr b="0" lang="es-CO" sz="1200" spc="-1" strike="noStrike">
                <a:solidFill>
                  <a:srgbClr val="333333"/>
                </a:solidFill>
                <a:latin typeface="Inconsolata"/>
              </a:rPr>
              <a:t> </a:t>
            </a:r>
            <a:r>
              <a:rPr b="0" lang="es-CO" sz="1200" spc="-1" strike="noStrike">
                <a:solidFill>
                  <a:srgbClr val="888888"/>
                </a:solidFill>
                <a:latin typeface="Inconsolata"/>
              </a:rPr>
              <a:t>(Summary of changes)</a:t>
            </a:r>
            <a:r>
              <a:rPr b="0" lang="es-CO" sz="10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s-CO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CO" sz="3600" spc="-1" strike="noStrike" cap="all">
                <a:solidFill>
                  <a:srgbClr val="ffffff"/>
                </a:solidFill>
                <a:latin typeface="Calibri Light"/>
              </a:rPr>
              <a:t>REFERENCIAS</a:t>
            </a:r>
            <a:r>
              <a:rPr b="0" lang="es-CO" sz="3600" spc="-1" strike="noStrike" cap="all">
                <a:solidFill>
                  <a:srgbClr val="ffffff"/>
                </a:solidFill>
                <a:latin typeface="Calibri Light"/>
              </a:rPr>
              <a:t>	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85800" y="2142000"/>
            <a:ext cx="10131120" cy="3648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b="0" lang="es-CO" sz="1800" spc="-1" strike="noStrike">
                <a:solidFill>
                  <a:srgbClr val="ffffff"/>
                </a:solidFill>
                <a:latin typeface="Calibri"/>
              </a:rPr>
              <a:t>https://nvie.com/posts/a-successful-git-branching-model/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LibreOffice/6.4.5.2$Linux_X86_64 LibreOffice_project/1ed6aca320d7f4d82924e6cec66e4f7527376448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2020-01-31T16:08:09Z</dcterms:created>
  <dc:creator>Joan Sebastian Garcia Delgado</dc:creator>
  <dc:description/>
  <dc:language>es-CO</dc:language>
  <cp:lastModifiedBy/>
  <dcterms:modified xsi:type="dcterms:W3CDTF">2020-08-15T07:57:30Z</dcterms:modified>
  <cp:revision>8</cp:revision>
  <dc:subject/>
  <dc:title>GIT BRANCHING MODEL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