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6"/>
  </p:notesMasterIdLst>
  <p:handoutMasterIdLst>
    <p:handoutMasterId r:id="rId7"/>
  </p:handoutMasterIdLst>
  <p:sldIdLst>
    <p:sldId id="256" r:id="rId2"/>
    <p:sldId id="357" r:id="rId3"/>
    <p:sldId id="400" r:id="rId4"/>
    <p:sldId id="26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44546A"/>
    <a:srgbClr val="BDD7EE"/>
    <a:srgbClr val="FFCC99"/>
    <a:srgbClr val="FFFFFF"/>
    <a:srgbClr val="0096D5"/>
    <a:srgbClr val="005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6374" autoAdjust="0"/>
  </p:normalViewPr>
  <p:slideViewPr>
    <p:cSldViewPr snapToGrid="0">
      <p:cViewPr varScale="1">
        <p:scale>
          <a:sx n="101" d="100"/>
          <a:sy n="101"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F8E295-4D2A-48ED-92CB-3B414DE66EAA}" type="doc">
      <dgm:prSet loTypeId="urn:microsoft.com/office/officeart/2005/8/layout/hProcess9" loCatId="process" qsTypeId="urn:microsoft.com/office/officeart/2005/8/quickstyle/3d1" qsCatId="3D" csTypeId="urn:microsoft.com/office/officeart/2005/8/colors/colorful1" csCatId="colorful" phldr="1"/>
      <dgm:spPr/>
      <dgm:t>
        <a:bodyPr/>
        <a:lstStyle/>
        <a:p>
          <a:endParaRPr lang="es-MX"/>
        </a:p>
      </dgm:t>
    </dgm:pt>
    <dgm:pt modelId="{B264BA8A-6B80-4BFC-B55C-BFE0A71E9AD3}">
      <dgm:prSet phldrT="[Texto]" custT="1"/>
      <dgm:spPr/>
      <dgm:t>
        <a:bodyPr lIns="0" tIns="54000" rIns="0" bIns="0"/>
        <a:lstStyle/>
        <a:p>
          <a:pPr algn="ctr"/>
          <a:r>
            <a:rPr lang="es-MX" sz="2000"/>
            <a:t>Reactivación  HBB</a:t>
          </a:r>
        </a:p>
      </dgm:t>
    </dgm:pt>
    <dgm:pt modelId="{110E98E6-064D-4D46-917A-368A75B00D0D}" type="parTrans" cxnId="{7298156E-CC23-4666-B3D6-2CD7FA466D3A}">
      <dgm:prSet/>
      <dgm:spPr/>
      <dgm:t>
        <a:bodyPr/>
        <a:lstStyle/>
        <a:p>
          <a:endParaRPr lang="es-MX"/>
        </a:p>
      </dgm:t>
    </dgm:pt>
    <dgm:pt modelId="{39D4F3EB-66E5-40FF-A7D5-00F54435FB01}" type="sibTrans" cxnId="{7298156E-CC23-4666-B3D6-2CD7FA466D3A}">
      <dgm:prSet/>
      <dgm:spPr/>
      <dgm:t>
        <a:bodyPr/>
        <a:lstStyle/>
        <a:p>
          <a:endParaRPr lang="es-MX"/>
        </a:p>
      </dgm:t>
    </dgm:pt>
    <dgm:pt modelId="{F3564D5A-2AD4-4B26-91A4-39DFBE87F62C}">
      <dgm:prSet phldrT="[Texto]" custT="1"/>
      <dgm:spPr/>
      <dgm:t>
        <a:bodyPr lIns="0" tIns="54000" rIns="0" bIns="0"/>
        <a:lstStyle/>
        <a:p>
          <a:pPr algn="ctr"/>
          <a:r>
            <a:rPr lang="es-MX" sz="2000"/>
            <a:t>Renovación de servicio 1</a:t>
          </a:r>
        </a:p>
      </dgm:t>
    </dgm:pt>
    <dgm:pt modelId="{BA654008-BE9B-4C93-BC9B-3DB4AA45D5CF}" type="parTrans" cxnId="{D4A75469-EF26-4BD0-9612-61CA94D92FB0}">
      <dgm:prSet/>
      <dgm:spPr/>
      <dgm:t>
        <a:bodyPr/>
        <a:lstStyle/>
        <a:p>
          <a:endParaRPr lang="es-MX"/>
        </a:p>
      </dgm:t>
    </dgm:pt>
    <dgm:pt modelId="{20AF68F5-8814-4218-B873-6D821C10A536}" type="sibTrans" cxnId="{D4A75469-EF26-4BD0-9612-61CA94D92FB0}">
      <dgm:prSet/>
      <dgm:spPr/>
      <dgm:t>
        <a:bodyPr/>
        <a:lstStyle/>
        <a:p>
          <a:endParaRPr lang="es-MX"/>
        </a:p>
      </dgm:t>
    </dgm:pt>
    <dgm:pt modelId="{310EB1D8-5324-470A-879A-297A02D141B2}">
      <dgm:prSet phldrT="[Texto]" custT="1"/>
      <dgm:spPr/>
      <dgm:t>
        <a:bodyPr lIns="0" tIns="54000" rIns="0" bIns="0"/>
        <a:lstStyle/>
        <a:p>
          <a:pPr algn="ctr"/>
          <a:r>
            <a:rPr lang="es-MX" sz="2000"/>
            <a:t>Renovación de servicio 2</a:t>
          </a:r>
        </a:p>
      </dgm:t>
    </dgm:pt>
    <dgm:pt modelId="{4B3F080F-F7DA-45BC-B80D-E50C0E19D437}" type="parTrans" cxnId="{D62B4E35-89C6-4217-A6A8-D908767D9531}">
      <dgm:prSet/>
      <dgm:spPr/>
      <dgm:t>
        <a:bodyPr/>
        <a:lstStyle/>
        <a:p>
          <a:endParaRPr lang="es-MX"/>
        </a:p>
      </dgm:t>
    </dgm:pt>
    <dgm:pt modelId="{4856689A-275D-413A-AE7B-90D19249E5A2}" type="sibTrans" cxnId="{D62B4E35-89C6-4217-A6A8-D908767D9531}">
      <dgm:prSet/>
      <dgm:spPr/>
      <dgm:t>
        <a:bodyPr/>
        <a:lstStyle/>
        <a:p>
          <a:endParaRPr lang="es-MX"/>
        </a:p>
      </dgm:t>
    </dgm:pt>
    <dgm:pt modelId="{5C9794B3-2ACC-4EEB-8776-E764B777EF0B}" type="pres">
      <dgm:prSet presAssocID="{58F8E295-4D2A-48ED-92CB-3B414DE66EAA}" presName="CompostProcess" presStyleCnt="0">
        <dgm:presLayoutVars>
          <dgm:dir/>
          <dgm:resizeHandles val="exact"/>
        </dgm:presLayoutVars>
      </dgm:prSet>
      <dgm:spPr/>
    </dgm:pt>
    <dgm:pt modelId="{9B4FAFE1-D3B6-4490-9889-E8D4B5E09DC0}" type="pres">
      <dgm:prSet presAssocID="{58F8E295-4D2A-48ED-92CB-3B414DE66EAA}" presName="arrow" presStyleLbl="bgShp" presStyleIdx="0" presStyleCnt="1" custLinFactNeighborX="0"/>
      <dgm:spPr/>
    </dgm:pt>
    <dgm:pt modelId="{2BF22DCD-B3C1-4BDA-A132-195714B39139}" type="pres">
      <dgm:prSet presAssocID="{58F8E295-4D2A-48ED-92CB-3B414DE66EAA}" presName="linearProcess" presStyleCnt="0"/>
      <dgm:spPr/>
    </dgm:pt>
    <dgm:pt modelId="{B8FEC55D-D95C-4CEB-A25F-EE09139E899E}" type="pres">
      <dgm:prSet presAssocID="{B264BA8A-6B80-4BFC-B55C-BFE0A71E9AD3}" presName="textNode" presStyleLbl="node1" presStyleIdx="0" presStyleCnt="3">
        <dgm:presLayoutVars>
          <dgm:bulletEnabled val="1"/>
        </dgm:presLayoutVars>
      </dgm:prSet>
      <dgm:spPr/>
    </dgm:pt>
    <dgm:pt modelId="{2E8E7EF6-B75C-4440-9B43-D165A904C497}" type="pres">
      <dgm:prSet presAssocID="{39D4F3EB-66E5-40FF-A7D5-00F54435FB01}" presName="sibTrans" presStyleCnt="0"/>
      <dgm:spPr/>
    </dgm:pt>
    <dgm:pt modelId="{81D8C07C-C09A-4AB3-B50D-7449C72C9D28}" type="pres">
      <dgm:prSet presAssocID="{F3564D5A-2AD4-4B26-91A4-39DFBE87F62C}" presName="textNode" presStyleLbl="node1" presStyleIdx="1" presStyleCnt="3">
        <dgm:presLayoutVars>
          <dgm:bulletEnabled val="1"/>
        </dgm:presLayoutVars>
      </dgm:prSet>
      <dgm:spPr/>
    </dgm:pt>
    <dgm:pt modelId="{BE6FDB3F-0F8D-4459-84DC-7675154601E2}" type="pres">
      <dgm:prSet presAssocID="{20AF68F5-8814-4218-B873-6D821C10A536}" presName="sibTrans" presStyleCnt="0"/>
      <dgm:spPr/>
    </dgm:pt>
    <dgm:pt modelId="{B37AB054-8D89-45A2-936C-610BFF6776CD}" type="pres">
      <dgm:prSet presAssocID="{310EB1D8-5324-470A-879A-297A02D141B2}" presName="textNode" presStyleLbl="node1" presStyleIdx="2" presStyleCnt="3">
        <dgm:presLayoutVars>
          <dgm:bulletEnabled val="1"/>
        </dgm:presLayoutVars>
      </dgm:prSet>
      <dgm:spPr/>
    </dgm:pt>
  </dgm:ptLst>
  <dgm:cxnLst>
    <dgm:cxn modelId="{16863F09-0E29-483F-AFD5-E8CBF6934164}" type="presOf" srcId="{310EB1D8-5324-470A-879A-297A02D141B2}" destId="{B37AB054-8D89-45A2-936C-610BFF6776CD}" srcOrd="0" destOrd="0" presId="urn:microsoft.com/office/officeart/2005/8/layout/hProcess9"/>
    <dgm:cxn modelId="{D62B4E35-89C6-4217-A6A8-D908767D9531}" srcId="{58F8E295-4D2A-48ED-92CB-3B414DE66EAA}" destId="{310EB1D8-5324-470A-879A-297A02D141B2}" srcOrd="2" destOrd="0" parTransId="{4B3F080F-F7DA-45BC-B80D-E50C0E19D437}" sibTransId="{4856689A-275D-413A-AE7B-90D19249E5A2}"/>
    <dgm:cxn modelId="{32015037-39E5-4DE9-9F77-38EDAAC3C989}" type="presOf" srcId="{B264BA8A-6B80-4BFC-B55C-BFE0A71E9AD3}" destId="{B8FEC55D-D95C-4CEB-A25F-EE09139E899E}" srcOrd="0" destOrd="0" presId="urn:microsoft.com/office/officeart/2005/8/layout/hProcess9"/>
    <dgm:cxn modelId="{54B90B5B-E9E8-4953-A902-457BB428519F}" type="presOf" srcId="{F3564D5A-2AD4-4B26-91A4-39DFBE87F62C}" destId="{81D8C07C-C09A-4AB3-B50D-7449C72C9D28}" srcOrd="0" destOrd="0" presId="urn:microsoft.com/office/officeart/2005/8/layout/hProcess9"/>
    <dgm:cxn modelId="{D4A75469-EF26-4BD0-9612-61CA94D92FB0}" srcId="{58F8E295-4D2A-48ED-92CB-3B414DE66EAA}" destId="{F3564D5A-2AD4-4B26-91A4-39DFBE87F62C}" srcOrd="1" destOrd="0" parTransId="{BA654008-BE9B-4C93-BC9B-3DB4AA45D5CF}" sibTransId="{20AF68F5-8814-4218-B873-6D821C10A536}"/>
    <dgm:cxn modelId="{7298156E-CC23-4666-B3D6-2CD7FA466D3A}" srcId="{58F8E295-4D2A-48ED-92CB-3B414DE66EAA}" destId="{B264BA8A-6B80-4BFC-B55C-BFE0A71E9AD3}" srcOrd="0" destOrd="0" parTransId="{110E98E6-064D-4D46-917A-368A75B00D0D}" sibTransId="{39D4F3EB-66E5-40FF-A7D5-00F54435FB01}"/>
    <dgm:cxn modelId="{FE495A7B-0851-4428-9BD2-FBFFD1A738E7}" type="presOf" srcId="{58F8E295-4D2A-48ED-92CB-3B414DE66EAA}" destId="{5C9794B3-2ACC-4EEB-8776-E764B777EF0B}" srcOrd="0" destOrd="0" presId="urn:microsoft.com/office/officeart/2005/8/layout/hProcess9"/>
    <dgm:cxn modelId="{72A9E424-180C-4E13-BA02-2CE35614D25D}" type="presParOf" srcId="{5C9794B3-2ACC-4EEB-8776-E764B777EF0B}" destId="{9B4FAFE1-D3B6-4490-9889-E8D4B5E09DC0}" srcOrd="0" destOrd="0" presId="urn:microsoft.com/office/officeart/2005/8/layout/hProcess9"/>
    <dgm:cxn modelId="{1FD3297C-6083-47E6-98CC-5B028B26847B}" type="presParOf" srcId="{5C9794B3-2ACC-4EEB-8776-E764B777EF0B}" destId="{2BF22DCD-B3C1-4BDA-A132-195714B39139}" srcOrd="1" destOrd="0" presId="urn:microsoft.com/office/officeart/2005/8/layout/hProcess9"/>
    <dgm:cxn modelId="{12B659A6-4DEF-4BDA-B352-6A048038DF8A}" type="presParOf" srcId="{2BF22DCD-B3C1-4BDA-A132-195714B39139}" destId="{B8FEC55D-D95C-4CEB-A25F-EE09139E899E}" srcOrd="0" destOrd="0" presId="urn:microsoft.com/office/officeart/2005/8/layout/hProcess9"/>
    <dgm:cxn modelId="{ED6F1538-5A51-4D1C-B3AB-0DC64D18CA1B}" type="presParOf" srcId="{2BF22DCD-B3C1-4BDA-A132-195714B39139}" destId="{2E8E7EF6-B75C-4440-9B43-D165A904C497}" srcOrd="1" destOrd="0" presId="urn:microsoft.com/office/officeart/2005/8/layout/hProcess9"/>
    <dgm:cxn modelId="{675EAD3C-230D-4710-9B9B-18F922F995B2}" type="presParOf" srcId="{2BF22DCD-B3C1-4BDA-A132-195714B39139}" destId="{81D8C07C-C09A-4AB3-B50D-7449C72C9D28}" srcOrd="2" destOrd="0" presId="urn:microsoft.com/office/officeart/2005/8/layout/hProcess9"/>
    <dgm:cxn modelId="{C0618416-279A-42FA-866C-EEA0CE291468}" type="presParOf" srcId="{2BF22DCD-B3C1-4BDA-A132-195714B39139}" destId="{BE6FDB3F-0F8D-4459-84DC-7675154601E2}" srcOrd="3" destOrd="0" presId="urn:microsoft.com/office/officeart/2005/8/layout/hProcess9"/>
    <dgm:cxn modelId="{BD777782-C54F-4DD4-B192-45686AF1BF49}" type="presParOf" srcId="{2BF22DCD-B3C1-4BDA-A132-195714B39139}" destId="{B37AB054-8D89-45A2-936C-610BFF6776C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FAFE1-D3B6-4490-9889-E8D4B5E09DC0}">
      <dsp:nvSpPr>
        <dsp:cNvPr id="0" name=""/>
        <dsp:cNvSpPr/>
      </dsp:nvSpPr>
      <dsp:spPr>
        <a:xfrm>
          <a:off x="723252" y="0"/>
          <a:ext cx="8196864" cy="1345244"/>
        </a:xfrm>
        <a:prstGeom prst="right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8FEC55D-D95C-4CEB-A25F-EE09139E899E}">
      <dsp:nvSpPr>
        <dsp:cNvPr id="0" name=""/>
        <dsp:cNvSpPr/>
      </dsp:nvSpPr>
      <dsp:spPr>
        <a:xfrm>
          <a:off x="1030" y="403573"/>
          <a:ext cx="2929679" cy="53809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000" rIns="0" bIns="0" numCol="1" spcCol="1270" anchor="ctr" anchorCtr="0">
          <a:noAutofit/>
        </a:bodyPr>
        <a:lstStyle/>
        <a:p>
          <a:pPr marL="0" lvl="0" indent="0" algn="ctr" defTabSz="889000">
            <a:lnSpc>
              <a:spcPct val="90000"/>
            </a:lnSpc>
            <a:spcBef>
              <a:spcPct val="0"/>
            </a:spcBef>
            <a:spcAft>
              <a:spcPct val="35000"/>
            </a:spcAft>
            <a:buNone/>
          </a:pPr>
          <a:r>
            <a:rPr lang="es-MX" sz="2000" kern="1200"/>
            <a:t>Reactivación  HBB</a:t>
          </a:r>
        </a:p>
      </dsp:txBody>
      <dsp:txXfrm>
        <a:off x="27298" y="429841"/>
        <a:ext cx="2877143" cy="485561"/>
      </dsp:txXfrm>
    </dsp:sp>
    <dsp:sp modelId="{81D8C07C-C09A-4AB3-B50D-7449C72C9D28}">
      <dsp:nvSpPr>
        <dsp:cNvPr id="0" name=""/>
        <dsp:cNvSpPr/>
      </dsp:nvSpPr>
      <dsp:spPr>
        <a:xfrm>
          <a:off x="3356845" y="403573"/>
          <a:ext cx="2929679" cy="53809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000" rIns="0" bIns="0" numCol="1" spcCol="1270" anchor="ctr" anchorCtr="0">
          <a:noAutofit/>
        </a:bodyPr>
        <a:lstStyle/>
        <a:p>
          <a:pPr marL="0" lvl="0" indent="0" algn="ctr" defTabSz="889000">
            <a:lnSpc>
              <a:spcPct val="90000"/>
            </a:lnSpc>
            <a:spcBef>
              <a:spcPct val="0"/>
            </a:spcBef>
            <a:spcAft>
              <a:spcPct val="35000"/>
            </a:spcAft>
            <a:buNone/>
          </a:pPr>
          <a:r>
            <a:rPr lang="es-MX" sz="2000" kern="1200"/>
            <a:t>Renovación de servicio 1</a:t>
          </a:r>
        </a:p>
      </dsp:txBody>
      <dsp:txXfrm>
        <a:off x="3383113" y="429841"/>
        <a:ext cx="2877143" cy="485561"/>
      </dsp:txXfrm>
    </dsp:sp>
    <dsp:sp modelId="{B37AB054-8D89-45A2-936C-610BFF6776CD}">
      <dsp:nvSpPr>
        <dsp:cNvPr id="0" name=""/>
        <dsp:cNvSpPr/>
      </dsp:nvSpPr>
      <dsp:spPr>
        <a:xfrm>
          <a:off x="6712660" y="403573"/>
          <a:ext cx="2929679" cy="53809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000" rIns="0" bIns="0" numCol="1" spcCol="1270" anchor="ctr" anchorCtr="0">
          <a:noAutofit/>
        </a:bodyPr>
        <a:lstStyle/>
        <a:p>
          <a:pPr marL="0" lvl="0" indent="0" algn="ctr" defTabSz="889000">
            <a:lnSpc>
              <a:spcPct val="90000"/>
            </a:lnSpc>
            <a:spcBef>
              <a:spcPct val="0"/>
            </a:spcBef>
            <a:spcAft>
              <a:spcPct val="35000"/>
            </a:spcAft>
            <a:buNone/>
          </a:pPr>
          <a:r>
            <a:rPr lang="es-MX" sz="2000" kern="1200"/>
            <a:t>Renovación de servicio 2</a:t>
          </a:r>
        </a:p>
      </dsp:txBody>
      <dsp:txXfrm>
        <a:off x="6738928" y="429841"/>
        <a:ext cx="2877143" cy="4855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C82C11-531A-4A46-A1A9-5E897507D0A2}" type="datetimeFigureOut">
              <a:rPr lang="es-ES" smtClean="0"/>
              <a:t>23/02/2022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Confidencial</a:t>
            </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8F6259-9702-47AC-A4F3-604B993EE126}" type="slidenum">
              <a:rPr lang="es-ES" smtClean="0"/>
              <a:t>‹Nº›</a:t>
            </a:fld>
            <a:endParaRPr lang="es-ES"/>
          </a:p>
        </p:txBody>
      </p:sp>
    </p:spTree>
    <p:extLst>
      <p:ext uri="{BB962C8B-B14F-4D97-AF65-F5344CB8AC3E}">
        <p14:creationId xmlns:p14="http://schemas.microsoft.com/office/powerpoint/2010/main" val="371619857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01994-8FF5-4D52-B6E6-8D39F7568402}" type="datetimeFigureOut">
              <a:rPr lang="es-ES" smtClean="0"/>
              <a:t>23/02/2022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ES"/>
              <a:t>Confidencial</a:t>
            </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C1CE3-24CB-4708-AEA3-1C266E5CA0D2}" type="slidenum">
              <a:rPr lang="es-ES" smtClean="0"/>
              <a:t>‹Nº›</a:t>
            </a:fld>
            <a:endParaRPr lang="es-ES"/>
          </a:p>
        </p:txBody>
      </p:sp>
    </p:spTree>
    <p:extLst>
      <p:ext uri="{BB962C8B-B14F-4D97-AF65-F5344CB8AC3E}">
        <p14:creationId xmlns:p14="http://schemas.microsoft.com/office/powerpoint/2010/main" val="21727325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C2F2140E-5D56-42A8-8685-876D6579C63B}" type="datetime1">
              <a:rPr lang="es-ES" smtClean="0"/>
              <a:t>23/02/2022</a:t>
            </a:fld>
            <a:endParaRPr lang="es-ES"/>
          </a:p>
        </p:txBody>
      </p:sp>
      <p:sp>
        <p:nvSpPr>
          <p:cNvPr id="5" name="Footer Placeholder 4"/>
          <p:cNvSpPr>
            <a:spLocks noGrp="1"/>
          </p:cNvSpPr>
          <p:nvPr>
            <p:ph type="ftr" sz="quarter" idx="11"/>
          </p:nvPr>
        </p:nvSpPr>
        <p:spPr/>
        <p:txBody>
          <a:bodyPr/>
          <a:lstStyle/>
          <a:p>
            <a:r>
              <a:rPr lang="es-ES"/>
              <a:t>Confidencial</a:t>
            </a:r>
          </a:p>
        </p:txBody>
      </p:sp>
      <p:sp>
        <p:nvSpPr>
          <p:cNvPr id="6" name="Slide Number Placeholder 5"/>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84222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112C3C-0F22-41D6-8C38-7EC7CE1865CA}" type="datetime1">
              <a:rPr lang="es-ES" smtClean="0"/>
              <a:t>23/02/2022</a:t>
            </a:fld>
            <a:endParaRPr lang="es-ES"/>
          </a:p>
        </p:txBody>
      </p:sp>
      <p:sp>
        <p:nvSpPr>
          <p:cNvPr id="5" name="Footer Placeholder 4"/>
          <p:cNvSpPr>
            <a:spLocks noGrp="1"/>
          </p:cNvSpPr>
          <p:nvPr>
            <p:ph type="ftr" sz="quarter" idx="11"/>
          </p:nvPr>
        </p:nvSpPr>
        <p:spPr/>
        <p:txBody>
          <a:bodyPr/>
          <a:lstStyle/>
          <a:p>
            <a:r>
              <a:rPr lang="es-ES"/>
              <a:t>Confidencial</a:t>
            </a:r>
          </a:p>
        </p:txBody>
      </p:sp>
      <p:sp>
        <p:nvSpPr>
          <p:cNvPr id="6" name="Slide Number Placeholder 5"/>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53746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077A38-62A0-41BE-AF91-D2E9EFF43336}" type="datetime1">
              <a:rPr lang="es-ES" smtClean="0"/>
              <a:t>23/02/2022</a:t>
            </a:fld>
            <a:endParaRPr lang="es-ES"/>
          </a:p>
        </p:txBody>
      </p:sp>
      <p:sp>
        <p:nvSpPr>
          <p:cNvPr id="5" name="Footer Placeholder 4"/>
          <p:cNvSpPr>
            <a:spLocks noGrp="1"/>
          </p:cNvSpPr>
          <p:nvPr>
            <p:ph type="ftr" sz="quarter" idx="11"/>
          </p:nvPr>
        </p:nvSpPr>
        <p:spPr/>
        <p:txBody>
          <a:bodyPr/>
          <a:lstStyle/>
          <a:p>
            <a:r>
              <a:rPr lang="es-ES"/>
              <a:t>Confidencial</a:t>
            </a:r>
          </a:p>
        </p:txBody>
      </p:sp>
      <p:sp>
        <p:nvSpPr>
          <p:cNvPr id="6" name="Slide Number Placeholder 5"/>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20644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4E030E-FBFE-4BC5-9374-B7A208D4CF85}" type="datetime1">
              <a:rPr lang="es-ES" smtClean="0"/>
              <a:t>23/02/2022</a:t>
            </a:fld>
            <a:endParaRPr lang="es-ES"/>
          </a:p>
        </p:txBody>
      </p:sp>
      <p:sp>
        <p:nvSpPr>
          <p:cNvPr id="5" name="Footer Placeholder 4"/>
          <p:cNvSpPr>
            <a:spLocks noGrp="1"/>
          </p:cNvSpPr>
          <p:nvPr>
            <p:ph type="ftr" sz="quarter" idx="11"/>
          </p:nvPr>
        </p:nvSpPr>
        <p:spPr/>
        <p:txBody>
          <a:bodyPr/>
          <a:lstStyle/>
          <a:p>
            <a:r>
              <a:rPr lang="es-ES"/>
              <a:t>Confidencial</a:t>
            </a:r>
          </a:p>
        </p:txBody>
      </p:sp>
      <p:sp>
        <p:nvSpPr>
          <p:cNvPr id="6" name="Slide Number Placeholder 5"/>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428457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9F6345C-90B9-4C67-9FBD-ED263593307E}" type="datetime1">
              <a:rPr lang="es-ES" smtClean="0"/>
              <a:t>23/02/2022</a:t>
            </a:fld>
            <a:endParaRPr lang="es-ES"/>
          </a:p>
        </p:txBody>
      </p:sp>
      <p:sp>
        <p:nvSpPr>
          <p:cNvPr id="5" name="Footer Placeholder 4"/>
          <p:cNvSpPr>
            <a:spLocks noGrp="1"/>
          </p:cNvSpPr>
          <p:nvPr>
            <p:ph type="ftr" sz="quarter" idx="11"/>
          </p:nvPr>
        </p:nvSpPr>
        <p:spPr/>
        <p:txBody>
          <a:bodyPr/>
          <a:lstStyle/>
          <a:p>
            <a:r>
              <a:rPr lang="es-ES"/>
              <a:t>Confidencial</a:t>
            </a:r>
          </a:p>
        </p:txBody>
      </p:sp>
      <p:sp>
        <p:nvSpPr>
          <p:cNvPr id="6" name="Slide Number Placeholder 5"/>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395213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99A8ED-3596-4F36-83DD-9ACF84B3B95C}" type="datetime1">
              <a:rPr lang="es-ES" smtClean="0"/>
              <a:t>23/02/2022</a:t>
            </a:fld>
            <a:endParaRPr lang="es-ES"/>
          </a:p>
        </p:txBody>
      </p:sp>
      <p:sp>
        <p:nvSpPr>
          <p:cNvPr id="6" name="Footer Placeholder 5"/>
          <p:cNvSpPr>
            <a:spLocks noGrp="1"/>
          </p:cNvSpPr>
          <p:nvPr>
            <p:ph type="ftr" sz="quarter" idx="11"/>
          </p:nvPr>
        </p:nvSpPr>
        <p:spPr/>
        <p:txBody>
          <a:bodyPr/>
          <a:lstStyle/>
          <a:p>
            <a:r>
              <a:rPr lang="es-ES"/>
              <a:t>Confidencial</a:t>
            </a:r>
          </a:p>
        </p:txBody>
      </p:sp>
      <p:sp>
        <p:nvSpPr>
          <p:cNvPr id="7" name="Slide Number Placeholder 6"/>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147932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850D9E-C43D-4C3E-AC8E-568EDC3223B0}" type="datetime1">
              <a:rPr lang="es-ES" smtClean="0"/>
              <a:t>23/02/2022</a:t>
            </a:fld>
            <a:endParaRPr lang="es-ES"/>
          </a:p>
        </p:txBody>
      </p:sp>
      <p:sp>
        <p:nvSpPr>
          <p:cNvPr id="8" name="Footer Placeholder 7"/>
          <p:cNvSpPr>
            <a:spLocks noGrp="1"/>
          </p:cNvSpPr>
          <p:nvPr>
            <p:ph type="ftr" sz="quarter" idx="11"/>
          </p:nvPr>
        </p:nvSpPr>
        <p:spPr/>
        <p:txBody>
          <a:bodyPr/>
          <a:lstStyle/>
          <a:p>
            <a:r>
              <a:rPr lang="es-ES"/>
              <a:t>Confidencial</a:t>
            </a:r>
          </a:p>
        </p:txBody>
      </p:sp>
      <p:sp>
        <p:nvSpPr>
          <p:cNvPr id="9" name="Slide Number Placeholder 8"/>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368963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710C9CF-F3E5-4E64-A5C4-80CF7335C3A9}" type="datetime1">
              <a:rPr lang="es-ES" smtClean="0"/>
              <a:t>23/02/2022</a:t>
            </a:fld>
            <a:endParaRPr lang="es-ES"/>
          </a:p>
        </p:txBody>
      </p:sp>
      <p:sp>
        <p:nvSpPr>
          <p:cNvPr id="4" name="Footer Placeholder 3"/>
          <p:cNvSpPr>
            <a:spLocks noGrp="1"/>
          </p:cNvSpPr>
          <p:nvPr>
            <p:ph type="ftr" sz="quarter" idx="11"/>
          </p:nvPr>
        </p:nvSpPr>
        <p:spPr/>
        <p:txBody>
          <a:bodyPr/>
          <a:lstStyle/>
          <a:p>
            <a:r>
              <a:rPr lang="es-ES"/>
              <a:t>Confidencial</a:t>
            </a:r>
          </a:p>
        </p:txBody>
      </p:sp>
      <p:sp>
        <p:nvSpPr>
          <p:cNvPr id="5" name="Slide Number Placeholder 4"/>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224300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151CE-460F-4726-B693-B8796DF8D58A}" type="datetime1">
              <a:rPr lang="es-ES" smtClean="0"/>
              <a:t>23/02/2022</a:t>
            </a:fld>
            <a:endParaRPr lang="es-ES"/>
          </a:p>
        </p:txBody>
      </p:sp>
      <p:sp>
        <p:nvSpPr>
          <p:cNvPr id="3" name="Footer Placeholder 2"/>
          <p:cNvSpPr>
            <a:spLocks noGrp="1"/>
          </p:cNvSpPr>
          <p:nvPr>
            <p:ph type="ftr" sz="quarter" idx="11"/>
          </p:nvPr>
        </p:nvSpPr>
        <p:spPr/>
        <p:txBody>
          <a:bodyPr/>
          <a:lstStyle/>
          <a:p>
            <a:r>
              <a:rPr lang="es-ES"/>
              <a:t>Confidencial</a:t>
            </a:r>
          </a:p>
        </p:txBody>
      </p:sp>
      <p:sp>
        <p:nvSpPr>
          <p:cNvPr id="4" name="Slide Number Placeholder 3"/>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32647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E3C37E2-3591-4E11-BAF8-FB6BA94A7162}" type="datetime1">
              <a:rPr lang="es-ES" smtClean="0"/>
              <a:t>23/02/2022</a:t>
            </a:fld>
            <a:endParaRPr lang="es-ES"/>
          </a:p>
        </p:txBody>
      </p:sp>
      <p:sp>
        <p:nvSpPr>
          <p:cNvPr id="6" name="Footer Placeholder 5"/>
          <p:cNvSpPr>
            <a:spLocks noGrp="1"/>
          </p:cNvSpPr>
          <p:nvPr>
            <p:ph type="ftr" sz="quarter" idx="11"/>
          </p:nvPr>
        </p:nvSpPr>
        <p:spPr/>
        <p:txBody>
          <a:bodyPr/>
          <a:lstStyle/>
          <a:p>
            <a:r>
              <a:rPr lang="es-ES"/>
              <a:t>Confidencial</a:t>
            </a:r>
          </a:p>
        </p:txBody>
      </p:sp>
      <p:sp>
        <p:nvSpPr>
          <p:cNvPr id="7" name="Slide Number Placeholder 6"/>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3966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7155E458-2EBD-4B2F-8362-9153663BA29A}" type="datetime1">
              <a:rPr lang="es-ES" smtClean="0"/>
              <a:t>23/02/2022</a:t>
            </a:fld>
            <a:endParaRPr lang="es-ES"/>
          </a:p>
        </p:txBody>
      </p:sp>
      <p:sp>
        <p:nvSpPr>
          <p:cNvPr id="6" name="Footer Placeholder 5"/>
          <p:cNvSpPr>
            <a:spLocks noGrp="1"/>
          </p:cNvSpPr>
          <p:nvPr>
            <p:ph type="ftr" sz="quarter" idx="11"/>
          </p:nvPr>
        </p:nvSpPr>
        <p:spPr/>
        <p:txBody>
          <a:bodyPr/>
          <a:lstStyle/>
          <a:p>
            <a:r>
              <a:rPr lang="es-ES"/>
              <a:t>Confidencial</a:t>
            </a:r>
          </a:p>
        </p:txBody>
      </p:sp>
      <p:sp>
        <p:nvSpPr>
          <p:cNvPr id="7" name="Slide Number Placeholder 6"/>
          <p:cNvSpPr>
            <a:spLocks noGrp="1"/>
          </p:cNvSpPr>
          <p:nvPr>
            <p:ph type="sldNum" sz="quarter" idx="12"/>
          </p:nvPr>
        </p:nvSpPr>
        <p:spPr/>
        <p:txBody>
          <a:bodyPr/>
          <a:lstStyle/>
          <a:p>
            <a:fld id="{E4AC3F4D-5CA1-492B-9484-7805BB686F8A}" type="slidenum">
              <a:rPr lang="es-ES" smtClean="0"/>
              <a:t>‹Nº›</a:t>
            </a:fld>
            <a:endParaRPr lang="es-ES"/>
          </a:p>
        </p:txBody>
      </p:sp>
    </p:spTree>
    <p:extLst>
      <p:ext uri="{BB962C8B-B14F-4D97-AF65-F5344CB8AC3E}">
        <p14:creationId xmlns:p14="http://schemas.microsoft.com/office/powerpoint/2010/main" val="78738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2F568-CC33-46D2-A3D2-7F3D01E5C01A}" type="datetime1">
              <a:rPr lang="es-ES" smtClean="0"/>
              <a:t>23/02/2022</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Confidencial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C3F4D-5CA1-492B-9484-7805BB686F8A}" type="slidenum">
              <a:rPr lang="es-ES" smtClean="0"/>
              <a:t>‹Nº›</a:t>
            </a:fld>
            <a:endParaRPr lang="es-ES"/>
          </a:p>
        </p:txBody>
      </p:sp>
    </p:spTree>
    <p:extLst>
      <p:ext uri="{BB962C8B-B14F-4D97-AF65-F5344CB8AC3E}">
        <p14:creationId xmlns:p14="http://schemas.microsoft.com/office/powerpoint/2010/main" val="31706705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164" y="3001025"/>
            <a:ext cx="3600000" cy="855950"/>
          </a:xfrm>
          <a:prstGeom prst="rect">
            <a:avLst/>
          </a:prstGeom>
        </p:spPr>
      </p:pic>
      <p:sp>
        <p:nvSpPr>
          <p:cNvPr id="2" name="CuadroTexto 1"/>
          <p:cNvSpPr txBox="1"/>
          <p:nvPr/>
        </p:nvSpPr>
        <p:spPr>
          <a:xfrm>
            <a:off x="5874589" y="2951946"/>
            <a:ext cx="5647247" cy="954107"/>
          </a:xfrm>
          <a:prstGeom prst="rect">
            <a:avLst/>
          </a:prstGeom>
          <a:noFill/>
        </p:spPr>
        <p:txBody>
          <a:bodyPr wrap="square" rtlCol="0">
            <a:spAutoFit/>
          </a:bodyPr>
          <a:lstStyle/>
          <a:p>
            <a:r>
              <a:rPr lang="es-ES" sz="2800">
                <a:solidFill>
                  <a:schemeClr val="accent6"/>
                </a:solidFill>
                <a:latin typeface="Gotham Black" pitchFamily="50" charset="0"/>
              </a:rPr>
              <a:t>Aplicación de beneficios para Promo Reactivación HBB</a:t>
            </a:r>
            <a:endParaRPr lang="es-ES" sz="2800" dirty="0">
              <a:solidFill>
                <a:schemeClr val="accent6"/>
              </a:solidFill>
              <a:latin typeface="Gotham Black" pitchFamily="50" charset="0"/>
            </a:endParaRPr>
          </a:p>
        </p:txBody>
      </p:sp>
    </p:spTree>
    <p:extLst>
      <p:ext uri="{BB962C8B-B14F-4D97-AF65-F5344CB8AC3E}">
        <p14:creationId xmlns:p14="http://schemas.microsoft.com/office/powerpoint/2010/main" val="272715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ángulo 107">
            <a:extLst>
              <a:ext uri="{FF2B5EF4-FFF2-40B4-BE49-F238E27FC236}">
                <a16:creationId xmlns:a16="http://schemas.microsoft.com/office/drawing/2014/main" id="{D9CB2F8B-4185-4C02-B7B9-208CD354A1DE}"/>
              </a:ext>
            </a:extLst>
          </p:cNvPr>
          <p:cNvSpPr/>
          <p:nvPr/>
        </p:nvSpPr>
        <p:spPr>
          <a:xfrm>
            <a:off x="576444" y="732227"/>
            <a:ext cx="11253605" cy="323165"/>
          </a:xfrm>
          <a:prstGeom prst="rect">
            <a:avLst/>
          </a:prstGeom>
        </p:spPr>
        <p:txBody>
          <a:bodyPr wrap="square" lIns="36000" tIns="0" rIns="0">
            <a:spAutoFit/>
          </a:bodyPr>
          <a:lstStyle/>
          <a:p>
            <a:pPr marL="342900" indent="-342900">
              <a:spcBef>
                <a:spcPts val="0"/>
              </a:spcBef>
              <a:buFont typeface="+mj-lt"/>
              <a:buAutoNum type="arabicParenR"/>
            </a:pPr>
            <a:r>
              <a:rPr lang="es-ES">
                <a:ea typeface="Verdana" panose="020B0604030504040204" pitchFamily="34" charset="0"/>
                <a:cs typeface="Tahoma" panose="020B0604030504040204" pitchFamily="34" charset="0"/>
              </a:rPr>
              <a:t>A continuación se muestra la lógica que se espera en admin para la aplicación de los beneficios.</a:t>
            </a:r>
            <a:endParaRPr lang="es-ES" dirty="0">
              <a:ea typeface="Verdana" panose="020B0604030504040204" pitchFamily="34" charset="0"/>
              <a:cs typeface="Tahoma" panose="020B0604030504040204" pitchFamily="34" charset="0"/>
            </a:endParaRPr>
          </a:p>
        </p:txBody>
      </p:sp>
      <p:cxnSp>
        <p:nvCxnSpPr>
          <p:cNvPr id="9" name="Conector recto 8"/>
          <p:cNvCxnSpPr/>
          <p:nvPr/>
        </p:nvCxnSpPr>
        <p:spPr>
          <a:xfrm>
            <a:off x="1024746" y="646983"/>
            <a:ext cx="1087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596" y="286983"/>
            <a:ext cx="370587" cy="360000"/>
          </a:xfrm>
          <a:prstGeom prst="rect">
            <a:avLst/>
          </a:prstGeom>
        </p:spPr>
      </p:pic>
      <p:sp>
        <p:nvSpPr>
          <p:cNvPr id="11" name="CuadroTexto 10"/>
          <p:cNvSpPr txBox="1"/>
          <p:nvPr/>
        </p:nvSpPr>
        <p:spPr>
          <a:xfrm>
            <a:off x="1077952" y="246873"/>
            <a:ext cx="4812536" cy="400110"/>
          </a:xfrm>
          <a:prstGeom prst="rect">
            <a:avLst/>
          </a:prstGeom>
          <a:noFill/>
        </p:spPr>
        <p:txBody>
          <a:bodyPr wrap="none" rtlCol="0">
            <a:spAutoFit/>
          </a:bodyPr>
          <a:lstStyle/>
          <a:p>
            <a:r>
              <a:rPr lang="es-ES" sz="2000" b="1">
                <a:solidFill>
                  <a:schemeClr val="tx2"/>
                </a:solidFill>
              </a:rPr>
              <a:t>1. Flujo de aplicación de beneficios</a:t>
            </a:r>
            <a:endParaRPr lang="es-ES" sz="2000" b="1" dirty="0">
              <a:solidFill>
                <a:schemeClr val="tx2"/>
              </a:solidFill>
            </a:endParaRPr>
          </a:p>
        </p:txBody>
      </p:sp>
      <p:sp>
        <p:nvSpPr>
          <p:cNvPr id="13" name="Marcador de pie de página 12"/>
          <p:cNvSpPr>
            <a:spLocks noGrp="1"/>
          </p:cNvSpPr>
          <p:nvPr>
            <p:ph type="ftr" sz="quarter" idx="11"/>
          </p:nvPr>
        </p:nvSpPr>
        <p:spPr/>
        <p:txBody>
          <a:bodyPr/>
          <a:lstStyle/>
          <a:p>
            <a:r>
              <a:rPr lang="es-ES" dirty="0">
                <a:latin typeface="Gotham XLight" pitchFamily="50" charset="0"/>
              </a:rPr>
              <a:t>Confidencial</a:t>
            </a:r>
          </a:p>
        </p:txBody>
      </p:sp>
      <p:sp>
        <p:nvSpPr>
          <p:cNvPr id="14" name="Marcador de número de diapositiva 13"/>
          <p:cNvSpPr>
            <a:spLocks noGrp="1"/>
          </p:cNvSpPr>
          <p:nvPr>
            <p:ph type="sldNum" sz="quarter" idx="12"/>
          </p:nvPr>
        </p:nvSpPr>
        <p:spPr/>
        <p:txBody>
          <a:bodyPr/>
          <a:lstStyle/>
          <a:p>
            <a:fld id="{E4AC3F4D-5CA1-492B-9484-7805BB686F8A}" type="slidenum">
              <a:rPr lang="es-ES" smtClean="0">
                <a:latin typeface="Gotham XLight" pitchFamily="50" charset="0"/>
              </a:rPr>
              <a:t>2</a:t>
            </a:fld>
            <a:endParaRPr lang="es-ES">
              <a:latin typeface="Gotham XLight" pitchFamily="50" charset="0"/>
            </a:endParaRPr>
          </a:p>
        </p:txBody>
      </p:sp>
      <p:pic>
        <p:nvPicPr>
          <p:cNvPr id="15" name="Imagen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5706" y="6361475"/>
            <a:ext cx="370587" cy="360000"/>
          </a:xfrm>
          <a:prstGeom prst="rect">
            <a:avLst/>
          </a:prstGeom>
        </p:spPr>
      </p:pic>
      <p:graphicFrame>
        <p:nvGraphicFramePr>
          <p:cNvPr id="3" name="Diagrama 2">
            <a:extLst>
              <a:ext uri="{FF2B5EF4-FFF2-40B4-BE49-F238E27FC236}">
                <a16:creationId xmlns:a16="http://schemas.microsoft.com/office/drawing/2014/main" id="{4A3E35EE-5C2B-40E3-89A6-177CCC2B72A8}"/>
              </a:ext>
            </a:extLst>
          </p:cNvPr>
          <p:cNvGraphicFramePr/>
          <p:nvPr>
            <p:extLst>
              <p:ext uri="{D42A27DB-BD31-4B8C-83A1-F6EECF244321}">
                <p14:modId xmlns:p14="http://schemas.microsoft.com/office/powerpoint/2010/main" val="3624785802"/>
              </p:ext>
            </p:extLst>
          </p:nvPr>
        </p:nvGraphicFramePr>
        <p:xfrm>
          <a:off x="2372928" y="978857"/>
          <a:ext cx="9643370" cy="1345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9" name="CuadroTexto 68">
            <a:extLst>
              <a:ext uri="{FF2B5EF4-FFF2-40B4-BE49-F238E27FC236}">
                <a16:creationId xmlns:a16="http://schemas.microsoft.com/office/drawing/2014/main" id="{341E9472-DEA8-4FCE-B4DB-8D30D25442E5}"/>
              </a:ext>
            </a:extLst>
          </p:cNvPr>
          <p:cNvSpPr txBox="1"/>
          <p:nvPr/>
        </p:nvSpPr>
        <p:spPr>
          <a:xfrm>
            <a:off x="175702" y="2361956"/>
            <a:ext cx="1037221" cy="2820266"/>
          </a:xfrm>
          <a:prstGeom prst="rect">
            <a:avLst/>
          </a:prstGeom>
          <a:solidFill>
            <a:schemeClr val="bg1">
              <a:lumMod val="85000"/>
            </a:schemeClr>
          </a:solidFill>
        </p:spPr>
        <p:txBody>
          <a:bodyPr wrap="square" lIns="0" tIns="0" rIns="0" bIns="0" rtlCol="0" anchor="ctr">
            <a:noAutofit/>
          </a:bodyPr>
          <a:lstStyle/>
          <a:p>
            <a:pPr algn="ctr"/>
            <a:r>
              <a:rPr lang="es-ES" sz="1200" b="1">
                <a:solidFill>
                  <a:srgbClr val="002060"/>
                </a:solidFill>
              </a:rPr>
              <a:t>Cliente HBB con Promo Reactivación</a:t>
            </a:r>
            <a:endParaRPr lang="es-MX" sz="1200" b="1" dirty="0">
              <a:solidFill>
                <a:srgbClr val="002060"/>
              </a:solidFill>
            </a:endParaRPr>
          </a:p>
        </p:txBody>
      </p:sp>
      <p:sp>
        <p:nvSpPr>
          <p:cNvPr id="70" name="CuadroTexto 69">
            <a:extLst>
              <a:ext uri="{FF2B5EF4-FFF2-40B4-BE49-F238E27FC236}">
                <a16:creationId xmlns:a16="http://schemas.microsoft.com/office/drawing/2014/main" id="{8FEE8740-D6FF-406E-BF11-CB3E0E6868BD}"/>
              </a:ext>
            </a:extLst>
          </p:cNvPr>
          <p:cNvSpPr txBox="1"/>
          <p:nvPr/>
        </p:nvSpPr>
        <p:spPr>
          <a:xfrm>
            <a:off x="1257527" y="2361956"/>
            <a:ext cx="1037221" cy="742950"/>
          </a:xfrm>
          <a:prstGeom prst="rect">
            <a:avLst/>
          </a:prstGeom>
          <a:solidFill>
            <a:srgbClr val="BDD7EE"/>
          </a:solidFill>
          <a:ln w="3175">
            <a:noFill/>
          </a:ln>
        </p:spPr>
        <p:txBody>
          <a:bodyPr wrap="square" lIns="0" tIns="0" rIns="0" bIns="0" rtlCol="0" anchor="ctr">
            <a:noAutofit/>
          </a:bodyPr>
          <a:lstStyle>
            <a:defPPr>
              <a:defRPr lang="es-MX"/>
            </a:defPPr>
            <a:lvl1pPr marR="0" lvl="0" indent="0" algn="ctr" defTabSz="914400" fontAlgn="auto">
              <a:lnSpc>
                <a:spcPct val="100000"/>
              </a:lnSpc>
              <a:spcBef>
                <a:spcPts val="0"/>
              </a:spcBef>
              <a:spcAft>
                <a:spcPts val="0"/>
              </a:spcAft>
              <a:buClrTx/>
              <a:buSzTx/>
              <a:buFontTx/>
              <a:buNone/>
              <a:tabLst/>
              <a:defRPr kumimoji="0" sz="1000" b="0" i="0" u="none" strike="noStrike" cap="none" spc="0" normalizeH="0" baseline="0">
                <a:ln>
                  <a:noFill/>
                </a:ln>
                <a:solidFill>
                  <a:prstClr val="black"/>
                </a:solidFill>
                <a:effectLst/>
                <a:uLnTx/>
                <a:uFillTx/>
                <a:latin typeface="Calibri" pitchFamily="34" charset="0"/>
              </a:defRPr>
            </a:lvl1pPr>
            <a:lvl2pPr defTabSz="914400"/>
            <a:lvl3pPr defTabSz="914400"/>
            <a:lvl4pPr defTabSz="914400"/>
            <a:lvl5pPr defTabSz="914400"/>
            <a:lvl6pPr defTabSz="914400"/>
            <a:lvl7pPr defTabSz="914400"/>
            <a:lvl8pPr defTabSz="914400"/>
            <a:lvl9pPr defTabSz="914400"/>
          </a:lstStyle>
          <a:p>
            <a:r>
              <a:rPr lang="es-ES" sz="1200">
                <a:latin typeface="+mn-lt"/>
              </a:rPr>
              <a:t>Cliente que dejó de renovar</a:t>
            </a:r>
            <a:endParaRPr lang="es-MX" sz="1200" dirty="0">
              <a:latin typeface="+mn-lt"/>
            </a:endParaRPr>
          </a:p>
        </p:txBody>
      </p:sp>
      <p:sp>
        <p:nvSpPr>
          <p:cNvPr id="73" name="CuadroTexto 72">
            <a:extLst>
              <a:ext uri="{FF2B5EF4-FFF2-40B4-BE49-F238E27FC236}">
                <a16:creationId xmlns:a16="http://schemas.microsoft.com/office/drawing/2014/main" id="{5517810C-36B0-44CF-8A0C-7FEFF23753A5}"/>
              </a:ext>
            </a:extLst>
          </p:cNvPr>
          <p:cNvSpPr txBox="1"/>
          <p:nvPr/>
        </p:nvSpPr>
        <p:spPr>
          <a:xfrm>
            <a:off x="1257527" y="3190631"/>
            <a:ext cx="1037221" cy="742950"/>
          </a:xfrm>
          <a:prstGeom prst="rect">
            <a:avLst/>
          </a:prstGeom>
          <a:solidFill>
            <a:srgbClr val="BDD7EE"/>
          </a:solidFill>
          <a:ln w="3175">
            <a:noFill/>
          </a:ln>
        </p:spPr>
        <p:txBody>
          <a:bodyPr wrap="square" lIns="0" tIns="0" rIns="0" bIns="0" rtlCol="0" anchor="ctr">
            <a:noAutofit/>
          </a:bodyPr>
          <a:lstStyle>
            <a:defPPr>
              <a:defRPr lang="es-MX"/>
            </a:defPPr>
            <a:lvl1pPr marR="0" lvl="0" indent="0" algn="ctr" defTabSz="914400" fontAlgn="auto">
              <a:lnSpc>
                <a:spcPct val="100000"/>
              </a:lnSpc>
              <a:spcBef>
                <a:spcPts val="0"/>
              </a:spcBef>
              <a:spcAft>
                <a:spcPts val="0"/>
              </a:spcAft>
              <a:buClrTx/>
              <a:buSzTx/>
              <a:buFontTx/>
              <a:buNone/>
              <a:tabLst/>
              <a:defRPr kumimoji="0" sz="1000" b="0" i="0" u="none" strike="noStrike" cap="none" spc="0" normalizeH="0" baseline="0">
                <a:ln>
                  <a:noFill/>
                </a:ln>
                <a:solidFill>
                  <a:prstClr val="black"/>
                </a:solidFill>
                <a:effectLst/>
                <a:uLnTx/>
                <a:uFillTx/>
                <a:latin typeface="Calibri" pitchFamily="34" charset="0"/>
              </a:defRPr>
            </a:lvl1pPr>
            <a:lvl2pPr defTabSz="914400"/>
            <a:lvl3pPr defTabSz="914400"/>
            <a:lvl4pPr defTabSz="914400"/>
            <a:lvl5pPr defTabSz="914400"/>
            <a:lvl6pPr defTabSz="914400"/>
            <a:lvl7pPr defTabSz="914400"/>
            <a:lvl8pPr defTabSz="914400"/>
            <a:lvl9pPr defTabSz="914400"/>
          </a:lstStyle>
          <a:p>
            <a:r>
              <a:rPr lang="es-ES" sz="1200">
                <a:latin typeface="+mn-lt"/>
              </a:rPr>
              <a:t>Cancelado Fase 1</a:t>
            </a:r>
            <a:endParaRPr lang="es-MX" sz="1200" dirty="0">
              <a:latin typeface="+mn-lt"/>
            </a:endParaRPr>
          </a:p>
        </p:txBody>
      </p:sp>
      <p:sp>
        <p:nvSpPr>
          <p:cNvPr id="74" name="CuadroTexto 73">
            <a:extLst>
              <a:ext uri="{FF2B5EF4-FFF2-40B4-BE49-F238E27FC236}">
                <a16:creationId xmlns:a16="http://schemas.microsoft.com/office/drawing/2014/main" id="{ACE8DA26-CCFF-40D7-A45B-9FF90CEFDD01}"/>
              </a:ext>
            </a:extLst>
          </p:cNvPr>
          <p:cNvSpPr txBox="1"/>
          <p:nvPr/>
        </p:nvSpPr>
        <p:spPr>
          <a:xfrm>
            <a:off x="1257527" y="4020700"/>
            <a:ext cx="1037221" cy="1161521"/>
          </a:xfrm>
          <a:prstGeom prst="rect">
            <a:avLst/>
          </a:prstGeom>
          <a:solidFill>
            <a:srgbClr val="BDD7EE"/>
          </a:solidFill>
          <a:ln w="3175">
            <a:noFill/>
          </a:ln>
        </p:spPr>
        <p:txBody>
          <a:bodyPr wrap="square" lIns="0" tIns="0" rIns="0" bIns="0" rtlCol="0" anchor="ctr">
            <a:noAutofit/>
          </a:bodyPr>
          <a:lstStyle>
            <a:defPPr>
              <a:defRPr lang="es-MX"/>
            </a:defPPr>
            <a:lvl1pPr marR="0" lvl="0" indent="0" algn="ctr" defTabSz="914400" fontAlgn="auto">
              <a:lnSpc>
                <a:spcPct val="100000"/>
              </a:lnSpc>
              <a:spcBef>
                <a:spcPts val="0"/>
              </a:spcBef>
              <a:spcAft>
                <a:spcPts val="0"/>
              </a:spcAft>
              <a:buClrTx/>
              <a:buSzTx/>
              <a:buFontTx/>
              <a:buNone/>
              <a:tabLst/>
              <a:defRPr kumimoji="0" sz="1000" b="0" i="0" u="none" strike="noStrike" cap="none" spc="0" normalizeH="0" baseline="0">
                <a:ln>
                  <a:noFill/>
                </a:ln>
                <a:solidFill>
                  <a:prstClr val="black"/>
                </a:solidFill>
                <a:effectLst/>
                <a:uLnTx/>
                <a:uFillTx/>
                <a:latin typeface="Calibri" pitchFamily="34" charset="0"/>
              </a:defRPr>
            </a:lvl1pPr>
            <a:lvl2pPr defTabSz="914400"/>
            <a:lvl3pPr defTabSz="914400"/>
            <a:lvl4pPr defTabSz="914400"/>
            <a:lvl5pPr defTabSz="914400"/>
            <a:lvl6pPr defTabSz="914400"/>
            <a:lvl7pPr defTabSz="914400"/>
            <a:lvl8pPr defTabSz="914400"/>
            <a:lvl9pPr defTabSz="914400"/>
          </a:lstStyle>
          <a:p>
            <a:r>
              <a:rPr lang="es-ES" sz="1200">
                <a:latin typeface="+mn-lt"/>
              </a:rPr>
              <a:t>Cancelado Fase 2</a:t>
            </a:r>
            <a:endParaRPr lang="es-MX" sz="1200" dirty="0">
              <a:latin typeface="+mn-lt"/>
            </a:endParaRPr>
          </a:p>
        </p:txBody>
      </p:sp>
      <p:sp>
        <p:nvSpPr>
          <p:cNvPr id="75" name="CuadroTexto 74">
            <a:extLst>
              <a:ext uri="{FF2B5EF4-FFF2-40B4-BE49-F238E27FC236}">
                <a16:creationId xmlns:a16="http://schemas.microsoft.com/office/drawing/2014/main" id="{2A3DF087-10BD-46C6-A2B4-237498C7C5B9}"/>
              </a:ext>
            </a:extLst>
          </p:cNvPr>
          <p:cNvSpPr txBox="1"/>
          <p:nvPr/>
        </p:nvSpPr>
        <p:spPr>
          <a:xfrm>
            <a:off x="175702" y="5356224"/>
            <a:ext cx="1037221" cy="1384303"/>
          </a:xfrm>
          <a:prstGeom prst="rect">
            <a:avLst/>
          </a:prstGeom>
          <a:solidFill>
            <a:schemeClr val="bg1">
              <a:lumMod val="85000"/>
            </a:schemeClr>
          </a:solidFill>
        </p:spPr>
        <p:txBody>
          <a:bodyPr wrap="square" lIns="0" tIns="0" rIns="0" bIns="0" rtlCol="0" anchor="ctr">
            <a:noAutofit/>
          </a:bodyPr>
          <a:lstStyle/>
          <a:p>
            <a:pPr algn="ctr"/>
            <a:r>
              <a:rPr lang="es-ES" sz="1200" b="1">
                <a:solidFill>
                  <a:srgbClr val="002060"/>
                </a:solidFill>
              </a:rPr>
              <a:t>Cliente HBB sin Promo Reactivación</a:t>
            </a:r>
            <a:endParaRPr lang="es-MX" sz="1200" b="1" dirty="0">
              <a:solidFill>
                <a:srgbClr val="002060"/>
              </a:solidFill>
            </a:endParaRPr>
          </a:p>
        </p:txBody>
      </p:sp>
      <p:sp>
        <p:nvSpPr>
          <p:cNvPr id="76" name="CuadroTexto 75">
            <a:extLst>
              <a:ext uri="{FF2B5EF4-FFF2-40B4-BE49-F238E27FC236}">
                <a16:creationId xmlns:a16="http://schemas.microsoft.com/office/drawing/2014/main" id="{420E18AD-8EA9-4D0F-9551-C3DE861AAAE6}"/>
              </a:ext>
            </a:extLst>
          </p:cNvPr>
          <p:cNvSpPr txBox="1"/>
          <p:nvPr/>
        </p:nvSpPr>
        <p:spPr>
          <a:xfrm>
            <a:off x="1257526" y="5356224"/>
            <a:ext cx="1037221" cy="1384301"/>
          </a:xfrm>
          <a:prstGeom prst="rect">
            <a:avLst/>
          </a:prstGeom>
          <a:solidFill>
            <a:srgbClr val="BDD7EE"/>
          </a:solidFill>
          <a:ln w="3175">
            <a:noFill/>
          </a:ln>
        </p:spPr>
        <p:txBody>
          <a:bodyPr wrap="square" lIns="0" tIns="0" rIns="0" bIns="0" rtlCol="0" anchor="ctr">
            <a:noAutofit/>
          </a:bodyPr>
          <a:lstStyle>
            <a:defPPr>
              <a:defRPr lang="es-MX"/>
            </a:defPPr>
            <a:lvl1pPr marR="0" lvl="0" indent="0" algn="ctr" defTabSz="914400" fontAlgn="auto">
              <a:lnSpc>
                <a:spcPct val="100000"/>
              </a:lnSpc>
              <a:spcBef>
                <a:spcPts val="0"/>
              </a:spcBef>
              <a:spcAft>
                <a:spcPts val="0"/>
              </a:spcAft>
              <a:buClrTx/>
              <a:buSzTx/>
              <a:buFontTx/>
              <a:buNone/>
              <a:tabLst/>
              <a:defRPr kumimoji="0" sz="1000" b="0" i="0" u="none" strike="noStrike" cap="none" spc="0" normalizeH="0" baseline="0">
                <a:ln>
                  <a:noFill/>
                </a:ln>
                <a:solidFill>
                  <a:prstClr val="black"/>
                </a:solidFill>
                <a:effectLst/>
                <a:uLnTx/>
                <a:uFillTx/>
                <a:latin typeface="Calibri" pitchFamily="34" charset="0"/>
              </a:defRPr>
            </a:lvl1pPr>
            <a:lvl2pPr defTabSz="914400"/>
            <a:lvl3pPr defTabSz="914400"/>
            <a:lvl4pPr defTabSz="914400"/>
            <a:lvl5pPr defTabSz="914400"/>
            <a:lvl6pPr defTabSz="914400"/>
            <a:lvl7pPr defTabSz="914400"/>
            <a:lvl8pPr defTabSz="914400"/>
            <a:lvl9pPr defTabSz="914400"/>
          </a:lstStyle>
          <a:p>
            <a:r>
              <a:rPr lang="es-ES" sz="1200">
                <a:latin typeface="+mn-lt"/>
              </a:rPr>
              <a:t>Sin Suscripción</a:t>
            </a:r>
            <a:endParaRPr lang="es-MX" sz="1200" dirty="0">
              <a:latin typeface="+mn-lt"/>
            </a:endParaRPr>
          </a:p>
        </p:txBody>
      </p:sp>
      <p:sp>
        <p:nvSpPr>
          <p:cNvPr id="77" name="Rectangle 29">
            <a:extLst>
              <a:ext uri="{FF2B5EF4-FFF2-40B4-BE49-F238E27FC236}">
                <a16:creationId xmlns:a16="http://schemas.microsoft.com/office/drawing/2014/main" id="{16EBE0AD-D58B-4E05-AE4B-6CA05EBAF271}"/>
              </a:ext>
            </a:extLst>
          </p:cNvPr>
          <p:cNvSpPr/>
          <p:nvPr/>
        </p:nvSpPr>
        <p:spPr>
          <a:xfrm>
            <a:off x="175220" y="1953546"/>
            <a:ext cx="2119528" cy="345799"/>
          </a:xfrm>
          <a:prstGeom prst="rect">
            <a:avLst/>
          </a:prstGeom>
          <a:solidFill>
            <a:srgbClr val="44546A"/>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prstClr val="white"/>
                </a:solidFill>
              </a:rPr>
              <a:t>Escenarios clientes HBB</a:t>
            </a:r>
            <a:endParaRPr kumimoji="0" lang="en-US" sz="1200" b="1" i="0" u="none" strike="noStrike" kern="1200" cap="none" spc="0" normalizeH="0" baseline="0" noProof="0" dirty="0">
              <a:ln>
                <a:noFill/>
              </a:ln>
              <a:solidFill>
                <a:prstClr val="white"/>
              </a:solidFill>
              <a:effectLst/>
              <a:uLnTx/>
              <a:uFillTx/>
              <a:ea typeface="+mn-ea"/>
              <a:cs typeface="+mn-cs"/>
            </a:endParaRPr>
          </a:p>
        </p:txBody>
      </p:sp>
      <p:sp>
        <p:nvSpPr>
          <p:cNvPr id="81" name="CuadroTexto 80">
            <a:extLst>
              <a:ext uri="{FF2B5EF4-FFF2-40B4-BE49-F238E27FC236}">
                <a16:creationId xmlns:a16="http://schemas.microsoft.com/office/drawing/2014/main" id="{0CA46C90-AEC3-4A9C-8EE0-3D4C464FF6DA}"/>
              </a:ext>
            </a:extLst>
          </p:cNvPr>
          <p:cNvSpPr txBox="1"/>
          <p:nvPr/>
        </p:nvSpPr>
        <p:spPr>
          <a:xfrm>
            <a:off x="2371175" y="2361955"/>
            <a:ext cx="895900" cy="2171945"/>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Cobro</a:t>
            </a:r>
          </a:p>
          <a:p>
            <a:pPr algn="l"/>
            <a:endParaRPr lang="es-ES" sz="1200">
              <a:latin typeface="+mj-lt"/>
            </a:endParaRPr>
          </a:p>
          <a:p>
            <a:pPr marL="108000" indent="-108000" algn="l">
              <a:buFontTx/>
              <a:buChar char="-"/>
            </a:pPr>
            <a:r>
              <a:rPr lang="es-ES" sz="1100">
                <a:latin typeface="+mj-lt"/>
              </a:rPr>
              <a:t>2 Meses de Servicio en una exhibición</a:t>
            </a:r>
          </a:p>
        </p:txBody>
      </p:sp>
      <p:sp>
        <p:nvSpPr>
          <p:cNvPr id="82" name="CuadroTexto 81">
            <a:extLst>
              <a:ext uri="{FF2B5EF4-FFF2-40B4-BE49-F238E27FC236}">
                <a16:creationId xmlns:a16="http://schemas.microsoft.com/office/drawing/2014/main" id="{88287925-3CE6-4015-9453-E1E4F01F194E}"/>
              </a:ext>
            </a:extLst>
          </p:cNvPr>
          <p:cNvSpPr txBox="1"/>
          <p:nvPr/>
        </p:nvSpPr>
        <p:spPr>
          <a:xfrm>
            <a:off x="3343502" y="2361258"/>
            <a:ext cx="895900" cy="1572323"/>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pPr algn="l"/>
            <a:endParaRPr lang="es-ES" sz="1100">
              <a:latin typeface="+mj-lt"/>
            </a:endParaRPr>
          </a:p>
          <a:p>
            <a:pPr marL="162000" indent="-162000" algn="l">
              <a:buFont typeface="+mj-lt"/>
              <a:buAutoNum type="arabicPeriod"/>
            </a:pPr>
            <a:r>
              <a:rPr lang="es-ES" sz="1000">
                <a:latin typeface="+mj-lt"/>
              </a:rPr>
              <a:t>Resume</a:t>
            </a:r>
          </a:p>
          <a:p>
            <a:pPr marL="162000" indent="-162000" algn="l">
              <a:buFont typeface="+mj-lt"/>
              <a:buAutoNum type="arabicPeriod"/>
            </a:pPr>
            <a:r>
              <a:rPr lang="es-ES" sz="1000">
                <a:latin typeface="+mj-lt"/>
              </a:rPr>
              <a:t>Purchase (compra de oferta)</a:t>
            </a:r>
          </a:p>
        </p:txBody>
      </p:sp>
      <p:sp>
        <p:nvSpPr>
          <p:cNvPr id="86" name="CuadroTexto 85">
            <a:extLst>
              <a:ext uri="{FF2B5EF4-FFF2-40B4-BE49-F238E27FC236}">
                <a16:creationId xmlns:a16="http://schemas.microsoft.com/office/drawing/2014/main" id="{F50250E7-D7EB-4C81-97D6-96040A202647}"/>
              </a:ext>
            </a:extLst>
          </p:cNvPr>
          <p:cNvSpPr txBox="1"/>
          <p:nvPr/>
        </p:nvSpPr>
        <p:spPr>
          <a:xfrm>
            <a:off x="3343502" y="4020701"/>
            <a:ext cx="895900" cy="1161518"/>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pPr marL="162000" indent="-162000" algn="l">
              <a:buFont typeface="+mj-lt"/>
              <a:buAutoNum type="arabicPeriod"/>
            </a:pPr>
            <a:r>
              <a:rPr lang="es-ES" sz="1000">
                <a:latin typeface="+mj-lt"/>
              </a:rPr>
              <a:t>Reactivate</a:t>
            </a:r>
          </a:p>
          <a:p>
            <a:pPr marL="162000" indent="-162000" algn="l">
              <a:buFont typeface="+mj-lt"/>
              <a:buAutoNum type="arabicPeriod"/>
            </a:pPr>
            <a:r>
              <a:rPr lang="es-ES" sz="1000">
                <a:latin typeface="+mj-lt"/>
              </a:rPr>
              <a:t>Purchase</a:t>
            </a:r>
          </a:p>
        </p:txBody>
      </p:sp>
      <p:sp>
        <p:nvSpPr>
          <p:cNvPr id="90" name="CuadroTexto 89">
            <a:extLst>
              <a:ext uri="{FF2B5EF4-FFF2-40B4-BE49-F238E27FC236}">
                <a16:creationId xmlns:a16="http://schemas.microsoft.com/office/drawing/2014/main" id="{2E6E20B6-C056-4696-88EF-0F4F527834E2}"/>
              </a:ext>
            </a:extLst>
          </p:cNvPr>
          <p:cNvSpPr txBox="1"/>
          <p:nvPr/>
        </p:nvSpPr>
        <p:spPr>
          <a:xfrm>
            <a:off x="4315829" y="2361258"/>
            <a:ext cx="895900" cy="1639255"/>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Beneficio</a:t>
            </a:r>
          </a:p>
          <a:p>
            <a:endParaRPr lang="es-ES" sz="1100">
              <a:latin typeface="+mj-lt"/>
            </a:endParaRPr>
          </a:p>
          <a:p>
            <a:r>
              <a:rPr lang="es-ES" sz="1000">
                <a:latin typeface="+mj-lt"/>
              </a:rPr>
              <a:t>Purchase de paquetes adicionales </a:t>
            </a:r>
            <a:r>
              <a:rPr lang="es-ES" sz="1000">
                <a:highlight>
                  <a:srgbClr val="FFFF00"/>
                </a:highlight>
                <a:latin typeface="+mj-lt"/>
              </a:rPr>
              <a:t>3 minutos después de comprar la oferta.</a:t>
            </a:r>
            <a:endParaRPr lang="es-ES" sz="800">
              <a:highlight>
                <a:srgbClr val="FFFF00"/>
              </a:highlight>
              <a:latin typeface="+mj-lt"/>
            </a:endParaRPr>
          </a:p>
        </p:txBody>
      </p:sp>
      <p:sp>
        <p:nvSpPr>
          <p:cNvPr id="94" name="CuadroTexto 93">
            <a:extLst>
              <a:ext uri="{FF2B5EF4-FFF2-40B4-BE49-F238E27FC236}">
                <a16:creationId xmlns:a16="http://schemas.microsoft.com/office/drawing/2014/main" id="{8DDFB166-E403-428B-A7A3-1E0DDD9191A3}"/>
              </a:ext>
            </a:extLst>
          </p:cNvPr>
          <p:cNvSpPr txBox="1"/>
          <p:nvPr/>
        </p:nvSpPr>
        <p:spPr>
          <a:xfrm>
            <a:off x="2377450" y="5356224"/>
            <a:ext cx="89590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Cobro</a:t>
            </a:r>
          </a:p>
          <a:p>
            <a:pPr marL="108000" indent="-108000" algn="l">
              <a:buFontTx/>
              <a:buChar char="-"/>
            </a:pPr>
            <a:r>
              <a:rPr lang="es-ES" sz="1100">
                <a:latin typeface="+mj-lt"/>
              </a:rPr>
              <a:t>Precio del servicio unitario.</a:t>
            </a:r>
          </a:p>
        </p:txBody>
      </p:sp>
      <p:sp>
        <p:nvSpPr>
          <p:cNvPr id="95" name="CuadroTexto 94">
            <a:extLst>
              <a:ext uri="{FF2B5EF4-FFF2-40B4-BE49-F238E27FC236}">
                <a16:creationId xmlns:a16="http://schemas.microsoft.com/office/drawing/2014/main" id="{827DE9DD-2FDA-44FB-942C-B7EF066528F6}"/>
              </a:ext>
            </a:extLst>
          </p:cNvPr>
          <p:cNvSpPr txBox="1"/>
          <p:nvPr/>
        </p:nvSpPr>
        <p:spPr>
          <a:xfrm>
            <a:off x="3356053" y="5356223"/>
            <a:ext cx="89590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pPr marL="144000" indent="-144000" algn="l">
              <a:buFont typeface="+mj-lt"/>
              <a:buAutoNum type="arabicPeriod"/>
            </a:pPr>
            <a:r>
              <a:rPr lang="es-ES" sz="1000">
                <a:latin typeface="+mj-lt"/>
              </a:rPr>
              <a:t>Purchase (compra de oferta)</a:t>
            </a:r>
          </a:p>
          <a:p>
            <a:pPr marL="144000" indent="-144000" algn="l">
              <a:buFont typeface="+mj-lt"/>
              <a:buAutoNum type="arabicPeriod"/>
            </a:pPr>
            <a:r>
              <a:rPr lang="es-ES" sz="1000" spc="-40">
                <a:latin typeface="+mj-lt"/>
              </a:rPr>
              <a:t>Cancelados</a:t>
            </a:r>
            <a:r>
              <a:rPr lang="es-ES" sz="1000">
                <a:latin typeface="+mj-lt"/>
              </a:rPr>
              <a:t> Flash APIs Resume o Reactivate</a:t>
            </a:r>
          </a:p>
        </p:txBody>
      </p:sp>
      <p:cxnSp>
        <p:nvCxnSpPr>
          <p:cNvPr id="97" name="Conector recto 96">
            <a:extLst>
              <a:ext uri="{FF2B5EF4-FFF2-40B4-BE49-F238E27FC236}">
                <a16:creationId xmlns:a16="http://schemas.microsoft.com/office/drawing/2014/main" id="{99551AF8-9E43-408B-989A-57FBFD5E4252}"/>
              </a:ext>
            </a:extLst>
          </p:cNvPr>
          <p:cNvCxnSpPr>
            <a:cxnSpLocks/>
          </p:cNvCxnSpPr>
          <p:nvPr/>
        </p:nvCxnSpPr>
        <p:spPr>
          <a:xfrm>
            <a:off x="175219" y="5269223"/>
            <a:ext cx="11844000" cy="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D8BC9288-F336-4278-B9DD-5FF508FDF1F0}"/>
              </a:ext>
            </a:extLst>
          </p:cNvPr>
          <p:cNvSpPr txBox="1"/>
          <p:nvPr/>
        </p:nvSpPr>
        <p:spPr>
          <a:xfrm>
            <a:off x="4315829" y="5356222"/>
            <a:ext cx="89590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Beneficio</a:t>
            </a:r>
          </a:p>
          <a:p>
            <a:endParaRPr lang="es-ES" sz="1100">
              <a:latin typeface="+mj-lt"/>
            </a:endParaRPr>
          </a:p>
          <a:p>
            <a:r>
              <a:rPr lang="es-ES" sz="1000">
                <a:latin typeface="+mj-lt"/>
              </a:rPr>
              <a:t>N/A</a:t>
            </a:r>
            <a:endParaRPr lang="es-ES" sz="800">
              <a:latin typeface="+mj-lt"/>
            </a:endParaRPr>
          </a:p>
        </p:txBody>
      </p:sp>
      <p:sp>
        <p:nvSpPr>
          <p:cNvPr id="99" name="CuadroTexto 98">
            <a:extLst>
              <a:ext uri="{FF2B5EF4-FFF2-40B4-BE49-F238E27FC236}">
                <a16:creationId xmlns:a16="http://schemas.microsoft.com/office/drawing/2014/main" id="{5ADD7865-44CF-41E6-A1EB-8DF7052AB3D1}"/>
              </a:ext>
            </a:extLst>
          </p:cNvPr>
          <p:cNvSpPr txBox="1"/>
          <p:nvPr/>
        </p:nvSpPr>
        <p:spPr>
          <a:xfrm>
            <a:off x="5739038" y="2361259"/>
            <a:ext cx="1147538" cy="2171944"/>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Cobro</a:t>
            </a:r>
          </a:p>
          <a:p>
            <a:pPr algn="l"/>
            <a:endParaRPr lang="es-ES" sz="1200">
              <a:latin typeface="+mj-lt"/>
            </a:endParaRPr>
          </a:p>
          <a:p>
            <a:pPr marL="108000" indent="-108000" algn="l">
              <a:buFontTx/>
              <a:buChar char="-"/>
            </a:pPr>
            <a:r>
              <a:rPr lang="es-ES" sz="1000">
                <a:latin typeface="+mj-lt"/>
              </a:rPr>
              <a:t>Proceso renovación automática donde se intenta cobro 5 días antes del vencimiento.</a:t>
            </a:r>
          </a:p>
        </p:txBody>
      </p:sp>
      <p:sp>
        <p:nvSpPr>
          <p:cNvPr id="100" name="CuadroTexto 99">
            <a:extLst>
              <a:ext uri="{FF2B5EF4-FFF2-40B4-BE49-F238E27FC236}">
                <a16:creationId xmlns:a16="http://schemas.microsoft.com/office/drawing/2014/main" id="{A84CB0F2-A501-471F-849F-BEFC8488CA7F}"/>
              </a:ext>
            </a:extLst>
          </p:cNvPr>
          <p:cNvSpPr txBox="1"/>
          <p:nvPr/>
        </p:nvSpPr>
        <p:spPr>
          <a:xfrm>
            <a:off x="5745312" y="5355527"/>
            <a:ext cx="1141264"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Cobro</a:t>
            </a:r>
          </a:p>
          <a:p>
            <a:pPr marL="108000" indent="-108000" algn="l">
              <a:buFontTx/>
              <a:buChar char="-"/>
            </a:pPr>
            <a:r>
              <a:rPr lang="es-MX" sz="1000">
                <a:latin typeface="+mj-lt"/>
              </a:rPr>
              <a:t>Proceso renovación automática donde se intenta cobro 5 días antes del vencimiento.</a:t>
            </a:r>
          </a:p>
        </p:txBody>
      </p:sp>
      <p:sp>
        <p:nvSpPr>
          <p:cNvPr id="101" name="CuadroTexto 100">
            <a:extLst>
              <a:ext uri="{FF2B5EF4-FFF2-40B4-BE49-F238E27FC236}">
                <a16:creationId xmlns:a16="http://schemas.microsoft.com/office/drawing/2014/main" id="{85797572-B298-4A35-816F-AF29C28A567D}"/>
              </a:ext>
            </a:extLst>
          </p:cNvPr>
          <p:cNvSpPr txBox="1"/>
          <p:nvPr/>
        </p:nvSpPr>
        <p:spPr>
          <a:xfrm>
            <a:off x="6964755" y="2361257"/>
            <a:ext cx="836220" cy="2820263"/>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pPr algn="l"/>
            <a:endParaRPr lang="es-ES" sz="1100">
              <a:latin typeface="+mj-lt"/>
            </a:endParaRPr>
          </a:p>
          <a:p>
            <a:r>
              <a:rPr lang="es-ES" sz="1000">
                <a:latin typeface="+mj-lt"/>
              </a:rPr>
              <a:t>Agendar orden de compra a futuro de oferta con el Expire Date.</a:t>
            </a:r>
          </a:p>
        </p:txBody>
      </p:sp>
      <p:sp>
        <p:nvSpPr>
          <p:cNvPr id="103" name="CuadroTexto 102">
            <a:extLst>
              <a:ext uri="{FF2B5EF4-FFF2-40B4-BE49-F238E27FC236}">
                <a16:creationId xmlns:a16="http://schemas.microsoft.com/office/drawing/2014/main" id="{235A2A99-EFDC-40B0-A344-79BEB939437B}"/>
              </a:ext>
            </a:extLst>
          </p:cNvPr>
          <p:cNvSpPr txBox="1"/>
          <p:nvPr/>
        </p:nvSpPr>
        <p:spPr>
          <a:xfrm>
            <a:off x="6970086" y="5355527"/>
            <a:ext cx="83622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r>
              <a:rPr lang="es-ES" sz="1000">
                <a:latin typeface="+mj-lt"/>
              </a:rPr>
              <a:t>Agendar orden de compra a futuro de oferta con el Expire Date.</a:t>
            </a:r>
          </a:p>
        </p:txBody>
      </p:sp>
      <p:sp>
        <p:nvSpPr>
          <p:cNvPr id="117" name="CuadroTexto 116">
            <a:extLst>
              <a:ext uri="{FF2B5EF4-FFF2-40B4-BE49-F238E27FC236}">
                <a16:creationId xmlns:a16="http://schemas.microsoft.com/office/drawing/2014/main" id="{4CDABC02-DF35-44A4-9728-DE0E342D89EB}"/>
              </a:ext>
            </a:extLst>
          </p:cNvPr>
          <p:cNvSpPr txBox="1"/>
          <p:nvPr/>
        </p:nvSpPr>
        <p:spPr>
          <a:xfrm>
            <a:off x="7879154" y="2371213"/>
            <a:ext cx="895900" cy="2010288"/>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Beneficio</a:t>
            </a:r>
          </a:p>
          <a:p>
            <a:r>
              <a:rPr lang="es-ES" sz="1000">
                <a:latin typeface="+mj-lt"/>
              </a:rPr>
              <a:t>Durante la madrugada en que Altán EJECUTA la orden agendada, Admin tiene que aplicar beneficios </a:t>
            </a:r>
            <a:r>
              <a:rPr lang="es-ES" sz="1000">
                <a:highlight>
                  <a:srgbClr val="FFFF00"/>
                </a:highlight>
                <a:latin typeface="+mj-lt"/>
              </a:rPr>
              <a:t>(a partir de las 3 am)</a:t>
            </a:r>
            <a:r>
              <a:rPr lang="es-ES" sz="1000">
                <a:latin typeface="+mj-lt"/>
              </a:rPr>
              <a:t>.</a:t>
            </a:r>
            <a:endParaRPr lang="es-ES" sz="800">
              <a:latin typeface="+mj-lt"/>
            </a:endParaRPr>
          </a:p>
        </p:txBody>
      </p:sp>
      <p:sp>
        <p:nvSpPr>
          <p:cNvPr id="118" name="CuadroTexto 117">
            <a:extLst>
              <a:ext uri="{FF2B5EF4-FFF2-40B4-BE49-F238E27FC236}">
                <a16:creationId xmlns:a16="http://schemas.microsoft.com/office/drawing/2014/main" id="{4C076FE7-D07B-4DD4-B3E3-E6C32DCA2E26}"/>
              </a:ext>
            </a:extLst>
          </p:cNvPr>
          <p:cNvSpPr txBox="1"/>
          <p:nvPr/>
        </p:nvSpPr>
        <p:spPr>
          <a:xfrm>
            <a:off x="7888442" y="5355527"/>
            <a:ext cx="89590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Beneficio</a:t>
            </a:r>
          </a:p>
          <a:p>
            <a:endParaRPr lang="es-ES" sz="1100">
              <a:latin typeface="+mj-lt"/>
            </a:endParaRPr>
          </a:p>
          <a:p>
            <a:r>
              <a:rPr lang="es-ES" sz="1000">
                <a:latin typeface="+mj-lt"/>
              </a:rPr>
              <a:t>N/A</a:t>
            </a:r>
            <a:endParaRPr lang="es-ES" sz="800">
              <a:latin typeface="+mj-lt"/>
            </a:endParaRPr>
          </a:p>
        </p:txBody>
      </p:sp>
      <p:sp>
        <p:nvSpPr>
          <p:cNvPr id="119" name="CuadroTexto 118">
            <a:extLst>
              <a:ext uri="{FF2B5EF4-FFF2-40B4-BE49-F238E27FC236}">
                <a16:creationId xmlns:a16="http://schemas.microsoft.com/office/drawing/2014/main" id="{777C50D5-8C99-4318-8D97-151ACD163C78}"/>
              </a:ext>
            </a:extLst>
          </p:cNvPr>
          <p:cNvSpPr txBox="1"/>
          <p:nvPr/>
        </p:nvSpPr>
        <p:spPr>
          <a:xfrm>
            <a:off x="9120615" y="2371213"/>
            <a:ext cx="1147538" cy="282026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Cobro</a:t>
            </a:r>
          </a:p>
          <a:p>
            <a:pPr algn="l"/>
            <a:endParaRPr lang="es-ES" sz="1200">
              <a:latin typeface="+mj-lt"/>
            </a:endParaRPr>
          </a:p>
          <a:p>
            <a:pPr marL="108000" indent="-108000" algn="l">
              <a:buFontTx/>
              <a:buChar char="-"/>
            </a:pPr>
            <a:r>
              <a:rPr lang="es-ES" sz="1000">
                <a:latin typeface="+mj-lt"/>
              </a:rPr>
              <a:t>Proceso renovación automática donde se intenta cobro 5 días antes del vencimiento.</a:t>
            </a:r>
          </a:p>
        </p:txBody>
      </p:sp>
      <p:sp>
        <p:nvSpPr>
          <p:cNvPr id="120" name="CuadroTexto 119">
            <a:extLst>
              <a:ext uri="{FF2B5EF4-FFF2-40B4-BE49-F238E27FC236}">
                <a16:creationId xmlns:a16="http://schemas.microsoft.com/office/drawing/2014/main" id="{19322995-D26D-4DB1-BFD7-3346EF2C36CF}"/>
              </a:ext>
            </a:extLst>
          </p:cNvPr>
          <p:cNvSpPr txBox="1"/>
          <p:nvPr/>
        </p:nvSpPr>
        <p:spPr>
          <a:xfrm>
            <a:off x="9126889" y="5365482"/>
            <a:ext cx="1141264"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Cobro</a:t>
            </a:r>
          </a:p>
          <a:p>
            <a:pPr marL="108000" indent="-108000" algn="l">
              <a:buFontTx/>
              <a:buChar char="-"/>
            </a:pPr>
            <a:r>
              <a:rPr lang="es-MX" sz="1000">
                <a:latin typeface="+mj-lt"/>
              </a:rPr>
              <a:t>Proceso renovación automática donde se intenta cobro 5 días antes del vencimiento.</a:t>
            </a:r>
          </a:p>
        </p:txBody>
      </p:sp>
      <p:sp>
        <p:nvSpPr>
          <p:cNvPr id="122" name="CuadroTexto 121">
            <a:extLst>
              <a:ext uri="{FF2B5EF4-FFF2-40B4-BE49-F238E27FC236}">
                <a16:creationId xmlns:a16="http://schemas.microsoft.com/office/drawing/2014/main" id="{A7D44906-FCD4-4AAF-A16A-17B5C95F4E96}"/>
              </a:ext>
            </a:extLst>
          </p:cNvPr>
          <p:cNvSpPr txBox="1"/>
          <p:nvPr/>
        </p:nvSpPr>
        <p:spPr>
          <a:xfrm>
            <a:off x="10346332" y="2371213"/>
            <a:ext cx="720000" cy="282026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pPr algn="l"/>
            <a:endParaRPr lang="es-ES" sz="1100">
              <a:latin typeface="+mj-lt"/>
            </a:endParaRPr>
          </a:p>
          <a:p>
            <a:r>
              <a:rPr lang="es-ES" sz="1000">
                <a:latin typeface="+mj-lt"/>
              </a:rPr>
              <a:t>Agendar orden de compra a futuro con el Expire Date.</a:t>
            </a:r>
          </a:p>
        </p:txBody>
      </p:sp>
      <p:sp>
        <p:nvSpPr>
          <p:cNvPr id="123" name="CuadroTexto 122">
            <a:extLst>
              <a:ext uri="{FF2B5EF4-FFF2-40B4-BE49-F238E27FC236}">
                <a16:creationId xmlns:a16="http://schemas.microsoft.com/office/drawing/2014/main" id="{04B38F2D-B762-45C8-A449-BF781CFE6548}"/>
              </a:ext>
            </a:extLst>
          </p:cNvPr>
          <p:cNvSpPr txBox="1"/>
          <p:nvPr/>
        </p:nvSpPr>
        <p:spPr>
          <a:xfrm>
            <a:off x="10351663" y="5365482"/>
            <a:ext cx="72000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Altán APIs</a:t>
            </a:r>
          </a:p>
          <a:p>
            <a:r>
              <a:rPr lang="es-ES" sz="1000">
                <a:latin typeface="+mj-lt"/>
              </a:rPr>
              <a:t>Agendar orden de compra a futuro con el Expire Date.</a:t>
            </a:r>
          </a:p>
        </p:txBody>
      </p:sp>
      <p:sp>
        <p:nvSpPr>
          <p:cNvPr id="127" name="CuadroTexto 126">
            <a:extLst>
              <a:ext uri="{FF2B5EF4-FFF2-40B4-BE49-F238E27FC236}">
                <a16:creationId xmlns:a16="http://schemas.microsoft.com/office/drawing/2014/main" id="{0D637B84-8936-4A77-A901-1E05298F062E}"/>
              </a:ext>
            </a:extLst>
          </p:cNvPr>
          <p:cNvSpPr txBox="1"/>
          <p:nvPr/>
        </p:nvSpPr>
        <p:spPr>
          <a:xfrm>
            <a:off x="11146431" y="2361257"/>
            <a:ext cx="792000" cy="284017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Beneficio</a:t>
            </a:r>
          </a:p>
          <a:p>
            <a:endParaRPr lang="es-ES" sz="1100">
              <a:latin typeface="+mj-lt"/>
            </a:endParaRPr>
          </a:p>
          <a:p>
            <a:r>
              <a:rPr lang="es-ES" sz="1000">
                <a:latin typeface="+mj-lt"/>
              </a:rPr>
              <a:t>N/A</a:t>
            </a:r>
          </a:p>
          <a:p>
            <a:endParaRPr lang="es-ES" sz="1000">
              <a:latin typeface="+mj-lt"/>
            </a:endParaRPr>
          </a:p>
          <a:p>
            <a:r>
              <a:rPr lang="es-ES" sz="1000">
                <a:latin typeface="+mj-lt"/>
              </a:rPr>
              <a:t>Fin de la Promoción</a:t>
            </a:r>
            <a:endParaRPr lang="es-ES" sz="800">
              <a:latin typeface="+mj-lt"/>
            </a:endParaRPr>
          </a:p>
        </p:txBody>
      </p:sp>
      <p:sp>
        <p:nvSpPr>
          <p:cNvPr id="128" name="CuadroTexto 127">
            <a:extLst>
              <a:ext uri="{FF2B5EF4-FFF2-40B4-BE49-F238E27FC236}">
                <a16:creationId xmlns:a16="http://schemas.microsoft.com/office/drawing/2014/main" id="{AC66E720-C323-4A3D-8D11-2A600D27DB48}"/>
              </a:ext>
            </a:extLst>
          </p:cNvPr>
          <p:cNvSpPr txBox="1"/>
          <p:nvPr/>
        </p:nvSpPr>
        <p:spPr>
          <a:xfrm>
            <a:off x="11155719" y="5365482"/>
            <a:ext cx="792000" cy="1384301"/>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Beneficio</a:t>
            </a:r>
          </a:p>
          <a:p>
            <a:endParaRPr lang="es-ES" sz="1100">
              <a:latin typeface="+mj-lt"/>
            </a:endParaRPr>
          </a:p>
          <a:p>
            <a:r>
              <a:rPr lang="es-ES" sz="1000">
                <a:latin typeface="+mj-lt"/>
              </a:rPr>
              <a:t>N/A</a:t>
            </a:r>
            <a:endParaRPr lang="es-ES" sz="800">
              <a:latin typeface="+mj-lt"/>
            </a:endParaRPr>
          </a:p>
        </p:txBody>
      </p:sp>
      <p:sp>
        <p:nvSpPr>
          <p:cNvPr id="129" name="CuadroTexto 128">
            <a:extLst>
              <a:ext uri="{FF2B5EF4-FFF2-40B4-BE49-F238E27FC236}">
                <a16:creationId xmlns:a16="http://schemas.microsoft.com/office/drawing/2014/main" id="{8FD3E644-D40A-44B5-990B-78644BF8F507}"/>
              </a:ext>
            </a:extLst>
          </p:cNvPr>
          <p:cNvSpPr txBox="1"/>
          <p:nvPr/>
        </p:nvSpPr>
        <p:spPr>
          <a:xfrm>
            <a:off x="2371175" y="4610101"/>
            <a:ext cx="895900" cy="577663"/>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Admin</a:t>
            </a:r>
          </a:p>
          <a:p>
            <a:r>
              <a:rPr lang="es-ES" sz="1000">
                <a:latin typeface="+mj-lt"/>
              </a:rPr>
              <a:t>Migrar a Retemex</a:t>
            </a:r>
            <a:endParaRPr lang="es-ES" sz="900">
              <a:latin typeface="+mj-lt"/>
            </a:endParaRPr>
          </a:p>
        </p:txBody>
      </p:sp>
      <p:sp>
        <p:nvSpPr>
          <p:cNvPr id="130" name="CuadroTexto 129">
            <a:extLst>
              <a:ext uri="{FF2B5EF4-FFF2-40B4-BE49-F238E27FC236}">
                <a16:creationId xmlns:a16="http://schemas.microsoft.com/office/drawing/2014/main" id="{63FC977E-DF77-4FAE-B2B9-DE9347F326EF}"/>
              </a:ext>
            </a:extLst>
          </p:cNvPr>
          <p:cNvSpPr txBox="1"/>
          <p:nvPr/>
        </p:nvSpPr>
        <p:spPr>
          <a:xfrm>
            <a:off x="4313737" y="4082854"/>
            <a:ext cx="895900" cy="1099365"/>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Admin</a:t>
            </a:r>
          </a:p>
          <a:p>
            <a:r>
              <a:rPr lang="es-ES" sz="1000">
                <a:latin typeface="+mj-lt"/>
              </a:rPr>
              <a:t>Reflejar compra de beneficio en perfil cliente en Retemex.</a:t>
            </a:r>
            <a:endParaRPr lang="es-ES" sz="900">
              <a:latin typeface="+mj-lt"/>
            </a:endParaRPr>
          </a:p>
        </p:txBody>
      </p:sp>
      <p:sp>
        <p:nvSpPr>
          <p:cNvPr id="131" name="CuadroTexto 130">
            <a:extLst>
              <a:ext uri="{FF2B5EF4-FFF2-40B4-BE49-F238E27FC236}">
                <a16:creationId xmlns:a16="http://schemas.microsoft.com/office/drawing/2014/main" id="{EA7078AB-C96C-42CA-80CE-8D75A669F3F9}"/>
              </a:ext>
            </a:extLst>
          </p:cNvPr>
          <p:cNvSpPr txBox="1"/>
          <p:nvPr/>
        </p:nvSpPr>
        <p:spPr>
          <a:xfrm>
            <a:off x="5740416" y="4600947"/>
            <a:ext cx="1146160" cy="577663"/>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Admin</a:t>
            </a:r>
          </a:p>
          <a:p>
            <a:r>
              <a:rPr lang="es-ES" sz="1000">
                <a:latin typeface="+mj-lt"/>
              </a:rPr>
              <a:t>Gestión cobro en Admin Retemex</a:t>
            </a:r>
            <a:endParaRPr lang="es-ES" sz="900">
              <a:latin typeface="+mj-lt"/>
            </a:endParaRPr>
          </a:p>
        </p:txBody>
      </p:sp>
      <p:sp>
        <p:nvSpPr>
          <p:cNvPr id="132" name="CuadroTexto 131">
            <a:extLst>
              <a:ext uri="{FF2B5EF4-FFF2-40B4-BE49-F238E27FC236}">
                <a16:creationId xmlns:a16="http://schemas.microsoft.com/office/drawing/2014/main" id="{E832D464-1C1F-496F-BC06-4B995713B02B}"/>
              </a:ext>
            </a:extLst>
          </p:cNvPr>
          <p:cNvSpPr txBox="1"/>
          <p:nvPr/>
        </p:nvSpPr>
        <p:spPr>
          <a:xfrm>
            <a:off x="7869629" y="4428613"/>
            <a:ext cx="914399" cy="753605"/>
          </a:xfrm>
          <a:prstGeom prst="rect">
            <a:avLst/>
          </a:prstGeom>
          <a:solidFill>
            <a:srgbClr val="ADB9CA">
              <a:alpha val="74902"/>
            </a:srgbClr>
          </a:solid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chorCtr="0"/>
          <a:lstStyle>
            <a:defPPr>
              <a:defRPr lang="es-MX"/>
            </a:defPPr>
            <a:lvl1pPr marR="0" lvl="0" indent="0" algn="ctr" defTabSz="914400" fontAlgn="auto">
              <a:lnSpc>
                <a:spcPct val="100000"/>
              </a:lnSpc>
              <a:spcBef>
                <a:spcPts val="0"/>
              </a:spcBef>
              <a:spcAft>
                <a:spcPts val="300"/>
              </a:spcAft>
              <a:buClrTx/>
              <a:buSzTx/>
              <a:buFontTx/>
              <a:buNone/>
              <a:tabLst/>
              <a:defRPr kumimoji="0" sz="2400" b="1" i="0" u="none" strike="noStrike" cap="none" spc="0" normalizeH="0" baseline="0">
                <a:ln>
                  <a:noFill/>
                </a:ln>
                <a:solidFill>
                  <a:srgbClr val="002060"/>
                </a:solidFill>
                <a:effectLst/>
                <a:uLnTx/>
                <a:uFillTx/>
                <a:latin typeface="Calibri" panose="020F0502020204030204"/>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r>
              <a:rPr lang="es-ES" sz="1200">
                <a:latin typeface="+mn-lt"/>
              </a:rPr>
              <a:t>Admin</a:t>
            </a:r>
          </a:p>
          <a:p>
            <a:r>
              <a:rPr lang="es-ES" sz="1000">
                <a:latin typeface="+mj-lt"/>
              </a:rPr>
              <a:t>Retemex gestiona Beneficio.</a:t>
            </a:r>
            <a:endParaRPr lang="es-ES" sz="900">
              <a:latin typeface="+mj-lt"/>
            </a:endParaRPr>
          </a:p>
        </p:txBody>
      </p:sp>
    </p:spTree>
    <p:extLst>
      <p:ext uri="{BB962C8B-B14F-4D97-AF65-F5344CB8AC3E}">
        <p14:creationId xmlns:p14="http://schemas.microsoft.com/office/powerpoint/2010/main" val="65976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p:cNvCxnSpPr/>
          <p:nvPr/>
        </p:nvCxnSpPr>
        <p:spPr>
          <a:xfrm>
            <a:off x="1024746" y="646983"/>
            <a:ext cx="1087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596" y="286983"/>
            <a:ext cx="370587" cy="360000"/>
          </a:xfrm>
          <a:prstGeom prst="rect">
            <a:avLst/>
          </a:prstGeom>
        </p:spPr>
      </p:pic>
      <p:sp>
        <p:nvSpPr>
          <p:cNvPr id="13" name="Marcador de pie de página 12"/>
          <p:cNvSpPr>
            <a:spLocks noGrp="1"/>
          </p:cNvSpPr>
          <p:nvPr>
            <p:ph type="ftr" sz="quarter" idx="11"/>
          </p:nvPr>
        </p:nvSpPr>
        <p:spPr/>
        <p:txBody>
          <a:bodyPr/>
          <a:lstStyle/>
          <a:p>
            <a:r>
              <a:rPr lang="es-ES" dirty="0">
                <a:latin typeface="Gotham XLight" pitchFamily="50" charset="0"/>
              </a:rPr>
              <a:t>Confidencial</a:t>
            </a:r>
          </a:p>
        </p:txBody>
      </p:sp>
      <p:sp>
        <p:nvSpPr>
          <p:cNvPr id="14" name="Marcador de número de diapositiva 13"/>
          <p:cNvSpPr>
            <a:spLocks noGrp="1"/>
          </p:cNvSpPr>
          <p:nvPr>
            <p:ph type="sldNum" sz="quarter" idx="12"/>
          </p:nvPr>
        </p:nvSpPr>
        <p:spPr/>
        <p:txBody>
          <a:bodyPr/>
          <a:lstStyle/>
          <a:p>
            <a:fld id="{E4AC3F4D-5CA1-492B-9484-7805BB686F8A}" type="slidenum">
              <a:rPr lang="es-ES" smtClean="0">
                <a:latin typeface="Gotham XLight" pitchFamily="50" charset="0"/>
              </a:rPr>
              <a:t>3</a:t>
            </a:fld>
            <a:endParaRPr lang="es-ES">
              <a:latin typeface="Gotham XLight" pitchFamily="50" charset="0"/>
            </a:endParaRPr>
          </a:p>
        </p:txBody>
      </p:sp>
      <p:pic>
        <p:nvPicPr>
          <p:cNvPr id="15" name="Imagen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5706" y="6361475"/>
            <a:ext cx="370587" cy="360000"/>
          </a:xfrm>
          <a:prstGeom prst="rect">
            <a:avLst/>
          </a:prstGeom>
        </p:spPr>
      </p:pic>
      <p:sp>
        <p:nvSpPr>
          <p:cNvPr id="108" name="Rectángulo 107">
            <a:extLst>
              <a:ext uri="{FF2B5EF4-FFF2-40B4-BE49-F238E27FC236}">
                <a16:creationId xmlns:a16="http://schemas.microsoft.com/office/drawing/2014/main" id="{D9CB2F8B-4185-4C02-B7B9-208CD354A1DE}"/>
              </a:ext>
            </a:extLst>
          </p:cNvPr>
          <p:cNvSpPr/>
          <p:nvPr/>
        </p:nvSpPr>
        <p:spPr>
          <a:xfrm>
            <a:off x="576444" y="732227"/>
            <a:ext cx="11320302" cy="3677930"/>
          </a:xfrm>
          <a:prstGeom prst="rect">
            <a:avLst/>
          </a:prstGeom>
          <a:ln>
            <a:noFill/>
          </a:ln>
        </p:spPr>
        <p:txBody>
          <a:bodyPr wrap="square" lIns="36000" tIns="0" rIns="0">
            <a:spAutoFit/>
          </a:bodyPr>
          <a:lstStyle/>
          <a:p>
            <a:pPr marL="342900" indent="-342900">
              <a:spcBef>
                <a:spcPts val="0"/>
              </a:spcBef>
              <a:buFont typeface="+mj-lt"/>
              <a:buAutoNum type="arabicParenR"/>
            </a:pPr>
            <a:r>
              <a:rPr lang="es-ES" sz="1600">
                <a:ea typeface="Verdana" panose="020B0604030504040204" pitchFamily="34" charset="0"/>
                <a:cs typeface="Tahoma" panose="020B0604030504040204" pitchFamily="34" charset="0"/>
              </a:rPr>
              <a:t>En el caso de la reactivación del servicio, la aplicación de los beneficios debe ser de forma inmediata, tal vez 3 minutos después de que se ha completado la compra.</a:t>
            </a:r>
          </a:p>
          <a:p>
            <a:pPr marL="800100" lvl="1" indent="-342900">
              <a:spcBef>
                <a:spcPts val="600"/>
              </a:spcBef>
              <a:buFont typeface="Wingdings" panose="05000000000000000000" pitchFamily="2" charset="2"/>
              <a:buChar char="§"/>
            </a:pPr>
            <a:r>
              <a:rPr lang="es-ES" sz="1400">
                <a:ea typeface="Verdana" panose="020B0604030504040204" pitchFamily="34" charset="0"/>
                <a:cs typeface="Tahoma" panose="020B0604030504040204" pitchFamily="34" charset="0"/>
              </a:rPr>
              <a:t>Se debe tomar la respuesta del API Purchase que se ocupa en la reactivación para determinar si la compra se hizo de forma exitosa independientemente de que en la consulta de perfil no aparezca reflejado todavía.</a:t>
            </a:r>
          </a:p>
          <a:p>
            <a:pPr marL="800100" lvl="1" indent="-342900">
              <a:spcBef>
                <a:spcPts val="600"/>
              </a:spcBef>
              <a:buFont typeface="Wingdings" panose="05000000000000000000" pitchFamily="2" charset="2"/>
              <a:buChar char="§"/>
            </a:pPr>
            <a:r>
              <a:rPr lang="es-ES" sz="1400">
                <a:ea typeface="Verdana" panose="020B0604030504040204" pitchFamily="34" charset="0"/>
                <a:cs typeface="Tahoma" panose="020B0604030504040204" pitchFamily="34" charset="0"/>
              </a:rPr>
              <a:t>Tres minutos después, Admin tiene que comandar la compra de los paquetes adicionales:</a:t>
            </a:r>
          </a:p>
          <a:p>
            <a:pPr marL="1257300" lvl="2" indent="-342900">
              <a:spcBef>
                <a:spcPts val="300"/>
              </a:spcBef>
              <a:buFont typeface="Wingdings" panose="05000000000000000000" pitchFamily="2" charset="2"/>
              <a:buChar char="ü"/>
            </a:pPr>
            <a:r>
              <a:rPr lang="es-ES" sz="1400">
                <a:ea typeface="Verdana" panose="020B0604030504040204" pitchFamily="34" charset="0"/>
                <a:cs typeface="Tahoma" panose="020B0604030504040204" pitchFamily="34" charset="0"/>
              </a:rPr>
              <a:t>Para MiWiFi 5 </a:t>
            </a:r>
            <a:r>
              <a:rPr lang="es-ES" sz="1400">
                <a:ea typeface="Verdana" panose="020B0604030504040204" pitchFamily="34" charset="0"/>
                <a:cs typeface="Tahoma" panose="020B0604030504040204" pitchFamily="34" charset="0"/>
                <a:sym typeface="Wingdings" panose="05000000000000000000" pitchFamily="2" charset="2"/>
              </a:rPr>
              <a:t> 25 GBs</a:t>
            </a:r>
          </a:p>
          <a:p>
            <a:pPr marL="1257300" lvl="2" indent="-342900">
              <a:spcBef>
                <a:spcPts val="300"/>
              </a:spcBef>
              <a:buFont typeface="Wingdings" panose="05000000000000000000" pitchFamily="2" charset="2"/>
              <a:buChar char="ü"/>
            </a:pPr>
            <a:r>
              <a:rPr lang="es-ES" sz="1400">
                <a:ea typeface="Verdana" panose="020B0604030504040204" pitchFamily="34" charset="0"/>
                <a:cs typeface="Tahoma" panose="020B0604030504040204" pitchFamily="34" charset="0"/>
                <a:sym typeface="Wingdings" panose="05000000000000000000" pitchFamily="2" charset="2"/>
              </a:rPr>
              <a:t>Para MiWiFi 10  50 GBs</a:t>
            </a:r>
            <a:endParaRPr lang="es-ES" sz="1400">
              <a:ea typeface="Verdana" panose="020B0604030504040204" pitchFamily="34" charset="0"/>
              <a:cs typeface="Tahoma" panose="020B0604030504040204" pitchFamily="34" charset="0"/>
            </a:endParaRPr>
          </a:p>
          <a:p>
            <a:pPr marL="342900" indent="-342900">
              <a:spcBef>
                <a:spcPts val="0"/>
              </a:spcBef>
              <a:buFont typeface="+mj-lt"/>
              <a:buAutoNum type="arabicParenR"/>
            </a:pPr>
            <a:endParaRPr lang="es-ES" sz="1600">
              <a:ea typeface="Verdana" panose="020B0604030504040204" pitchFamily="34" charset="0"/>
              <a:cs typeface="Tahoma" panose="020B0604030504040204" pitchFamily="34" charset="0"/>
            </a:endParaRPr>
          </a:p>
          <a:p>
            <a:pPr marL="342900" indent="-342900">
              <a:spcBef>
                <a:spcPts val="0"/>
              </a:spcBef>
              <a:buFont typeface="+mj-lt"/>
              <a:buAutoNum type="arabicParenR"/>
            </a:pPr>
            <a:r>
              <a:rPr lang="es-ES" sz="1600">
                <a:ea typeface="Verdana" panose="020B0604030504040204" pitchFamily="34" charset="0"/>
                <a:cs typeface="Tahoma" panose="020B0604030504040204" pitchFamily="34" charset="0"/>
              </a:rPr>
              <a:t>Cuando ocurre la renovación del servicio, Admin realiza una programación a futuro. Este proceso se mantiene intacto.</a:t>
            </a:r>
          </a:p>
          <a:p>
            <a:pPr marL="800100" lvl="1" indent="-342900">
              <a:spcBef>
                <a:spcPts val="600"/>
              </a:spcBef>
              <a:buFont typeface="Wingdings" panose="05000000000000000000" pitchFamily="2" charset="2"/>
              <a:buChar char="§"/>
            </a:pPr>
            <a:r>
              <a:rPr lang="es-ES" sz="1400">
                <a:ea typeface="Verdana" panose="020B0604030504040204" pitchFamily="34" charset="0"/>
                <a:cs typeface="Tahoma" panose="020B0604030504040204" pitchFamily="34" charset="0"/>
              </a:rPr>
              <a:t>Sin embargo, el día que se ejecuta la Orden, Admin tiene que validar:</a:t>
            </a:r>
          </a:p>
          <a:p>
            <a:pPr marL="1257300" lvl="2" indent="-342900">
              <a:spcBef>
                <a:spcPts val="600"/>
              </a:spcBef>
              <a:buFont typeface="Wingdings" panose="05000000000000000000" pitchFamily="2" charset="2"/>
              <a:buChar char="ü"/>
            </a:pPr>
            <a:r>
              <a:rPr lang="es-ES" sz="1400">
                <a:ea typeface="Verdana" panose="020B0604030504040204" pitchFamily="34" charset="0"/>
                <a:cs typeface="Tahoma" panose="020B0604030504040204" pitchFamily="34" charset="0"/>
              </a:rPr>
              <a:t>Si la Orden agendada está en estados COMPLETED o SUCCESSFUL.</a:t>
            </a:r>
          </a:p>
          <a:p>
            <a:pPr marL="1257300" lvl="2" indent="-342900">
              <a:spcBef>
                <a:spcPts val="600"/>
              </a:spcBef>
              <a:buFont typeface="Wingdings" panose="05000000000000000000" pitchFamily="2" charset="2"/>
              <a:buChar char="ü"/>
            </a:pPr>
            <a:r>
              <a:rPr lang="es-ES" sz="1400">
                <a:ea typeface="Verdana" panose="020B0604030504040204" pitchFamily="34" charset="0"/>
                <a:cs typeface="Tahoma" panose="020B0604030504040204" pitchFamily="34" charset="0"/>
              </a:rPr>
              <a:t>Si esto es cierto, entonces programar la aplicación de los datos adicionales a las 3 ó 4 am para que el cliente amanezca con el servicio restablecido y los Gigas debidamente abonados.</a:t>
            </a:r>
            <a:endParaRPr lang="es-MX" sz="1400" dirty="0">
              <a:ea typeface="Verdan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7EBDA096-77F1-4292-822A-FB364D452FBE}"/>
              </a:ext>
            </a:extLst>
          </p:cNvPr>
          <p:cNvSpPr txBox="1"/>
          <p:nvPr/>
        </p:nvSpPr>
        <p:spPr>
          <a:xfrm>
            <a:off x="1077952" y="246873"/>
            <a:ext cx="2634054" cy="400110"/>
          </a:xfrm>
          <a:prstGeom prst="rect">
            <a:avLst/>
          </a:prstGeom>
          <a:noFill/>
        </p:spPr>
        <p:txBody>
          <a:bodyPr wrap="none" rtlCol="0">
            <a:spAutoFit/>
          </a:bodyPr>
          <a:lstStyle/>
          <a:p>
            <a:r>
              <a:rPr lang="es-ES" sz="2000" b="1">
                <a:solidFill>
                  <a:schemeClr val="tx2"/>
                </a:solidFill>
              </a:rPr>
              <a:t>2. Consideraciones</a:t>
            </a:r>
            <a:endParaRPr lang="es-ES" sz="2000" b="1" dirty="0">
              <a:solidFill>
                <a:schemeClr val="tx2"/>
              </a:solidFill>
            </a:endParaRPr>
          </a:p>
        </p:txBody>
      </p:sp>
    </p:spTree>
    <p:extLst>
      <p:ext uri="{BB962C8B-B14F-4D97-AF65-F5344CB8AC3E}">
        <p14:creationId xmlns:p14="http://schemas.microsoft.com/office/powerpoint/2010/main" val="301208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103558" y="3637046"/>
            <a:ext cx="3124200" cy="790575"/>
          </a:xfrm>
          <a:prstGeom prst="rect">
            <a:avLst/>
          </a:prstGeom>
        </p:spPr>
      </p:pic>
      <p:sp>
        <p:nvSpPr>
          <p:cNvPr id="8" name="Rectángulo 7"/>
          <p:cNvSpPr/>
          <p:nvPr/>
        </p:nvSpPr>
        <p:spPr>
          <a:xfrm>
            <a:off x="4220221" y="2295429"/>
            <a:ext cx="3150221" cy="707886"/>
          </a:xfrm>
          <a:prstGeom prst="rect">
            <a:avLst/>
          </a:prstGeom>
        </p:spPr>
        <p:txBody>
          <a:bodyPr wrap="none">
            <a:spAutoFit/>
          </a:bodyPr>
          <a:lstStyle/>
          <a:p>
            <a:r>
              <a:rPr lang="es-MX" sz="4000" b="1" dirty="0">
                <a:solidFill>
                  <a:schemeClr val="accent5">
                    <a:lumMod val="75000"/>
                  </a:schemeClr>
                </a:solidFill>
                <a:latin typeface="Verdana" panose="020B0604030504040204" pitchFamily="34" charset="0"/>
                <a:ea typeface="Verdana" panose="020B0604030504040204" pitchFamily="34" charset="0"/>
              </a:rPr>
              <a:t>¡¡Gracias!!</a:t>
            </a:r>
            <a:endParaRPr lang="es-ES" sz="4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33016739"/>
      </p:ext>
    </p:extLst>
  </p:cSld>
  <p:clrMapOvr>
    <a:masterClrMapping/>
  </p:clrMapOvr>
</p:sld>
</file>

<file path=ppt/theme/theme1.xml><?xml version="1.0" encoding="utf-8"?>
<a:theme xmlns:a="http://schemas.openxmlformats.org/drawingml/2006/main" name="Office Theme">
  <a:themeElements>
    <a:clrScheme name="Retemex">
      <a:dk1>
        <a:sysClr val="windowText" lastClr="000000"/>
      </a:dk1>
      <a:lt1>
        <a:sysClr val="window" lastClr="FFFFFF"/>
      </a:lt1>
      <a:dk2>
        <a:srgbClr val="0C217C"/>
      </a:dk2>
      <a:lt2>
        <a:srgbClr val="E7E6E6"/>
      </a:lt2>
      <a:accent1>
        <a:srgbClr val="E7433A"/>
      </a:accent1>
      <a:accent2>
        <a:srgbClr val="F17700"/>
      </a:accent2>
      <a:accent3>
        <a:srgbClr val="FFBD19"/>
      </a:accent3>
      <a:accent4>
        <a:srgbClr val="67BB3F"/>
      </a:accent4>
      <a:accent5>
        <a:srgbClr val="08A8C8"/>
      </a:accent5>
      <a:accent6>
        <a:srgbClr val="25358A"/>
      </a:accent6>
      <a:hlink>
        <a:srgbClr val="F17700"/>
      </a:hlink>
      <a:folHlink>
        <a:srgbClr val="E7433A"/>
      </a:folHlink>
    </a:clrScheme>
    <a:fontScheme name="Retemex">
      <a:majorFont>
        <a:latin typeface="Gotham Thin"/>
        <a:ea typeface=""/>
        <a:cs typeface=""/>
      </a:majorFont>
      <a:minorFont>
        <a:latin typeface="Gotham"/>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5142</TotalTime>
  <Words>493</Words>
  <Application>Microsoft Office PowerPoint</Application>
  <PresentationFormat>Panorámica</PresentationFormat>
  <Paragraphs>91</Paragraphs>
  <Slides>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vt:i4>
      </vt:variant>
    </vt:vector>
  </HeadingPairs>
  <TitlesOfParts>
    <vt:vector size="13" baseType="lpstr">
      <vt:lpstr>Arial</vt:lpstr>
      <vt:lpstr>Calibri</vt:lpstr>
      <vt:lpstr>Gotham</vt:lpstr>
      <vt:lpstr>Gotham Black</vt:lpstr>
      <vt:lpstr>Gotham Thin</vt:lpstr>
      <vt:lpstr>Gotham XLight</vt:lpstr>
      <vt:lpstr>Verdana</vt:lpstr>
      <vt:lpstr>Wingdings</vt:lpstr>
      <vt:lpstr>Office Theme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retemexico@gmail.com</dc:creator>
  <cp:lastModifiedBy>Mauricio Munoz</cp:lastModifiedBy>
  <cp:revision>439</cp:revision>
  <dcterms:created xsi:type="dcterms:W3CDTF">2018-08-07T23:31:37Z</dcterms:created>
  <dcterms:modified xsi:type="dcterms:W3CDTF">2022-02-23T22:16:14Z</dcterms:modified>
</cp:coreProperties>
</file>