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7363db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7363db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7363db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7363db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7363db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7363db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7363db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7363db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7363db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7363db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c7363db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c7363db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7363db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7363db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7363db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7363db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7363db6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c7363db6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7363db6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7363db6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7363db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7363db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c7363db6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c7363db6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7363db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7363db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1a06d8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1a06d8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c1a06d8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c1a06d8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519764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8519764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851976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851976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85197648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85197648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85197648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85197648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7363db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7363db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7363db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7363db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5197648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5197648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519764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51976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7363db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7363db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5197648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5197648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dca8cc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dca8cc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64600" y="630225"/>
            <a:ext cx="833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Presentación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Ingeniería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4294967295" type="title"/>
          </p:nvPr>
        </p:nvSpPr>
        <p:spPr>
          <a:xfrm>
            <a:off x="664100" y="2500150"/>
            <a:ext cx="35550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Profesores: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Arsaute, Ariel Sebastian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Daniele, Marcela Elena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Frutos, Mariana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Solivellas, Daniela Beatriz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Uva, Marcelo Ariel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>
            <p:ph idx="4294967295" type="title"/>
          </p:nvPr>
        </p:nvSpPr>
        <p:spPr>
          <a:xfrm>
            <a:off x="5080325" y="2571750"/>
            <a:ext cx="33966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Alumnos: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Fernandez, Federico J.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Imenzon, Carlos A.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Sosa, Juan 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Gestión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03300" y="1194425"/>
            <a:ext cx="83520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Posterior a haber realizado las tareas correspondientes para ese Sprint Plannig, teníamos una revisión semanal o quincenal, donde el docente nos indicaba la situación del proceso y donde debíamos hacer hincapié.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Durante el desarrollo del proyecto consideramos utilizar “</a:t>
            </a:r>
            <a:r>
              <a:rPr b="1" lang="es-419"/>
              <a:t>ramas o branch”</a:t>
            </a:r>
            <a:r>
              <a:rPr lang="es-419"/>
              <a:t> para poder avanzar con las distintas tareas, sin afectar la </a:t>
            </a:r>
            <a:r>
              <a:rPr lang="es-419"/>
              <a:t>línea</a:t>
            </a:r>
            <a:r>
              <a:rPr lang="es-419"/>
              <a:t> de desarrollo.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De esta forma, nos facilitó probar hasta obtener el </a:t>
            </a:r>
            <a:r>
              <a:rPr lang="es-419"/>
              <a:t>código</a:t>
            </a:r>
            <a:r>
              <a:rPr lang="es-419"/>
              <a:t> correcto y poder </a:t>
            </a:r>
            <a:r>
              <a:rPr lang="es-419"/>
              <a:t>así</a:t>
            </a:r>
            <a:r>
              <a:rPr lang="es-419"/>
              <a:t> mergear con la rama master donde está el código funcionando.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359400" y="1145900"/>
            <a:ext cx="83520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</a:t>
            </a:r>
            <a:r>
              <a:rPr lang="es-419"/>
              <a:t> de revisar la </a:t>
            </a:r>
            <a:r>
              <a:rPr lang="es-419"/>
              <a:t>guía</a:t>
            </a:r>
            <a:r>
              <a:rPr lang="es-419"/>
              <a:t> de estilo de ruby, hemos notado varios errores a simple vista, que luego nos facilitó este proceso con la herramienta “</a:t>
            </a:r>
            <a:r>
              <a:rPr b="1" lang="es-419"/>
              <a:t>Rubocop</a:t>
            </a:r>
            <a:r>
              <a:rPr lang="es-419"/>
              <a:t>”, la cual, e</a:t>
            </a:r>
            <a:r>
              <a:rPr lang="es-419"/>
              <a:t>s un analizador estático de código Ruby, basado en la guía de estilo de ruby.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Antes de ejecutar la herramienta “</a:t>
            </a:r>
            <a:r>
              <a:rPr b="1" lang="es-419"/>
              <a:t>Rubocop”</a:t>
            </a:r>
            <a:r>
              <a:rPr lang="es-419"/>
              <a:t>, detectamos los siguientes code small: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Falta de comentarios en algunas funciones.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Errores de espacios en blancos.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Errores de indentación.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algunos casos se repetía el mismo código.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24"/>
          <p:cNvSpPr txBox="1"/>
          <p:nvPr>
            <p:ph idx="4294967295" type="body"/>
          </p:nvPr>
        </p:nvSpPr>
        <p:spPr>
          <a:xfrm>
            <a:off x="219000" y="1051175"/>
            <a:ext cx="85206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Rubocop analizá el código ruby buscando posibles ofensas, y sugiere </a:t>
            </a:r>
            <a:r>
              <a:rPr lang="es-419"/>
              <a:t>cómo</a:t>
            </a:r>
            <a:r>
              <a:rPr lang="es-419"/>
              <a:t> resolverlas. Cuenta con corrección automática para ciertas ofensas.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 primero que hicimos antes de ejecutar la herramienta fue agregar la </a:t>
            </a:r>
            <a:r>
              <a:rPr b="1" lang="es-419"/>
              <a:t>gema</a:t>
            </a:r>
            <a:r>
              <a:rPr lang="es-419"/>
              <a:t> en nuestro proyecto para poder ejecutarlo.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Con la ejecución de </a:t>
            </a:r>
            <a:r>
              <a:rPr b="1" lang="es-419"/>
              <a:t>Rubocop</a:t>
            </a:r>
            <a:r>
              <a:rPr lang="es-419"/>
              <a:t> obtuvimos el análisis en un archivo, que luego fue agregado al repositorio del proyecto.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Luego, hemos ejecutado rubocop obteniendo el análisis “informeApp”. A continuación se muestran algunos de los  siguientes code small detectados en la clase app.rb con sus respectivas correcciones (autocorrección de rubocop y manualmente):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303300" y="1389725"/>
            <a:ext cx="83520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Uso de símbolos ascii en los comentarios que no están permitidos como los acentos y la letra ñ.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línea es demasiado larga.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Mayormente este problema aparecían en los comentarios, entonces se colocaron en una línea particular (no al costado) y otros se hicieron más cortos.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de los lugares, es como muestra la imagen y se soluciono de la siguiente manera: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100"/>
            <a:ext cx="8839201" cy="261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" y="3072736"/>
            <a:ext cx="4146113" cy="19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263" y="3188936"/>
            <a:ext cx="31337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4202100" y="2571750"/>
            <a:ext cx="739800" cy="63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8" name="Google Shape;168;p27"/>
          <p:cNvSpPr txBox="1"/>
          <p:nvPr>
            <p:ph idx="4294967295" type="body"/>
          </p:nvPr>
        </p:nvSpPr>
        <p:spPr>
          <a:xfrm>
            <a:off x="303300" y="1051175"/>
            <a:ext cx="83520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Condicionales</a:t>
            </a:r>
            <a:r>
              <a:rPr lang="es-419"/>
              <a:t> idénticas, tanto en el if como en el else se devolvía el mismo resultado.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5900"/>
            <a:ext cx="40576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25" y="2240650"/>
            <a:ext cx="40576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4082100" y="2864750"/>
            <a:ext cx="794400" cy="7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7" name="Google Shape;177;p28"/>
          <p:cNvSpPr txBox="1"/>
          <p:nvPr>
            <p:ph idx="4294967295" type="body"/>
          </p:nvPr>
        </p:nvSpPr>
        <p:spPr>
          <a:xfrm>
            <a:off x="303300" y="1051175"/>
            <a:ext cx="8352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Convertir el if..else anidado por elsif.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0" y="1690775"/>
            <a:ext cx="4271787" cy="25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0075"/>
            <a:ext cx="4251900" cy="2510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3702329" y="3906462"/>
            <a:ext cx="781200" cy="63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303300" y="1051175"/>
            <a:ext cx="83520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Colocación de comentarios en la misma línea que la palabra clave def.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75" y="1636750"/>
            <a:ext cx="7526250" cy="9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63" y="3416600"/>
            <a:ext cx="7526275" cy="118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3984575" y="2721500"/>
            <a:ext cx="690300" cy="5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" name="Google Shape;195;p30"/>
          <p:cNvSpPr txBox="1"/>
          <p:nvPr>
            <p:ph idx="4294967295" type="body"/>
          </p:nvPr>
        </p:nvSpPr>
        <p:spPr>
          <a:xfrm>
            <a:off x="303300" y="1051175"/>
            <a:ext cx="83520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se sacó llaves innecesarias.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57907" t="17012"/>
          <a:stretch/>
        </p:blipFill>
        <p:spPr>
          <a:xfrm>
            <a:off x="503975" y="1601675"/>
            <a:ext cx="2847222" cy="33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36616" t="20019"/>
          <a:stretch/>
        </p:blipFill>
        <p:spPr>
          <a:xfrm>
            <a:off x="4819475" y="1601675"/>
            <a:ext cx="3891504" cy="33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3631288" y="3099125"/>
            <a:ext cx="908100" cy="6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4" name="Google Shape;204;p31"/>
          <p:cNvSpPr txBox="1"/>
          <p:nvPr>
            <p:ph idx="4294967295" type="body"/>
          </p:nvPr>
        </p:nvSpPr>
        <p:spPr>
          <a:xfrm>
            <a:off x="303300" y="1051175"/>
            <a:ext cx="83520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include se usa en el nivel superior. Use dentro de la clase o módulo.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25" y="1536575"/>
            <a:ext cx="5372950" cy="3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Temas a tratar: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Ciclo de refactorización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Planificación y estimación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Gestion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1" name="Google Shape;211;p32"/>
          <p:cNvSpPr txBox="1"/>
          <p:nvPr>
            <p:ph idx="4294967295" type="body"/>
          </p:nvPr>
        </p:nvSpPr>
        <p:spPr>
          <a:xfrm>
            <a:off x="303300" y="1051175"/>
            <a:ext cx="83520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tamaño de la condición de la rama de asignación para la notificación es demasiado alto y el método tiene demasiadas líneas.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2075"/>
            <a:ext cx="4295383" cy="29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6670" t="0"/>
          <a:stretch/>
        </p:blipFill>
        <p:spPr>
          <a:xfrm>
            <a:off x="5405377" y="1862075"/>
            <a:ext cx="2980475" cy="2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/>
          <p:nvPr/>
        </p:nvSpPr>
        <p:spPr>
          <a:xfrm>
            <a:off x="4596600" y="2994950"/>
            <a:ext cx="638100" cy="6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0" name="Google Shape;220;p33"/>
          <p:cNvSpPr txBox="1"/>
          <p:nvPr>
            <p:ph idx="4294967295" type="body"/>
          </p:nvPr>
        </p:nvSpPr>
        <p:spPr>
          <a:xfrm>
            <a:off x="303300" y="1051175"/>
            <a:ext cx="83520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método tiene demasiadas líneas.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modificó “</a:t>
            </a:r>
            <a:r>
              <a:rPr b="1" lang="es-419"/>
              <a:t>rubocop_todo.yml</a:t>
            </a:r>
            <a:r>
              <a:rPr lang="es-419"/>
              <a:t>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85" y="1922100"/>
            <a:ext cx="6504425" cy="1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4294967295" type="body"/>
          </p:nvPr>
        </p:nvSpPr>
        <p:spPr>
          <a:xfrm>
            <a:off x="396000" y="3768825"/>
            <a:ext cx="8352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8761D"/>
                </a:solidFill>
              </a:rPr>
              <a:t>Este archivo luego de MVC se borró, porque la clase app.rb quedó con una cantidad de </a:t>
            </a:r>
            <a:r>
              <a:rPr b="1" lang="es-419">
                <a:solidFill>
                  <a:srgbClr val="38761D"/>
                </a:solidFill>
              </a:rPr>
              <a:t>líneas</a:t>
            </a:r>
            <a:r>
              <a:rPr b="1" lang="es-419">
                <a:solidFill>
                  <a:srgbClr val="38761D"/>
                </a:solidFill>
              </a:rPr>
              <a:t> permitidas por la guia de estilo. 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8" name="Google Shape;228;p34"/>
          <p:cNvSpPr txBox="1"/>
          <p:nvPr>
            <p:ph idx="4294967295" type="body"/>
          </p:nvPr>
        </p:nvSpPr>
        <p:spPr>
          <a:xfrm>
            <a:off x="387600" y="1040400"/>
            <a:ext cx="83520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Modelo-Vista-Controlador (</a:t>
            </a:r>
            <a:r>
              <a:rPr b="1" lang="es-419"/>
              <a:t>MVC)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un patrón de arquitectura de software, que separa los datos y principalmente lo que es la lógica de negocio de una aplicación de su representación y el módulo encargado de gestionar los eventos y las comunicaciones.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442750" y="2630350"/>
            <a:ext cx="47397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ello MVC propone la construcción de tres componentes distintos que son el </a:t>
            </a:r>
            <a:r>
              <a:rPr b="1"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modelo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vista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controlador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es decir, por un lado define componentes para la </a:t>
            </a:r>
            <a:r>
              <a:rPr lang="es-419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representación de la información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y por otro lado para la </a:t>
            </a:r>
            <a:r>
              <a:rPr lang="es-419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interacción del usuario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458" y="2890700"/>
            <a:ext cx="3546566" cy="16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6" name="Google Shape;236;p35"/>
          <p:cNvSpPr txBox="1"/>
          <p:nvPr>
            <p:ph idx="4294967295" type="body"/>
          </p:nvPr>
        </p:nvSpPr>
        <p:spPr>
          <a:xfrm>
            <a:off x="396000" y="1051175"/>
            <a:ext cx="83520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Modelo-Vista-Controlador (MVC)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 que se hizo fue crear una carpeta “Controller” y una “Services”, donde dentro se agregaron los archivos correspondiente.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cuenta del usuario (Account)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la clase “AccountController” se colocaron todos los métodos que hacían referencia al usuario, como: signup, login, logout, change_pass, change_mail y profile.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Y en la clase “AccountService” se colocó la implementación, como la del: signup, change_pass y change_mail. 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2" name="Google Shape;242;p36"/>
          <p:cNvSpPr txBox="1"/>
          <p:nvPr>
            <p:ph idx="4294967295" type="body"/>
          </p:nvPr>
        </p:nvSpPr>
        <p:spPr>
          <a:xfrm>
            <a:off x="396000" y="1051175"/>
            <a:ext cx="83520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Modelo-Vista-Controlador (MVC)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los documentos (Document)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la clase “DocumentController” se colocaron todos los get y post que hacían referencia a los documentos, como: save_document, delete_document y view_documents.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Y en la clase “DocumentService” se colocó la implementación, como la del: delete_doc, new_document.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Además en ambas clases se agregaron las </a:t>
            </a:r>
            <a:r>
              <a:rPr b="1" lang="es-419"/>
              <a:t>excepciones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añadió una clase para el manejo de excepciones “ValidationModelError”, modificando así el App.rb, las vistas, los controllers y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1386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1906800" y="1293275"/>
            <a:ext cx="23685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User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Document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AccountService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DocumentService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exceptions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ValidationModelError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AccountController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DocumentController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244250" y="675275"/>
            <a:ext cx="4964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Estructura definitiva luego del MVC: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778950" y="1293275"/>
            <a:ext cx="23685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change_mail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change_pass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documents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index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layout</a:t>
            </a:r>
            <a:endParaRPr b="1"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login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logout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navbar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profile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save_document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signup</a:t>
            </a:r>
            <a:endParaRPr sz="12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562350" y="1051175"/>
            <a:ext cx="80025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Diagrama de clase antes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 la refactorización: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68" y="1076999"/>
            <a:ext cx="4552632" cy="38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Ciclo de Refactorización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9"/>
          <p:cNvSpPr txBox="1"/>
          <p:nvPr>
            <p:ph idx="4294967295" type="body"/>
          </p:nvPr>
        </p:nvSpPr>
        <p:spPr>
          <a:xfrm>
            <a:off x="396000" y="1051175"/>
            <a:ext cx="83520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Modelo-Vista-Controlador (MVC)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Diagrama de clase luego de 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refactorización: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0" y="1079750"/>
            <a:ext cx="3587875" cy="3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64600" y="630225"/>
            <a:ext cx="8338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Presentación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Ingeniería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4294967295" type="title"/>
          </p:nvPr>
        </p:nvSpPr>
        <p:spPr>
          <a:xfrm>
            <a:off x="664100" y="2500150"/>
            <a:ext cx="35550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Profesores: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Arsaute, Ariel Sebastian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Daniele, Marcela Elena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Frutos, Mariana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Solivellas, Daniela Beatriz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Uva, Marcelo Ariel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40"/>
          <p:cNvSpPr txBox="1"/>
          <p:nvPr>
            <p:ph idx="4294967295" type="title"/>
          </p:nvPr>
        </p:nvSpPr>
        <p:spPr>
          <a:xfrm>
            <a:off x="5080325" y="2571750"/>
            <a:ext cx="33966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Alumnos: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Fernandez, Federico J.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Imenzon, Carlos A.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Sosa, Juan 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Planificación y Estimación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96000" y="1205825"/>
            <a:ext cx="83520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 de comenzar con la implementación del proyecto, lo que hicimos fue planificar y estimar el tiempo de trabajo de que nos iba a llevar terminar en dicho proyecto distribuyendo las actividades de manera correcta.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¿Como lo hicimos?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</a:t>
            </a:r>
            <a:r>
              <a:rPr lang="es-419"/>
              <a:t> que tuvimos en cuenta principalmente es tener estimaciones razonables de los: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Tiempos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03300" y="2292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Planificación y Estimación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96000" y="1213675"/>
            <a:ext cx="83520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</a:t>
            </a:r>
            <a:r>
              <a:rPr b="1" lang="es-419"/>
              <a:t>Qué</a:t>
            </a:r>
            <a:r>
              <a:rPr b="1" lang="es-419"/>
              <a:t> </a:t>
            </a:r>
            <a:r>
              <a:rPr b="1" lang="es-419"/>
              <a:t>método</a:t>
            </a:r>
            <a:r>
              <a:rPr b="1" lang="es-419"/>
              <a:t> se </a:t>
            </a:r>
            <a:r>
              <a:rPr b="1" lang="es-419"/>
              <a:t>utilizó</a:t>
            </a:r>
            <a:r>
              <a:rPr b="1" lang="es-419"/>
              <a:t>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</a:t>
            </a:r>
            <a:r>
              <a:rPr lang="es-419"/>
              <a:t>método</a:t>
            </a:r>
            <a:r>
              <a:rPr lang="es-419"/>
              <a:t> que utilizamos fue GANTT, que nos permitió ver una representación </a:t>
            </a:r>
            <a:r>
              <a:rPr lang="es-419"/>
              <a:t>gráfica con</a:t>
            </a:r>
            <a:r>
              <a:rPr lang="es-419"/>
              <a:t> la duración de las diferentes tareas.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 continuación se muestran los diagramas que hemos realizados: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lt2"/>
                </a:solidFill>
              </a:rPr>
              <a:t>Primer diagrama de refactorización </a:t>
            </a:r>
            <a:endParaRPr u="sng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25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lt2"/>
                </a:solidFill>
              </a:rPr>
              <a:t>Segundo diagrama de refactorización</a:t>
            </a:r>
            <a:endParaRPr u="sng">
              <a:solidFill>
                <a:schemeClr val="lt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0" y="1230575"/>
            <a:ext cx="8013021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Gestión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96000" y="938900"/>
            <a:ext cx="83520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</a:t>
            </a:r>
            <a:r>
              <a:rPr lang="es-419"/>
              <a:t>usó</a:t>
            </a:r>
            <a:r>
              <a:rPr lang="es-419"/>
              <a:t> la </a:t>
            </a:r>
            <a:r>
              <a:rPr lang="es-419"/>
              <a:t>metodología ágil SCRUM, donde un integrante del grupo tomaba la iniciativa para coordinar el grupo y ver que se </a:t>
            </a:r>
            <a:r>
              <a:rPr lang="es-419"/>
              <a:t>hacía</a:t>
            </a:r>
            <a:r>
              <a:rPr lang="es-419"/>
              <a:t> en el día a día.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También</a:t>
            </a:r>
            <a:r>
              <a:rPr lang="es-419"/>
              <a:t> utilizamos las herramientas que nos proporcionaron los docentes, GitHub, PivotalTracker y Rubocop. Como </a:t>
            </a:r>
            <a:r>
              <a:rPr lang="es-419"/>
              <a:t>también</a:t>
            </a:r>
            <a:r>
              <a:rPr lang="es-419"/>
              <a:t> </a:t>
            </a:r>
            <a:r>
              <a:rPr lang="es-419"/>
              <a:t>información</a:t>
            </a:r>
            <a:r>
              <a:rPr lang="es-419"/>
              <a:t> sobre diferentes </a:t>
            </a:r>
            <a:r>
              <a:rPr lang="es-419"/>
              <a:t>metodologías</a:t>
            </a:r>
            <a:r>
              <a:rPr lang="es-419"/>
              <a:t> a utilizar para poder avanzar.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Luego de esto, el equipo planificaba realizando el “Sprint Plannig”.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Gestión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96000" y="938900"/>
            <a:ext cx="83520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Para cada tarea que se iba detectando, el scrum master agregaba las historias en la herramienta </a:t>
            </a:r>
            <a:r>
              <a:rPr b="1" lang="es-419">
                <a:solidFill>
                  <a:srgbClr val="0000FF"/>
                </a:solidFill>
              </a:rPr>
              <a:t>“Pivotal Tracker”</a:t>
            </a:r>
            <a:r>
              <a:rPr lang="es-419"/>
              <a:t>, donde se le colocaba: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encargado de realizar esa tarea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Y la dificultad de la tarea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Una vez finalizada la tarea, se realizaba el commit y se sincronizaba con nuestro repositorio en GitHub.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44300" y="3519675"/>
            <a:ext cx="82386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NOTA: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El encargado cuando terminaba la tarea realizaba el commit con el ID de la historia para indicar que esa tarea se había finalizado.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Gestión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396000" y="938900"/>
            <a:ext cx="183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>
                <a:solidFill>
                  <a:srgbClr val="0000FF"/>
                </a:solidFill>
              </a:rPr>
              <a:t>Pivotal Tracker</a:t>
            </a:r>
            <a:r>
              <a:rPr lang="es-419"/>
              <a:t>: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63" y="1512950"/>
            <a:ext cx="5177875" cy="3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