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  <p:embeddedFont>
      <p:font typeface="TT Ramillas" panose="020B0604020202020204" charset="0"/>
      <p:regular r:id="rId16"/>
    </p:embeddedFont>
    <p:embeddedFont>
      <p:font typeface="TT Ramillas Bold" panose="020B0604020202020204" charset="0"/>
      <p:regular r:id="rId17"/>
    </p:embeddedFont>
    <p:embeddedFont>
      <p:font typeface="TT Ramillas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1.svg"/><Relationship Id="rId10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60955" y="2011064"/>
            <a:ext cx="11960684" cy="517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1"/>
              </a:lnSpc>
            </a:pPr>
            <a:r>
              <a:rPr lang="en-US" sz="5914">
                <a:solidFill>
                  <a:srgbClr val="094C69"/>
                </a:solidFill>
                <a:latin typeface="TT Ramillas"/>
                <a:ea typeface="TT Ramillas"/>
                <a:cs typeface="TT Ramillas"/>
                <a:sym typeface="TT Ramillas"/>
              </a:rPr>
              <a:t>EXECUTIVE PRESENTATION:</a:t>
            </a:r>
          </a:p>
          <a:p>
            <a:pPr algn="ctr">
              <a:lnSpc>
                <a:spcPts val="6741"/>
              </a:lnSpc>
            </a:pPr>
            <a:endParaRPr lang="en-US" sz="5914">
              <a:solidFill>
                <a:srgbClr val="094C69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algn="ctr">
              <a:lnSpc>
                <a:spcPts val="6741"/>
              </a:lnSpc>
            </a:pPr>
            <a:r>
              <a:rPr lang="en-US" sz="5914">
                <a:solidFill>
                  <a:srgbClr val="094C69"/>
                </a:solidFill>
                <a:latin typeface="TT Ramillas"/>
                <a:ea typeface="TT Ramillas"/>
                <a:cs typeface="TT Ramillas"/>
                <a:sym typeface="TT Ramillas"/>
              </a:rPr>
              <a:t> DATA-DRIVEN E-COMMERCE STRATEGY &amp; RECOMMENDATIONS</a:t>
            </a:r>
          </a:p>
          <a:p>
            <a:pPr marL="0" lvl="0" indent="0" algn="ctr">
              <a:lnSpc>
                <a:spcPts val="7208"/>
              </a:lnSpc>
            </a:pPr>
            <a:endParaRPr lang="en-US" sz="5914">
              <a:solidFill>
                <a:srgbClr val="094C69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166361" y="6326506"/>
            <a:ext cx="11955278" cy="1186477"/>
            <a:chOff x="0" y="0"/>
            <a:chExt cx="4241545" cy="4209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41545" cy="420943"/>
            </a:xfrm>
            <a:custGeom>
              <a:avLst/>
              <a:gdLst/>
              <a:ahLst/>
              <a:cxnLst/>
              <a:rect l="l" t="t" r="r" b="b"/>
              <a:pathLst>
                <a:path w="4241545" h="420943">
                  <a:moveTo>
                    <a:pt x="0" y="0"/>
                  </a:moveTo>
                  <a:lnTo>
                    <a:pt x="4241545" y="0"/>
                  </a:lnTo>
                  <a:lnTo>
                    <a:pt x="4241545" y="420943"/>
                  </a:lnTo>
                  <a:lnTo>
                    <a:pt x="0" y="420943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41545" cy="4590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12297" y="6743544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7" name="Freeform 7"/>
          <p:cNvSpPr/>
          <p:nvPr/>
        </p:nvSpPr>
        <p:spPr>
          <a:xfrm rot="-10800000">
            <a:off x="1731731" y="8582433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3" y="0"/>
                </a:lnTo>
                <a:lnTo>
                  <a:pt x="2304583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8" name="Freeform 8"/>
          <p:cNvSpPr/>
          <p:nvPr/>
        </p:nvSpPr>
        <p:spPr>
          <a:xfrm rot="-10800000">
            <a:off x="15470036" y="-85725"/>
            <a:ext cx="2339986" cy="3677778"/>
          </a:xfrm>
          <a:custGeom>
            <a:avLst/>
            <a:gdLst/>
            <a:ahLst/>
            <a:cxnLst/>
            <a:rect l="l" t="t" r="r" b="b"/>
            <a:pathLst>
              <a:path w="2339986" h="3677778">
                <a:moveTo>
                  <a:pt x="0" y="0"/>
                </a:moveTo>
                <a:lnTo>
                  <a:pt x="2339986" y="0"/>
                </a:lnTo>
                <a:lnTo>
                  <a:pt x="2339986" y="3677778"/>
                </a:lnTo>
                <a:lnTo>
                  <a:pt x="0" y="3677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9" name="Freeform 9"/>
          <p:cNvSpPr/>
          <p:nvPr/>
        </p:nvSpPr>
        <p:spPr>
          <a:xfrm>
            <a:off x="14086005" y="-6962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10" name="Freeform 10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11" name="TextBox 11"/>
          <p:cNvSpPr txBox="1"/>
          <p:nvPr/>
        </p:nvSpPr>
        <p:spPr>
          <a:xfrm>
            <a:off x="3442314" y="6600203"/>
            <a:ext cx="11403371" cy="581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i="1">
                <a:solidFill>
                  <a:srgbClr val="FFFFFF"/>
                </a:solidFill>
                <a:latin typeface="TT Ramillas Italics"/>
                <a:ea typeface="TT Ramillas Italics"/>
                <a:cs typeface="TT Ramillas Italics"/>
                <a:sym typeface="TT Ramillas Italics"/>
              </a:rPr>
              <a:t>Carlos Correa </a:t>
            </a:r>
          </a:p>
        </p:txBody>
      </p:sp>
      <p:sp>
        <p:nvSpPr>
          <p:cNvPr id="12" name="Freeform 12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13" name="Freeform 13"/>
          <p:cNvSpPr/>
          <p:nvPr/>
        </p:nvSpPr>
        <p:spPr>
          <a:xfrm>
            <a:off x="6939260" y="7736701"/>
            <a:ext cx="4409480" cy="2259859"/>
          </a:xfrm>
          <a:custGeom>
            <a:avLst/>
            <a:gdLst/>
            <a:ahLst/>
            <a:cxnLst/>
            <a:rect l="l" t="t" r="r" b="b"/>
            <a:pathLst>
              <a:path w="4409480" h="2259859">
                <a:moveTo>
                  <a:pt x="0" y="0"/>
                </a:moveTo>
                <a:lnTo>
                  <a:pt x="4409480" y="0"/>
                </a:lnTo>
                <a:lnTo>
                  <a:pt x="4409480" y="2259859"/>
                </a:lnTo>
                <a:lnTo>
                  <a:pt x="0" y="22598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2574534"/>
            <a:ext cx="5040454" cy="7140966"/>
          </a:xfrm>
          <a:custGeom>
            <a:avLst/>
            <a:gdLst/>
            <a:ahLst/>
            <a:cxnLst/>
            <a:rect l="l" t="t" r="r" b="b"/>
            <a:pathLst>
              <a:path w="4594964" h="6688226">
                <a:moveTo>
                  <a:pt x="0" y="0"/>
                </a:moveTo>
                <a:lnTo>
                  <a:pt x="4594964" y="0"/>
                </a:lnTo>
                <a:lnTo>
                  <a:pt x="4594964" y="6688226"/>
                </a:lnTo>
                <a:lnTo>
                  <a:pt x="0" y="668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>
            <a:off x="7081825" y="2574534"/>
            <a:ext cx="9713478" cy="1300342"/>
          </a:xfrm>
          <a:custGeom>
            <a:avLst/>
            <a:gdLst/>
            <a:ahLst/>
            <a:cxnLst/>
            <a:rect l="l" t="t" r="r" b="b"/>
            <a:pathLst>
              <a:path w="9713478" h="1300342">
                <a:moveTo>
                  <a:pt x="0" y="0"/>
                </a:moveTo>
                <a:lnTo>
                  <a:pt x="9713478" y="0"/>
                </a:lnTo>
                <a:lnTo>
                  <a:pt x="9713478" y="1300342"/>
                </a:lnTo>
                <a:lnTo>
                  <a:pt x="0" y="1300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266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>
            <a:off x="8077200" y="4088886"/>
            <a:ext cx="7453049" cy="5626614"/>
          </a:xfrm>
          <a:custGeom>
            <a:avLst/>
            <a:gdLst/>
            <a:ahLst/>
            <a:cxnLst/>
            <a:rect l="l" t="t" r="r" b="b"/>
            <a:pathLst>
              <a:path w="7183370" h="5173874">
                <a:moveTo>
                  <a:pt x="0" y="0"/>
                </a:moveTo>
                <a:lnTo>
                  <a:pt x="7183370" y="0"/>
                </a:lnTo>
                <a:lnTo>
                  <a:pt x="7183370" y="5173874"/>
                </a:lnTo>
                <a:lnTo>
                  <a:pt x="0" y="5173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TextBox 5"/>
          <p:cNvSpPr txBox="1"/>
          <p:nvPr/>
        </p:nvSpPr>
        <p:spPr>
          <a:xfrm>
            <a:off x="3957480" y="319446"/>
            <a:ext cx="10373041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Appendix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5572" y="1516271"/>
            <a:ext cx="9296856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ADITIONAL SALES TRENDS OVER TIME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5400" y="2095742"/>
            <a:ext cx="3357821" cy="7816080"/>
          </a:xfrm>
          <a:custGeom>
            <a:avLst/>
            <a:gdLst/>
            <a:ahLst/>
            <a:cxnLst/>
            <a:rect l="l" t="t" r="r" b="b"/>
            <a:pathLst>
              <a:path w="2786497" h="7459847">
                <a:moveTo>
                  <a:pt x="0" y="0"/>
                </a:moveTo>
                <a:lnTo>
                  <a:pt x="2786498" y="0"/>
                </a:lnTo>
                <a:lnTo>
                  <a:pt x="2786498" y="7459847"/>
                </a:lnTo>
                <a:lnTo>
                  <a:pt x="0" y="7459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476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>
            <a:off x="5139960" y="5414150"/>
            <a:ext cx="11301259" cy="946480"/>
          </a:xfrm>
          <a:custGeom>
            <a:avLst/>
            <a:gdLst/>
            <a:ahLst/>
            <a:cxnLst/>
            <a:rect l="l" t="t" r="r" b="b"/>
            <a:pathLst>
              <a:path w="11301259" h="946480">
                <a:moveTo>
                  <a:pt x="0" y="0"/>
                </a:moveTo>
                <a:lnTo>
                  <a:pt x="11301259" y="0"/>
                </a:lnTo>
                <a:lnTo>
                  <a:pt x="11301259" y="946481"/>
                </a:lnTo>
                <a:lnTo>
                  <a:pt x="0" y="94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TextBox 4"/>
          <p:cNvSpPr txBox="1"/>
          <p:nvPr/>
        </p:nvSpPr>
        <p:spPr>
          <a:xfrm>
            <a:off x="3957480" y="256933"/>
            <a:ext cx="10373041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Appendix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5572" y="1453757"/>
            <a:ext cx="9296856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SALES, GROWTH &amp; PROFITABILITY BY VENDOR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4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44369" y="8469828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 rot="-10800000">
            <a:off x="848639" y="-35485"/>
            <a:ext cx="3607289" cy="1817172"/>
          </a:xfrm>
          <a:custGeom>
            <a:avLst/>
            <a:gdLst/>
            <a:ahLst/>
            <a:cxnLst/>
            <a:rect l="l" t="t" r="r" b="b"/>
            <a:pathLst>
              <a:path w="3607289" h="1817172">
                <a:moveTo>
                  <a:pt x="0" y="0"/>
                </a:moveTo>
                <a:lnTo>
                  <a:pt x="3607289" y="0"/>
                </a:lnTo>
                <a:lnTo>
                  <a:pt x="3607289" y="1817172"/>
                </a:lnTo>
                <a:lnTo>
                  <a:pt x="0" y="1817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4" name="TextBox 4"/>
          <p:cNvSpPr txBox="1"/>
          <p:nvPr/>
        </p:nvSpPr>
        <p:spPr>
          <a:xfrm>
            <a:off x="3214815" y="5291129"/>
            <a:ext cx="11858370" cy="15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55"/>
              </a:lnSpc>
              <a:spcBef>
                <a:spcPct val="0"/>
              </a:spcBef>
            </a:pPr>
            <a:r>
              <a:rPr lang="en-US" sz="8609">
                <a:solidFill>
                  <a:srgbClr val="FFFFFF"/>
                </a:solidFill>
                <a:latin typeface="TT Ramillas"/>
                <a:ea typeface="TT Ramillas"/>
                <a:cs typeface="TT Ramillas"/>
                <a:sym typeface="TT Ramillas"/>
              </a:rPr>
              <a:t>THANK YOU </a:t>
            </a:r>
          </a:p>
        </p:txBody>
      </p:sp>
      <p:sp>
        <p:nvSpPr>
          <p:cNvPr id="5" name="Freeform 5"/>
          <p:cNvSpPr/>
          <p:nvPr/>
        </p:nvSpPr>
        <p:spPr>
          <a:xfrm>
            <a:off x="7367605" y="3473704"/>
            <a:ext cx="3552790" cy="1789718"/>
          </a:xfrm>
          <a:custGeom>
            <a:avLst/>
            <a:gdLst/>
            <a:ahLst/>
            <a:cxnLst/>
            <a:rect l="l" t="t" r="r" b="b"/>
            <a:pathLst>
              <a:path w="3552790" h="1789718">
                <a:moveTo>
                  <a:pt x="0" y="0"/>
                </a:moveTo>
                <a:lnTo>
                  <a:pt x="3552790" y="0"/>
                </a:lnTo>
                <a:lnTo>
                  <a:pt x="3552790" y="1789718"/>
                </a:lnTo>
                <a:lnTo>
                  <a:pt x="0" y="178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9030" y="8819672"/>
            <a:ext cx="5227663" cy="888605"/>
            <a:chOff x="0" y="0"/>
            <a:chExt cx="1858746" cy="315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18352" y="8806851"/>
            <a:ext cx="5227663" cy="888605"/>
            <a:chOff x="0" y="0"/>
            <a:chExt cx="1858746" cy="315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074493" y="-399719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12" name="Freeform 12"/>
          <p:cNvSpPr/>
          <p:nvPr/>
        </p:nvSpPr>
        <p:spPr>
          <a:xfrm>
            <a:off x="102745" y="1566005"/>
            <a:ext cx="13172405" cy="6635599"/>
          </a:xfrm>
          <a:custGeom>
            <a:avLst/>
            <a:gdLst/>
            <a:ahLst/>
            <a:cxnLst/>
            <a:rect l="l" t="t" r="r" b="b"/>
            <a:pathLst>
              <a:path w="13172405" h="6635599">
                <a:moveTo>
                  <a:pt x="0" y="0"/>
                </a:moveTo>
                <a:lnTo>
                  <a:pt x="13172404" y="0"/>
                </a:lnTo>
                <a:lnTo>
                  <a:pt x="13172404" y="6635599"/>
                </a:lnTo>
                <a:lnTo>
                  <a:pt x="0" y="6635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3" name="Freeform 13"/>
          <p:cNvSpPr/>
          <p:nvPr/>
        </p:nvSpPr>
        <p:spPr>
          <a:xfrm>
            <a:off x="13275149" y="1566005"/>
            <a:ext cx="1828842" cy="950517"/>
          </a:xfrm>
          <a:custGeom>
            <a:avLst/>
            <a:gdLst/>
            <a:ahLst/>
            <a:cxnLst/>
            <a:rect l="l" t="t" r="r" b="b"/>
            <a:pathLst>
              <a:path w="1828842" h="950517">
                <a:moveTo>
                  <a:pt x="0" y="0"/>
                </a:moveTo>
                <a:lnTo>
                  <a:pt x="1828842" y="0"/>
                </a:lnTo>
                <a:lnTo>
                  <a:pt x="1828842" y="950516"/>
                </a:lnTo>
                <a:lnTo>
                  <a:pt x="0" y="9505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4" name="Freeform 14"/>
          <p:cNvSpPr/>
          <p:nvPr/>
        </p:nvSpPr>
        <p:spPr>
          <a:xfrm>
            <a:off x="1394090" y="8267995"/>
            <a:ext cx="1777354" cy="1721812"/>
          </a:xfrm>
          <a:custGeom>
            <a:avLst/>
            <a:gdLst/>
            <a:ahLst/>
            <a:cxnLst/>
            <a:rect l="l" t="t" r="r" b="b"/>
            <a:pathLst>
              <a:path w="1777354" h="1721812">
                <a:moveTo>
                  <a:pt x="0" y="0"/>
                </a:moveTo>
                <a:lnTo>
                  <a:pt x="1777355" y="0"/>
                </a:lnTo>
                <a:lnTo>
                  <a:pt x="1777355" y="1721812"/>
                </a:lnTo>
                <a:lnTo>
                  <a:pt x="0" y="172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5" name="Freeform 15"/>
          <p:cNvSpPr/>
          <p:nvPr/>
        </p:nvSpPr>
        <p:spPr>
          <a:xfrm>
            <a:off x="14189570" y="2726071"/>
            <a:ext cx="3105909" cy="1812722"/>
          </a:xfrm>
          <a:custGeom>
            <a:avLst/>
            <a:gdLst/>
            <a:ahLst/>
            <a:cxnLst/>
            <a:rect l="l" t="t" r="r" b="b"/>
            <a:pathLst>
              <a:path w="3105909" h="1812722">
                <a:moveTo>
                  <a:pt x="0" y="0"/>
                </a:moveTo>
                <a:lnTo>
                  <a:pt x="3105909" y="0"/>
                </a:lnTo>
                <a:lnTo>
                  <a:pt x="3105909" y="1812722"/>
                </a:lnTo>
                <a:lnTo>
                  <a:pt x="0" y="1812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16" name="Group 16"/>
          <p:cNvGrpSpPr/>
          <p:nvPr/>
        </p:nvGrpSpPr>
        <p:grpSpPr>
          <a:xfrm>
            <a:off x="14189570" y="5725809"/>
            <a:ext cx="3105909" cy="1105785"/>
            <a:chOff x="0" y="0"/>
            <a:chExt cx="928007" cy="33039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28007" cy="330394"/>
            </a:xfrm>
            <a:custGeom>
              <a:avLst/>
              <a:gdLst/>
              <a:ahLst/>
              <a:cxnLst/>
              <a:rect l="l" t="t" r="r" b="b"/>
              <a:pathLst>
                <a:path w="928007" h="330394">
                  <a:moveTo>
                    <a:pt x="0" y="0"/>
                  </a:moveTo>
                  <a:lnTo>
                    <a:pt x="928007" y="0"/>
                  </a:lnTo>
                  <a:lnTo>
                    <a:pt x="928007" y="330394"/>
                  </a:lnTo>
                  <a:lnTo>
                    <a:pt x="0" y="330394"/>
                  </a:lnTo>
                  <a:close/>
                </a:path>
              </a:pathLst>
            </a:custGeom>
            <a:solidFill>
              <a:srgbClr val="25693E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928007" cy="368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02456" y="546110"/>
            <a:ext cx="14883087" cy="814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98"/>
              </a:lnSpc>
              <a:spcBef>
                <a:spcPct val="0"/>
              </a:spcBef>
            </a:pPr>
            <a:r>
              <a:rPr lang="en-US" sz="56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SALES &amp; PROFITABILITY BY DEPARTMENT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19030" y="8915150"/>
            <a:ext cx="5227663" cy="906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1"/>
              </a:lnSpc>
            </a:pPr>
            <a:r>
              <a:rPr lang="en-US" sz="1599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Should we allocate more resources to high-performing departments to sustain growth?</a:t>
            </a:r>
          </a:p>
          <a:p>
            <a:pPr marL="0" lvl="0" indent="0" algn="ctr">
              <a:lnSpc>
                <a:spcPts val="2431"/>
              </a:lnSpc>
              <a:spcBef>
                <a:spcPct val="0"/>
              </a:spcBef>
            </a:pPr>
            <a:endParaRPr lang="en-US" sz="1599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118352" y="8831591"/>
            <a:ext cx="5227663" cy="889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60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Can we improve profitability in underperforming departments through promotions or cost reductions?</a:t>
            </a:r>
          </a:p>
          <a:p>
            <a:pPr marL="0" lvl="0" indent="0" algn="ctr">
              <a:lnSpc>
                <a:spcPts val="2280"/>
              </a:lnSpc>
              <a:spcBef>
                <a:spcPct val="0"/>
              </a:spcBef>
            </a:pPr>
            <a:endParaRPr lang="en-US" sz="1600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041423" y="9070976"/>
            <a:ext cx="3164909" cy="48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5"/>
              </a:lnSpc>
              <a:spcBef>
                <a:spcPct val="0"/>
              </a:spcBef>
            </a:pPr>
            <a:r>
              <a:rPr lang="en-US" sz="337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Call to action: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356995" y="4711432"/>
            <a:ext cx="2771060" cy="804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32"/>
              </a:lnSpc>
              <a:spcBef>
                <a:spcPct val="0"/>
              </a:spcBef>
            </a:pPr>
            <a:r>
              <a:rPr lang="en-US" sz="1870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WHICH DEPARTMENTS LEAD IN SALES AND PROFITABILITY?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40105" y="5780126"/>
            <a:ext cx="3004839" cy="1051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Top performing departments: </a:t>
            </a:r>
          </a:p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Technology</a:t>
            </a:r>
          </a:p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Kids Art &amp; Education</a:t>
            </a:r>
          </a:p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 Kids/Impulse &amp; Trend</a:t>
            </a:r>
          </a:p>
          <a:p>
            <a:pPr marL="0" lvl="0" indent="0" algn="ctr">
              <a:lnSpc>
                <a:spcPts val="1718"/>
              </a:lnSpc>
              <a:spcBef>
                <a:spcPct val="0"/>
              </a:spcBef>
            </a:pPr>
            <a:endParaRPr lang="en-US" sz="1507">
              <a:solidFill>
                <a:srgbClr val="FFFEF7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4240105" y="7130282"/>
            <a:ext cx="3105909" cy="1105785"/>
            <a:chOff x="0" y="0"/>
            <a:chExt cx="928007" cy="33039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28007" cy="330394"/>
            </a:xfrm>
            <a:custGeom>
              <a:avLst/>
              <a:gdLst/>
              <a:ahLst/>
              <a:cxnLst/>
              <a:rect l="l" t="t" r="r" b="b"/>
              <a:pathLst>
                <a:path w="928007" h="330394">
                  <a:moveTo>
                    <a:pt x="0" y="0"/>
                  </a:moveTo>
                  <a:lnTo>
                    <a:pt x="928007" y="0"/>
                  </a:lnTo>
                  <a:lnTo>
                    <a:pt x="928007" y="330394"/>
                  </a:lnTo>
                  <a:lnTo>
                    <a:pt x="0" y="330394"/>
                  </a:lnTo>
                  <a:close/>
                </a:path>
              </a:pathLst>
            </a:custGeom>
            <a:solidFill>
              <a:srgbClr val="C61F3C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928007" cy="368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240105" y="7267154"/>
            <a:ext cx="3004839" cy="84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Lowest-performing departments:</a:t>
            </a:r>
          </a:p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\CMAS Ribbon Packaging</a:t>
            </a:r>
          </a:p>
          <a:p>
            <a:pPr algn="ctr">
              <a:lnSpc>
                <a:spcPts val="1718"/>
              </a:lnSpc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 Frames</a:t>
            </a:r>
          </a:p>
          <a:p>
            <a:pPr marL="0" lvl="0" indent="0" algn="ctr">
              <a:lnSpc>
                <a:spcPts val="1718"/>
              </a:lnSpc>
              <a:spcBef>
                <a:spcPct val="0"/>
              </a:spcBef>
            </a:pPr>
            <a:r>
              <a:rPr lang="en-US" sz="1507">
                <a:solidFill>
                  <a:srgbClr val="FFFEF7"/>
                </a:solidFill>
                <a:latin typeface="TT Ramillas"/>
                <a:ea typeface="TT Ramillas"/>
                <a:cs typeface="TT Ramillas"/>
                <a:sym typeface="TT Ramillas"/>
              </a:rPr>
              <a:t>Apparel Crafts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00441" y="9116229"/>
            <a:ext cx="4823566" cy="819916"/>
            <a:chOff x="0" y="0"/>
            <a:chExt cx="1858746" cy="315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04228" y="9116229"/>
            <a:ext cx="4823566" cy="819916"/>
            <a:chOff x="0" y="0"/>
            <a:chExt cx="1858746" cy="315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0219" y="8768579"/>
            <a:ext cx="1380880" cy="1337727"/>
          </a:xfrm>
          <a:custGeom>
            <a:avLst/>
            <a:gdLst/>
            <a:ahLst/>
            <a:cxnLst/>
            <a:rect l="l" t="t" r="r" b="b"/>
            <a:pathLst>
              <a:path w="1380880" h="1337727">
                <a:moveTo>
                  <a:pt x="0" y="0"/>
                </a:moveTo>
                <a:lnTo>
                  <a:pt x="1380880" y="0"/>
                </a:lnTo>
                <a:lnTo>
                  <a:pt x="1380880" y="1337727"/>
                </a:lnTo>
                <a:lnTo>
                  <a:pt x="0" y="133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9" name="Freeform 9"/>
          <p:cNvSpPr/>
          <p:nvPr/>
        </p:nvSpPr>
        <p:spPr>
          <a:xfrm>
            <a:off x="15650391" y="4125268"/>
            <a:ext cx="1486655" cy="1482939"/>
          </a:xfrm>
          <a:custGeom>
            <a:avLst/>
            <a:gdLst/>
            <a:ahLst/>
            <a:cxnLst/>
            <a:rect l="l" t="t" r="r" b="b"/>
            <a:pathLst>
              <a:path w="1486655" h="1482939">
                <a:moveTo>
                  <a:pt x="0" y="0"/>
                </a:moveTo>
                <a:lnTo>
                  <a:pt x="1486656" y="0"/>
                </a:lnTo>
                <a:lnTo>
                  <a:pt x="1486656" y="1482939"/>
                </a:lnTo>
                <a:lnTo>
                  <a:pt x="0" y="14829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0" name="Freeform 10"/>
          <p:cNvSpPr/>
          <p:nvPr/>
        </p:nvSpPr>
        <p:spPr>
          <a:xfrm>
            <a:off x="598259" y="1411530"/>
            <a:ext cx="13864978" cy="7261782"/>
          </a:xfrm>
          <a:custGeom>
            <a:avLst/>
            <a:gdLst/>
            <a:ahLst/>
            <a:cxnLst/>
            <a:rect l="l" t="t" r="r" b="b"/>
            <a:pathLst>
              <a:path w="13864978" h="7261782">
                <a:moveTo>
                  <a:pt x="0" y="0"/>
                </a:moveTo>
                <a:lnTo>
                  <a:pt x="13864978" y="0"/>
                </a:lnTo>
                <a:lnTo>
                  <a:pt x="13864978" y="7261782"/>
                </a:lnTo>
                <a:lnTo>
                  <a:pt x="0" y="7261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1" name="TextBox 11"/>
          <p:cNvSpPr txBox="1"/>
          <p:nvPr/>
        </p:nvSpPr>
        <p:spPr>
          <a:xfrm>
            <a:off x="1448820" y="618620"/>
            <a:ext cx="15730595" cy="1623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8"/>
              </a:lnSpc>
            </a:pPr>
            <a:r>
              <a:rPr lang="en-US" sz="56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DEPARTMENT BY SALES &amp; MARGIN DEMAND</a:t>
            </a:r>
          </a:p>
          <a:p>
            <a:pPr marL="0" lvl="0" indent="0" algn="ctr">
              <a:lnSpc>
                <a:spcPts val="6398"/>
              </a:lnSpc>
              <a:spcBef>
                <a:spcPct val="0"/>
              </a:spcBef>
            </a:pPr>
            <a:endParaRPr lang="en-US" sz="5612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080161" y="1963080"/>
            <a:ext cx="1058212" cy="884930"/>
          </a:xfrm>
          <a:custGeom>
            <a:avLst/>
            <a:gdLst/>
            <a:ahLst/>
            <a:cxnLst/>
            <a:rect l="l" t="t" r="r" b="b"/>
            <a:pathLst>
              <a:path w="1058212" h="884930">
                <a:moveTo>
                  <a:pt x="0" y="0"/>
                </a:moveTo>
                <a:lnTo>
                  <a:pt x="1058212" y="0"/>
                </a:lnTo>
                <a:lnTo>
                  <a:pt x="1058212" y="884930"/>
                </a:lnTo>
                <a:lnTo>
                  <a:pt x="0" y="8849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13" name="Group 13"/>
          <p:cNvGrpSpPr/>
          <p:nvPr/>
        </p:nvGrpSpPr>
        <p:grpSpPr>
          <a:xfrm>
            <a:off x="8696453" y="2242541"/>
            <a:ext cx="3626151" cy="1985515"/>
            <a:chOff x="0" y="0"/>
            <a:chExt cx="955036" cy="52293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55036" cy="522934"/>
            </a:xfrm>
            <a:custGeom>
              <a:avLst/>
              <a:gdLst/>
              <a:ahLst/>
              <a:cxnLst/>
              <a:rect l="l" t="t" r="r" b="b"/>
              <a:pathLst>
                <a:path w="955036" h="522934">
                  <a:moveTo>
                    <a:pt x="0" y="0"/>
                  </a:moveTo>
                  <a:lnTo>
                    <a:pt x="955036" y="0"/>
                  </a:lnTo>
                  <a:lnTo>
                    <a:pt x="955036" y="522934"/>
                  </a:lnTo>
                  <a:lnTo>
                    <a:pt x="0" y="522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955036" cy="561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107887" y="2974348"/>
            <a:ext cx="2814953" cy="645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08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HIGH-REVENUE AND HIGH-PROFIT</a:t>
            </a:r>
          </a:p>
        </p:txBody>
      </p:sp>
      <p:sp>
        <p:nvSpPr>
          <p:cNvPr id="17" name="AutoShape 17"/>
          <p:cNvSpPr/>
          <p:nvPr/>
        </p:nvSpPr>
        <p:spPr>
          <a:xfrm>
            <a:off x="7714260" y="3316105"/>
            <a:ext cx="90617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C"/>
          </a:p>
        </p:txBody>
      </p:sp>
      <p:grpSp>
        <p:nvGrpSpPr>
          <p:cNvPr id="18" name="Group 18"/>
          <p:cNvGrpSpPr/>
          <p:nvPr/>
        </p:nvGrpSpPr>
        <p:grpSpPr>
          <a:xfrm>
            <a:off x="7448325" y="6084880"/>
            <a:ext cx="474515" cy="566231"/>
            <a:chOff x="0" y="0"/>
            <a:chExt cx="681146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81146" cy="812800"/>
            </a:xfrm>
            <a:custGeom>
              <a:avLst/>
              <a:gdLst/>
              <a:ahLst/>
              <a:cxnLst/>
              <a:rect l="l" t="t" r="r" b="b"/>
              <a:pathLst>
                <a:path w="681146" h="812800">
                  <a:moveTo>
                    <a:pt x="340573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477946" y="0"/>
                  </a:lnTo>
                  <a:lnTo>
                    <a:pt x="477946" y="406400"/>
                  </a:lnTo>
                  <a:lnTo>
                    <a:pt x="681146" y="406400"/>
                  </a:lnTo>
                  <a:lnTo>
                    <a:pt x="340573" y="81280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3200" y="-38100"/>
              <a:ext cx="274746" cy="749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200441" y="9199909"/>
            <a:ext cx="4823566" cy="93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4"/>
              </a:lnSpc>
            </a:pPr>
            <a:r>
              <a:rPr lang="en-US" sz="16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Should we push marketing efforts towards already successful categories?</a:t>
            </a:r>
          </a:p>
          <a:p>
            <a:pPr marL="0" lvl="0" indent="0" algn="ctr">
              <a:lnSpc>
                <a:spcPts val="2524"/>
              </a:lnSpc>
              <a:spcBef>
                <a:spcPct val="0"/>
              </a:spcBef>
            </a:pPr>
            <a:endParaRPr lang="en-US" sz="1660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604228" y="9134638"/>
            <a:ext cx="4823566" cy="89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4"/>
              </a:lnSpc>
            </a:pPr>
            <a:r>
              <a:rPr lang="en-US" sz="166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Can we improve margin efficiency in categories that sell well but have lower profitability?</a:t>
            </a:r>
          </a:p>
          <a:p>
            <a:pPr marL="0" lvl="0" indent="0" algn="ctr">
              <a:lnSpc>
                <a:spcPts val="2103"/>
              </a:lnSpc>
              <a:spcBef>
                <a:spcPct val="0"/>
              </a:spcBef>
            </a:pPr>
            <a:endParaRPr lang="en-US" sz="1660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80880" y="9362286"/>
            <a:ext cx="2743358" cy="335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86"/>
              </a:lnSpc>
              <a:spcBef>
                <a:spcPct val="0"/>
              </a:spcBef>
            </a:pPr>
            <a:r>
              <a:rPr lang="en-US" sz="2356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CALL TO ACTION: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668485" y="5846332"/>
            <a:ext cx="3450468" cy="80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25"/>
              </a:lnSpc>
              <a:spcBef>
                <a:spcPct val="0"/>
              </a:spcBef>
            </a:pPr>
            <a:r>
              <a:rPr lang="en-US" sz="1864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HOW DO SALES AND MARGIN DEMAND CORRELATE ACROSS DEPARTMENTS?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248192" y="6736836"/>
            <a:ext cx="3065926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Below the trend line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09267" y="7145776"/>
            <a:ext cx="4720720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Sales-driven growth but lower profitability,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requiring margin optimization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0" y="-54815"/>
            <a:ext cx="18288000" cy="230518"/>
            <a:chOff x="0" y="0"/>
            <a:chExt cx="4816593" cy="6071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6898" y="8711705"/>
            <a:ext cx="5227663" cy="888605"/>
            <a:chOff x="0" y="0"/>
            <a:chExt cx="1858746" cy="315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84574" y="8713038"/>
            <a:ext cx="5227663" cy="888605"/>
            <a:chOff x="0" y="0"/>
            <a:chExt cx="1858746" cy="315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074493" y="-399719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5"/>
                </a:lnTo>
                <a:lnTo>
                  <a:pt x="0" y="176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9" name="Freeform 9"/>
          <p:cNvSpPr/>
          <p:nvPr/>
        </p:nvSpPr>
        <p:spPr>
          <a:xfrm>
            <a:off x="835612" y="8530616"/>
            <a:ext cx="1190912" cy="1153696"/>
          </a:xfrm>
          <a:custGeom>
            <a:avLst/>
            <a:gdLst/>
            <a:ahLst/>
            <a:cxnLst/>
            <a:rect l="l" t="t" r="r" b="b"/>
            <a:pathLst>
              <a:path w="1190912" h="1153696">
                <a:moveTo>
                  <a:pt x="0" y="0"/>
                </a:moveTo>
                <a:lnTo>
                  <a:pt x="1190912" y="0"/>
                </a:lnTo>
                <a:lnTo>
                  <a:pt x="1190912" y="1153696"/>
                </a:lnTo>
                <a:lnTo>
                  <a:pt x="0" y="1153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0" name="Freeform 10"/>
          <p:cNvSpPr/>
          <p:nvPr/>
        </p:nvSpPr>
        <p:spPr>
          <a:xfrm>
            <a:off x="835612" y="1838878"/>
            <a:ext cx="9879397" cy="6225013"/>
          </a:xfrm>
          <a:custGeom>
            <a:avLst/>
            <a:gdLst/>
            <a:ahLst/>
            <a:cxnLst/>
            <a:rect l="l" t="t" r="r" b="b"/>
            <a:pathLst>
              <a:path w="9879397" h="6225013">
                <a:moveTo>
                  <a:pt x="0" y="0"/>
                </a:moveTo>
                <a:lnTo>
                  <a:pt x="9879396" y="0"/>
                </a:lnTo>
                <a:lnTo>
                  <a:pt x="9879396" y="6225013"/>
                </a:lnTo>
                <a:lnTo>
                  <a:pt x="0" y="6225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387" r="-37390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1" name="TextBox 11"/>
          <p:cNvSpPr txBox="1"/>
          <p:nvPr/>
        </p:nvSpPr>
        <p:spPr>
          <a:xfrm>
            <a:off x="1702456" y="546110"/>
            <a:ext cx="14883087" cy="1623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8"/>
              </a:lnSpc>
            </a:pPr>
            <a:r>
              <a:rPr lang="en-US" sz="56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ADITIONAL SALES TRENDS OVER TIME </a:t>
            </a:r>
          </a:p>
          <a:p>
            <a:pPr marL="0" lvl="0" indent="0" algn="ctr">
              <a:lnSpc>
                <a:spcPts val="6398"/>
              </a:lnSpc>
              <a:spcBef>
                <a:spcPct val="0"/>
              </a:spcBef>
            </a:pPr>
            <a:endParaRPr lang="en-US" sz="5612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0878013" y="1838878"/>
            <a:ext cx="2605111" cy="1110148"/>
          </a:xfrm>
          <a:custGeom>
            <a:avLst/>
            <a:gdLst/>
            <a:ahLst/>
            <a:cxnLst/>
            <a:rect l="l" t="t" r="r" b="b"/>
            <a:pathLst>
              <a:path w="2605111" h="1110148">
                <a:moveTo>
                  <a:pt x="0" y="0"/>
                </a:moveTo>
                <a:lnTo>
                  <a:pt x="2605111" y="0"/>
                </a:lnTo>
                <a:lnTo>
                  <a:pt x="2605111" y="1110148"/>
                </a:lnTo>
                <a:lnTo>
                  <a:pt x="0" y="11101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60673" b="-779123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3" name="Freeform 13"/>
          <p:cNvSpPr/>
          <p:nvPr/>
        </p:nvSpPr>
        <p:spPr>
          <a:xfrm>
            <a:off x="11654780" y="4052503"/>
            <a:ext cx="2186675" cy="2776731"/>
          </a:xfrm>
          <a:custGeom>
            <a:avLst/>
            <a:gdLst/>
            <a:ahLst/>
            <a:cxnLst/>
            <a:rect l="l" t="t" r="r" b="b"/>
            <a:pathLst>
              <a:path w="2186675" h="2776731">
                <a:moveTo>
                  <a:pt x="0" y="0"/>
                </a:moveTo>
                <a:lnTo>
                  <a:pt x="2186675" y="0"/>
                </a:lnTo>
                <a:lnTo>
                  <a:pt x="2186675" y="2776731"/>
                </a:lnTo>
                <a:lnTo>
                  <a:pt x="0" y="2776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4" name="Freeform 14"/>
          <p:cNvSpPr/>
          <p:nvPr/>
        </p:nvSpPr>
        <p:spPr>
          <a:xfrm>
            <a:off x="14922004" y="4076950"/>
            <a:ext cx="1924714" cy="2257729"/>
          </a:xfrm>
          <a:custGeom>
            <a:avLst/>
            <a:gdLst/>
            <a:ahLst/>
            <a:cxnLst/>
            <a:rect l="l" t="t" r="r" b="b"/>
            <a:pathLst>
              <a:path w="1924714" h="2257729">
                <a:moveTo>
                  <a:pt x="0" y="0"/>
                </a:moveTo>
                <a:lnTo>
                  <a:pt x="1924714" y="0"/>
                </a:lnTo>
                <a:lnTo>
                  <a:pt x="1924714" y="2257730"/>
                </a:lnTo>
                <a:lnTo>
                  <a:pt x="0" y="22577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5" name="TextBox 15"/>
          <p:cNvSpPr txBox="1"/>
          <p:nvPr/>
        </p:nvSpPr>
        <p:spPr>
          <a:xfrm>
            <a:off x="5256898" y="8761971"/>
            <a:ext cx="5227663" cy="101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1899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Do certain departments experience strong seasonal demand?</a:t>
            </a:r>
          </a:p>
          <a:p>
            <a:pPr marL="0" lvl="0" indent="0" algn="ctr">
              <a:lnSpc>
                <a:spcPts val="2431"/>
              </a:lnSpc>
              <a:spcBef>
                <a:spcPct val="0"/>
              </a:spcBef>
            </a:pPr>
            <a:endParaRPr lang="en-US" sz="1899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984574" y="8737777"/>
            <a:ext cx="5227663" cy="1065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1899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Can we align inventory and marketing efforts with high-sales periods?</a:t>
            </a:r>
          </a:p>
          <a:p>
            <a:pPr marL="0" lvl="0" indent="0" algn="ctr">
              <a:lnSpc>
                <a:spcPts val="2887"/>
              </a:lnSpc>
              <a:spcBef>
                <a:spcPct val="0"/>
              </a:spcBef>
            </a:pPr>
            <a:endParaRPr lang="en-US" sz="1899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026524" y="8730755"/>
            <a:ext cx="2814953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CALL TO ACTION: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14574" y="7112583"/>
            <a:ext cx="3267087" cy="115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1"/>
              </a:lnSpc>
            </a:pPr>
            <a:r>
              <a:rPr lang="en-US" sz="1509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THIS VISUALIZATION ALLOWS US TO DETECT SEASONAL TRENDS AND PEAK SALES PERIODS FOR EACH DEPARTMENT.</a:t>
            </a:r>
          </a:p>
          <a:p>
            <a:pPr marL="0" lvl="0" indent="0" algn="ctr">
              <a:lnSpc>
                <a:spcPts val="2513"/>
              </a:lnSpc>
              <a:spcBef>
                <a:spcPct val="0"/>
              </a:spcBef>
            </a:pPr>
            <a:endParaRPr lang="en-US" sz="1509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578693" y="7112583"/>
            <a:ext cx="3267087" cy="16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5"/>
              </a:lnSpc>
            </a:pPr>
            <a:r>
              <a:rPr lang="en-US" sz="1505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THE HEAT INTENSITY REVEALS WHICH MONTHS DRIVE THE HIGHEST REVENUE, HELPING OPTIMIZE INVENTORY AND PROMOTIONS.</a:t>
            </a:r>
          </a:p>
          <a:p>
            <a:pPr algn="ctr">
              <a:lnSpc>
                <a:spcPts val="2513"/>
              </a:lnSpc>
            </a:pPr>
            <a:endParaRPr lang="en-US" sz="1505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  <a:p>
            <a:pPr marL="0" lvl="0" indent="0" algn="ctr">
              <a:lnSpc>
                <a:spcPts val="2513"/>
              </a:lnSpc>
              <a:spcBef>
                <a:spcPct val="0"/>
              </a:spcBef>
            </a:pPr>
            <a:endParaRPr lang="en-US" sz="1505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6426781" y="5979092"/>
            <a:ext cx="1267426" cy="936311"/>
          </a:xfrm>
          <a:custGeom>
            <a:avLst/>
            <a:gdLst/>
            <a:ahLst/>
            <a:cxnLst/>
            <a:rect l="l" t="t" r="r" b="b"/>
            <a:pathLst>
              <a:path w="1267426" h="936311">
                <a:moveTo>
                  <a:pt x="0" y="0"/>
                </a:moveTo>
                <a:lnTo>
                  <a:pt x="1267426" y="0"/>
                </a:lnTo>
                <a:lnTo>
                  <a:pt x="1267426" y="936310"/>
                </a:lnTo>
                <a:lnTo>
                  <a:pt x="0" y="9363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21" name="TextBox 21"/>
          <p:cNvSpPr txBox="1"/>
          <p:nvPr/>
        </p:nvSpPr>
        <p:spPr>
          <a:xfrm>
            <a:off x="11874653" y="3223010"/>
            <a:ext cx="5819553" cy="95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3"/>
              </a:lnSpc>
            </a:pPr>
            <a:r>
              <a:rPr lang="en-US" sz="2205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HOW DO SALES FLUCTUATE ACROSS TIME AND DEPARTMENTS?</a:t>
            </a:r>
          </a:p>
          <a:p>
            <a:pPr marL="0" lvl="0" indent="0" algn="ctr">
              <a:lnSpc>
                <a:spcPts val="2513"/>
              </a:lnSpc>
              <a:spcBef>
                <a:spcPct val="0"/>
              </a:spcBef>
            </a:pPr>
            <a:endParaRPr lang="en-US" sz="2205" b="1">
              <a:solidFill>
                <a:srgbClr val="000000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33756" y="8821300"/>
            <a:ext cx="5227663" cy="888605"/>
            <a:chOff x="0" y="0"/>
            <a:chExt cx="1858746" cy="315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75044" y="8829016"/>
            <a:ext cx="5227663" cy="888605"/>
            <a:chOff x="0" y="0"/>
            <a:chExt cx="1858746" cy="3159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58746" cy="315952"/>
            </a:xfrm>
            <a:custGeom>
              <a:avLst/>
              <a:gdLst/>
              <a:ahLst/>
              <a:cxnLst/>
              <a:rect l="l" t="t" r="r" b="b"/>
              <a:pathLst>
                <a:path w="1858746" h="315952">
                  <a:moveTo>
                    <a:pt x="0" y="0"/>
                  </a:moveTo>
                  <a:lnTo>
                    <a:pt x="1858746" y="0"/>
                  </a:lnTo>
                  <a:lnTo>
                    <a:pt x="1858746" y="315952"/>
                  </a:lnTo>
                  <a:lnTo>
                    <a:pt x="0" y="315952"/>
                  </a:lnTo>
                  <a:close/>
                </a:path>
              </a:pathLst>
            </a:custGeom>
            <a:solidFill>
              <a:srgbClr val="094C6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C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58746" cy="354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-1449635" y="9321191"/>
            <a:ext cx="2304584" cy="1760126"/>
          </a:xfrm>
          <a:custGeom>
            <a:avLst/>
            <a:gdLst/>
            <a:ahLst/>
            <a:cxnLst/>
            <a:rect l="l" t="t" r="r" b="b"/>
            <a:pathLst>
              <a:path w="2304584" h="1760126">
                <a:moveTo>
                  <a:pt x="0" y="0"/>
                </a:moveTo>
                <a:lnTo>
                  <a:pt x="2304584" y="0"/>
                </a:lnTo>
                <a:lnTo>
                  <a:pt x="2304584" y="1760126"/>
                </a:lnTo>
                <a:lnTo>
                  <a:pt x="0" y="1760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EC"/>
          </a:p>
        </p:txBody>
      </p:sp>
      <p:sp>
        <p:nvSpPr>
          <p:cNvPr id="9" name="Freeform 9"/>
          <p:cNvSpPr/>
          <p:nvPr/>
        </p:nvSpPr>
        <p:spPr>
          <a:xfrm>
            <a:off x="1076630" y="8284238"/>
            <a:ext cx="1880024" cy="1821273"/>
          </a:xfrm>
          <a:custGeom>
            <a:avLst/>
            <a:gdLst/>
            <a:ahLst/>
            <a:cxnLst/>
            <a:rect l="l" t="t" r="r" b="b"/>
            <a:pathLst>
              <a:path w="1880024" h="1821273">
                <a:moveTo>
                  <a:pt x="0" y="0"/>
                </a:moveTo>
                <a:lnTo>
                  <a:pt x="1880024" y="0"/>
                </a:lnTo>
                <a:lnTo>
                  <a:pt x="1880024" y="1821273"/>
                </a:lnTo>
                <a:lnTo>
                  <a:pt x="0" y="1821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0" name="Freeform 10"/>
          <p:cNvSpPr/>
          <p:nvPr/>
        </p:nvSpPr>
        <p:spPr>
          <a:xfrm>
            <a:off x="2855926" y="1807142"/>
            <a:ext cx="14688566" cy="3084599"/>
          </a:xfrm>
          <a:custGeom>
            <a:avLst/>
            <a:gdLst/>
            <a:ahLst/>
            <a:cxnLst/>
            <a:rect l="l" t="t" r="r" b="b"/>
            <a:pathLst>
              <a:path w="14688566" h="3084599">
                <a:moveTo>
                  <a:pt x="0" y="0"/>
                </a:moveTo>
                <a:lnTo>
                  <a:pt x="14688566" y="0"/>
                </a:lnTo>
                <a:lnTo>
                  <a:pt x="14688566" y="3084599"/>
                </a:lnTo>
                <a:lnTo>
                  <a:pt x="0" y="3084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>
          <a:xfrm>
            <a:off x="6474604" y="6436315"/>
            <a:ext cx="1854879" cy="1847923"/>
          </a:xfrm>
          <a:custGeom>
            <a:avLst/>
            <a:gdLst/>
            <a:ahLst/>
            <a:cxnLst/>
            <a:rect l="l" t="t" r="r" b="b"/>
            <a:pathLst>
              <a:path w="1854879" h="1847923">
                <a:moveTo>
                  <a:pt x="0" y="0"/>
                </a:moveTo>
                <a:lnTo>
                  <a:pt x="1854879" y="0"/>
                </a:lnTo>
                <a:lnTo>
                  <a:pt x="1854879" y="1847923"/>
                </a:lnTo>
                <a:lnTo>
                  <a:pt x="0" y="1847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2" name="Freeform 12"/>
          <p:cNvSpPr/>
          <p:nvPr/>
        </p:nvSpPr>
        <p:spPr>
          <a:xfrm>
            <a:off x="14483930" y="6509843"/>
            <a:ext cx="2218776" cy="1738966"/>
          </a:xfrm>
          <a:custGeom>
            <a:avLst/>
            <a:gdLst/>
            <a:ahLst/>
            <a:cxnLst/>
            <a:rect l="l" t="t" r="r" b="b"/>
            <a:pathLst>
              <a:path w="2218776" h="1738966">
                <a:moveTo>
                  <a:pt x="0" y="0"/>
                </a:moveTo>
                <a:lnTo>
                  <a:pt x="2218776" y="0"/>
                </a:lnTo>
                <a:lnTo>
                  <a:pt x="2218776" y="1738966"/>
                </a:lnTo>
                <a:lnTo>
                  <a:pt x="0" y="17389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3" name="TextBox 13"/>
          <p:cNvSpPr txBox="1"/>
          <p:nvPr/>
        </p:nvSpPr>
        <p:spPr>
          <a:xfrm>
            <a:off x="743508" y="389470"/>
            <a:ext cx="16800984" cy="814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98"/>
              </a:lnSpc>
              <a:spcBef>
                <a:spcPct val="0"/>
              </a:spcBef>
            </a:pPr>
            <a:r>
              <a:rPr lang="en-US" sz="5612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SALES, GROWTH &amp; PROFITABILITY BY VENDOR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33756" y="8916778"/>
            <a:ext cx="5227663" cy="95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4"/>
              </a:lnSpc>
            </a:pPr>
            <a:r>
              <a:rPr lang="en-US" sz="170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Should we increase partnership efforts with high-performing vendors?</a:t>
            </a:r>
          </a:p>
          <a:p>
            <a:pPr marL="0" lvl="0" indent="0" algn="ctr">
              <a:lnSpc>
                <a:spcPts val="2584"/>
              </a:lnSpc>
              <a:spcBef>
                <a:spcPct val="0"/>
              </a:spcBef>
            </a:pPr>
            <a:endParaRPr lang="en-US" sz="1700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475044" y="8853755"/>
            <a:ext cx="5227663" cy="959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4"/>
              </a:lnSpc>
            </a:pPr>
            <a:r>
              <a:rPr lang="en-US" sz="1700" b="1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Are there opportunities to improve margins with lower-performing vendors?</a:t>
            </a:r>
          </a:p>
          <a:p>
            <a:pPr marL="0" lvl="0" indent="0" algn="ctr">
              <a:lnSpc>
                <a:spcPts val="2584"/>
              </a:lnSpc>
              <a:spcBef>
                <a:spcPct val="0"/>
              </a:spcBef>
            </a:pPr>
            <a:endParaRPr lang="en-US" sz="1700" b="1">
              <a:solidFill>
                <a:srgbClr val="FFFFFF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95677" y="8815514"/>
            <a:ext cx="2814953" cy="86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CALL TO ACTION: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07697" y="6880407"/>
            <a:ext cx="2814953" cy="95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08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LEADING CONTRIBUTORS TO COMPANY REVENUE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560226" y="6695849"/>
            <a:ext cx="5105096" cy="1588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22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UNDERSTANDING THEIR SALES TRENDS CAN HELP NEGOTIATE BETTER PRICING AND COLLABORATION OPPORTUNITIES.</a:t>
            </a:r>
          </a:p>
          <a:p>
            <a:pPr marL="0" lvl="0" indent="0" algn="ctr">
              <a:lnSpc>
                <a:spcPts val="2508"/>
              </a:lnSpc>
              <a:spcBef>
                <a:spcPct val="0"/>
              </a:spcBef>
            </a:pPr>
            <a:endParaRPr lang="en-US" sz="2200">
              <a:solidFill>
                <a:srgbClr val="000000"/>
              </a:solidFill>
              <a:latin typeface="TT Ramillas"/>
              <a:ea typeface="TT Ramillas"/>
              <a:cs typeface="TT Ramillas"/>
              <a:sym typeface="TT Ramilla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525477" y="5653741"/>
            <a:ext cx="13237046" cy="782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8"/>
              </a:lnSpc>
            </a:pPr>
            <a:r>
              <a:rPr lang="en-US" sz="2700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WHICH VENDORS CONTRIBUTE THE MOST TO SALES AND PROFITABILITY?</a:t>
            </a:r>
          </a:p>
          <a:p>
            <a:pPr marL="0" lvl="0" indent="0" algn="ctr">
              <a:lnSpc>
                <a:spcPts val="3078"/>
              </a:lnSpc>
              <a:spcBef>
                <a:spcPct val="0"/>
              </a:spcBef>
            </a:pPr>
            <a:endParaRPr lang="en-US" sz="2700" b="1">
              <a:solidFill>
                <a:srgbClr val="000000"/>
              </a:solidFill>
              <a:latin typeface="TT Ramillas Bold"/>
              <a:ea typeface="TT Ramillas Bold"/>
              <a:cs typeface="TT Ramillas Bold"/>
              <a:sym typeface="TT Ramilla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33858" y="2043758"/>
            <a:ext cx="1685544" cy="165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Top vendors based on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000000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total sales demand and margin 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881184" y="2993030"/>
            <a:ext cx="990836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C"/>
          </a:p>
        </p:txBody>
      </p:sp>
      <p:sp>
        <p:nvSpPr>
          <p:cNvPr id="22" name="AutoShape 22"/>
          <p:cNvSpPr/>
          <p:nvPr/>
        </p:nvSpPr>
        <p:spPr>
          <a:xfrm>
            <a:off x="1881184" y="2687827"/>
            <a:ext cx="990836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C"/>
          </a:p>
        </p:txBody>
      </p:sp>
      <p:sp>
        <p:nvSpPr>
          <p:cNvPr id="23" name="AutoShape 23"/>
          <p:cNvSpPr/>
          <p:nvPr/>
        </p:nvSpPr>
        <p:spPr>
          <a:xfrm>
            <a:off x="1881184" y="2422945"/>
            <a:ext cx="990836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C"/>
          </a:p>
        </p:txBody>
      </p:sp>
      <p:sp>
        <p:nvSpPr>
          <p:cNvPr id="24" name="AutoShape 24"/>
          <p:cNvSpPr/>
          <p:nvPr/>
        </p:nvSpPr>
        <p:spPr>
          <a:xfrm flipH="1">
            <a:off x="2376602" y="2993030"/>
            <a:ext cx="19050" cy="436724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25" name="AutoShape 25"/>
          <p:cNvSpPr/>
          <p:nvPr/>
        </p:nvSpPr>
        <p:spPr>
          <a:xfrm>
            <a:off x="1881184" y="2422945"/>
            <a:ext cx="0" cy="57008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26" name="AutoShape 26"/>
          <p:cNvSpPr/>
          <p:nvPr/>
        </p:nvSpPr>
        <p:spPr>
          <a:xfrm>
            <a:off x="2360508" y="7379326"/>
            <a:ext cx="990836" cy="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s-EC"/>
          </a:p>
        </p:txBody>
      </p:sp>
      <p:grpSp>
        <p:nvGrpSpPr>
          <p:cNvPr id="27" name="Group 27"/>
          <p:cNvGrpSpPr/>
          <p:nvPr/>
        </p:nvGrpSpPr>
        <p:grpSpPr>
          <a:xfrm>
            <a:off x="0" y="0"/>
            <a:ext cx="18288000" cy="230518"/>
            <a:chOff x="0" y="0"/>
            <a:chExt cx="4816593" cy="6071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9991" y="319446"/>
            <a:ext cx="17472698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Conclusion &amp; Recommendations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3590071" y="1475280"/>
            <a:ext cx="11177725" cy="8229600"/>
          </a:xfrm>
          <a:custGeom>
            <a:avLst/>
            <a:gdLst/>
            <a:ahLst/>
            <a:cxnLst/>
            <a:rect l="l" t="t" r="r" b="b"/>
            <a:pathLst>
              <a:path w="11177725" h="8229600">
                <a:moveTo>
                  <a:pt x="0" y="0"/>
                </a:moveTo>
                <a:lnTo>
                  <a:pt x="11177725" y="0"/>
                </a:lnTo>
                <a:lnTo>
                  <a:pt x="111777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grpSp>
        <p:nvGrpSpPr>
          <p:cNvPr id="4" name="Group 4"/>
          <p:cNvGrpSpPr/>
          <p:nvPr/>
        </p:nvGrpSpPr>
        <p:grpSpPr>
          <a:xfrm>
            <a:off x="3958285" y="1717782"/>
            <a:ext cx="4223646" cy="3031708"/>
            <a:chOff x="0" y="0"/>
            <a:chExt cx="5631528" cy="4042278"/>
          </a:xfrm>
        </p:grpSpPr>
        <p:sp>
          <p:nvSpPr>
            <p:cNvPr id="5" name="TextBox 5"/>
            <p:cNvSpPr txBox="1"/>
            <p:nvPr/>
          </p:nvSpPr>
          <p:spPr>
            <a:xfrm>
              <a:off x="0" y="19050"/>
              <a:ext cx="5631528" cy="1771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2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Strengthen high-performing departments: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13901"/>
              <a:ext cx="5631528" cy="1828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40"/>
                </a:lnSpc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Focus marketing and inventory on Technology, Kids Art &amp; Education, and Greenery &amp; Natural.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958285" y="6674548"/>
            <a:ext cx="4223646" cy="2603083"/>
            <a:chOff x="0" y="0"/>
            <a:chExt cx="5631528" cy="3470778"/>
          </a:xfrm>
        </p:grpSpPr>
        <p:sp>
          <p:nvSpPr>
            <p:cNvPr id="8" name="TextBox 8"/>
            <p:cNvSpPr txBox="1"/>
            <p:nvPr/>
          </p:nvSpPr>
          <p:spPr>
            <a:xfrm>
              <a:off x="0" y="19050"/>
              <a:ext cx="5631528" cy="1199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2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Enhance vendor relationships: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42401"/>
              <a:ext cx="5631528" cy="1828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4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Strengthen partnerships with top vendors like ProvoCraft and MacPherson’s while optimizing deals with others.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75714" y="6674548"/>
            <a:ext cx="4223646" cy="2603083"/>
            <a:chOff x="0" y="0"/>
            <a:chExt cx="5631528" cy="347077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9050"/>
              <a:ext cx="5631528" cy="1199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2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Leverage seasonality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42401"/>
              <a:ext cx="5631528" cy="1828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740"/>
                </a:lnSpc>
              </a:pPr>
              <a:r>
                <a:rPr lang="en-US" sz="2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Adjust pricing and promotions to align with peak sales periods.</a:t>
              </a:r>
            </a:p>
            <a:p>
              <a:pPr algn="r">
                <a:lnSpc>
                  <a:spcPts val="2740"/>
                </a:lnSpc>
              </a:pPr>
              <a:endPara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>
                <a:lnSpc>
                  <a:spcPts val="2740"/>
                </a:lnSpc>
              </a:pPr>
              <a:endPara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75714" y="1717782"/>
            <a:ext cx="4223646" cy="3031708"/>
            <a:chOff x="0" y="0"/>
            <a:chExt cx="5631528" cy="404227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9050"/>
              <a:ext cx="5631528" cy="1771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2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Optimize underperforming categories: 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213901"/>
              <a:ext cx="5631528" cy="1828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40"/>
                </a:lnSpc>
              </a:pPr>
              <a:r>
                <a:rPr lang="en-US" sz="20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Investigate ways to improve sales or profitability in CMAS Ribbon Packaging, Frames, and Apparel Crafts.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15737" y="1427655"/>
            <a:ext cx="1618214" cy="81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014"/>
              </a:lnSpc>
            </a:pPr>
            <a:r>
              <a:rPr lang="en-US" sz="505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767796" y="1437180"/>
            <a:ext cx="1507385" cy="76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79"/>
              </a:lnSpc>
            </a:pPr>
            <a:r>
              <a:rPr lang="en-US" sz="477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767796" y="5914323"/>
            <a:ext cx="1507385" cy="76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679"/>
              </a:lnSpc>
            </a:pPr>
            <a:r>
              <a:rPr lang="en-US" sz="477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26772" y="5862277"/>
            <a:ext cx="1596144" cy="81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014"/>
              </a:lnSpc>
            </a:pPr>
            <a:r>
              <a:rPr lang="en-US" sz="5054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7481" y="3053975"/>
            <a:ext cx="5651486" cy="5072209"/>
          </a:xfrm>
          <a:custGeom>
            <a:avLst/>
            <a:gdLst/>
            <a:ahLst/>
            <a:cxnLst/>
            <a:rect l="l" t="t" r="r" b="b"/>
            <a:pathLst>
              <a:path w="5651486" h="5072209">
                <a:moveTo>
                  <a:pt x="0" y="0"/>
                </a:moveTo>
                <a:lnTo>
                  <a:pt x="5651485" y="0"/>
                </a:lnTo>
                <a:lnTo>
                  <a:pt x="5651485" y="5072209"/>
                </a:lnTo>
                <a:lnTo>
                  <a:pt x="0" y="5072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>
            <a:off x="6381418" y="3053975"/>
            <a:ext cx="5651486" cy="5072209"/>
          </a:xfrm>
          <a:custGeom>
            <a:avLst/>
            <a:gdLst/>
            <a:ahLst/>
            <a:cxnLst/>
            <a:rect l="l" t="t" r="r" b="b"/>
            <a:pathLst>
              <a:path w="5651486" h="5072209">
                <a:moveTo>
                  <a:pt x="0" y="0"/>
                </a:moveTo>
                <a:lnTo>
                  <a:pt x="5651486" y="0"/>
                </a:lnTo>
                <a:lnTo>
                  <a:pt x="5651486" y="5072209"/>
                </a:lnTo>
                <a:lnTo>
                  <a:pt x="0" y="5072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>
            <a:off x="12365994" y="3053975"/>
            <a:ext cx="5374526" cy="5072209"/>
          </a:xfrm>
          <a:custGeom>
            <a:avLst/>
            <a:gdLst/>
            <a:ahLst/>
            <a:cxnLst/>
            <a:rect l="l" t="t" r="r" b="b"/>
            <a:pathLst>
              <a:path w="5374526" h="5072209">
                <a:moveTo>
                  <a:pt x="0" y="0"/>
                </a:moveTo>
                <a:lnTo>
                  <a:pt x="5374525" y="0"/>
                </a:lnTo>
                <a:lnTo>
                  <a:pt x="5374525" y="5072209"/>
                </a:lnTo>
                <a:lnTo>
                  <a:pt x="0" y="5072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TextBox 5"/>
          <p:cNvSpPr txBox="1"/>
          <p:nvPr/>
        </p:nvSpPr>
        <p:spPr>
          <a:xfrm>
            <a:off x="3957480" y="319446"/>
            <a:ext cx="10373041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Appendix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91314" y="1515259"/>
            <a:ext cx="7905372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DATA SOURCE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34400" y="2366516"/>
            <a:ext cx="6807336" cy="5062984"/>
          </a:xfrm>
          <a:custGeom>
            <a:avLst/>
            <a:gdLst/>
            <a:ahLst/>
            <a:cxnLst/>
            <a:rect l="l" t="t" r="r" b="b"/>
            <a:pathLst>
              <a:path w="6285924" h="4836140">
                <a:moveTo>
                  <a:pt x="0" y="0"/>
                </a:moveTo>
                <a:lnTo>
                  <a:pt x="6285924" y="0"/>
                </a:lnTo>
                <a:lnTo>
                  <a:pt x="6285924" y="4836140"/>
                </a:lnTo>
                <a:lnTo>
                  <a:pt x="0" y="4836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>
            <a:off x="701213" y="2407212"/>
            <a:ext cx="5460945" cy="7196862"/>
          </a:xfrm>
          <a:custGeom>
            <a:avLst/>
            <a:gdLst/>
            <a:ahLst/>
            <a:cxnLst/>
            <a:rect l="l" t="t" r="r" b="b"/>
            <a:pathLst>
              <a:path w="4688984" h="6892062">
                <a:moveTo>
                  <a:pt x="0" y="0"/>
                </a:moveTo>
                <a:lnTo>
                  <a:pt x="4688983" y="0"/>
                </a:lnTo>
                <a:lnTo>
                  <a:pt x="4688983" y="6892062"/>
                </a:lnTo>
                <a:lnTo>
                  <a:pt x="0" y="6892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>
            <a:off x="6400800" y="7734300"/>
            <a:ext cx="11185987" cy="1634221"/>
          </a:xfrm>
          <a:custGeom>
            <a:avLst/>
            <a:gdLst/>
            <a:ahLst/>
            <a:cxnLst/>
            <a:rect l="l" t="t" r="r" b="b"/>
            <a:pathLst>
              <a:path w="10776025" h="1238239">
                <a:moveTo>
                  <a:pt x="0" y="0"/>
                </a:moveTo>
                <a:lnTo>
                  <a:pt x="10776024" y="0"/>
                </a:lnTo>
                <a:lnTo>
                  <a:pt x="10776024" y="1238239"/>
                </a:lnTo>
                <a:lnTo>
                  <a:pt x="0" y="123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TextBox 5"/>
          <p:cNvSpPr txBox="1"/>
          <p:nvPr/>
        </p:nvSpPr>
        <p:spPr>
          <a:xfrm>
            <a:off x="3957480" y="319446"/>
            <a:ext cx="10373041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Appendix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91314" y="1515259"/>
            <a:ext cx="7905372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SALES &amp; PROFITABILITY BY DEPARTMENT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9535" y="2605931"/>
            <a:ext cx="4031779" cy="6624421"/>
          </a:xfrm>
          <a:custGeom>
            <a:avLst/>
            <a:gdLst/>
            <a:ahLst/>
            <a:cxnLst/>
            <a:rect l="l" t="t" r="r" b="b"/>
            <a:pathLst>
              <a:path w="4031779" h="6624421">
                <a:moveTo>
                  <a:pt x="0" y="0"/>
                </a:moveTo>
                <a:lnTo>
                  <a:pt x="4031779" y="0"/>
                </a:lnTo>
                <a:lnTo>
                  <a:pt x="4031779" y="6624421"/>
                </a:lnTo>
                <a:lnTo>
                  <a:pt x="0" y="6624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>
            <a:off x="5479352" y="2575487"/>
            <a:ext cx="8313076" cy="893588"/>
          </a:xfrm>
          <a:custGeom>
            <a:avLst/>
            <a:gdLst/>
            <a:ahLst/>
            <a:cxnLst/>
            <a:rect l="l" t="t" r="r" b="b"/>
            <a:pathLst>
              <a:path w="8313076" h="893588">
                <a:moveTo>
                  <a:pt x="0" y="0"/>
                </a:moveTo>
                <a:lnTo>
                  <a:pt x="8313076" y="0"/>
                </a:lnTo>
                <a:lnTo>
                  <a:pt x="8313076" y="893588"/>
                </a:lnTo>
                <a:lnTo>
                  <a:pt x="0" y="893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>
            <a:off x="5479352" y="3678625"/>
            <a:ext cx="7806162" cy="3110025"/>
          </a:xfrm>
          <a:custGeom>
            <a:avLst/>
            <a:gdLst/>
            <a:ahLst/>
            <a:cxnLst/>
            <a:rect l="l" t="t" r="r" b="b"/>
            <a:pathLst>
              <a:path w="7806162" h="3110025">
                <a:moveTo>
                  <a:pt x="0" y="0"/>
                </a:moveTo>
                <a:lnTo>
                  <a:pt x="7806162" y="0"/>
                </a:lnTo>
                <a:lnTo>
                  <a:pt x="7806162" y="3110025"/>
                </a:lnTo>
                <a:lnTo>
                  <a:pt x="0" y="3110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Freeform 5"/>
          <p:cNvSpPr/>
          <p:nvPr/>
        </p:nvSpPr>
        <p:spPr>
          <a:xfrm>
            <a:off x="11467697" y="5233638"/>
            <a:ext cx="6257386" cy="3821680"/>
          </a:xfrm>
          <a:custGeom>
            <a:avLst/>
            <a:gdLst/>
            <a:ahLst/>
            <a:cxnLst/>
            <a:rect l="l" t="t" r="r" b="b"/>
            <a:pathLst>
              <a:path w="6257386" h="3821680">
                <a:moveTo>
                  <a:pt x="0" y="0"/>
                </a:moveTo>
                <a:lnTo>
                  <a:pt x="6257386" y="0"/>
                </a:lnTo>
                <a:lnTo>
                  <a:pt x="6257386" y="3821680"/>
                </a:lnTo>
                <a:lnTo>
                  <a:pt x="0" y="3821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6" name="TextBox 6"/>
          <p:cNvSpPr txBox="1"/>
          <p:nvPr/>
        </p:nvSpPr>
        <p:spPr>
          <a:xfrm>
            <a:off x="3957480" y="319446"/>
            <a:ext cx="10373041" cy="9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44"/>
              </a:lnSpc>
              <a:spcBef>
                <a:spcPct val="0"/>
              </a:spcBef>
            </a:pPr>
            <a:r>
              <a:rPr lang="en-US" sz="6957" b="1">
                <a:solidFill>
                  <a:srgbClr val="094C69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Appendix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5572" y="1516271"/>
            <a:ext cx="9296856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19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T Ramillas"/>
                <a:ea typeface="TT Ramillas"/>
                <a:cs typeface="TT Ramillas"/>
                <a:sym typeface="TT Ramillas"/>
              </a:rPr>
              <a:t>DEPARTMENT BY SALES &amp; MARGIN DEMAND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10056482"/>
            <a:ext cx="18288000" cy="230518"/>
            <a:chOff x="0" y="0"/>
            <a:chExt cx="4816593" cy="607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60713"/>
            </a:xfrm>
            <a:custGeom>
              <a:avLst/>
              <a:gdLst/>
              <a:ahLst/>
              <a:cxnLst/>
              <a:rect l="l" t="t" r="r" b="b"/>
              <a:pathLst>
                <a:path w="4816592" h="60713">
                  <a:moveTo>
                    <a:pt x="0" y="0"/>
                  </a:moveTo>
                  <a:lnTo>
                    <a:pt x="4816592" y="0"/>
                  </a:lnTo>
                  <a:lnTo>
                    <a:pt x="4816592" y="60713"/>
                  </a:lnTo>
                  <a:lnTo>
                    <a:pt x="0" y="60713"/>
                  </a:lnTo>
                  <a:close/>
                </a:path>
              </a:pathLst>
            </a:custGeom>
            <a:solidFill>
              <a:srgbClr val="094C69"/>
            </a:solidFill>
          </p:spPr>
          <p:txBody>
            <a:bodyPr/>
            <a:lstStyle/>
            <a:p>
              <a:endParaRPr lang="es-EC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988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391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TT Ramillas Bold</vt:lpstr>
      <vt:lpstr>Poppins Bold</vt:lpstr>
      <vt:lpstr>Arial</vt:lpstr>
      <vt:lpstr>TT Ramillas</vt:lpstr>
      <vt:lpstr>Calibri</vt:lpstr>
      <vt:lpstr>TT Ramillas Italics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Presentation: Data-Driven e-Commerce Strategy &amp; Recommendations</dc:title>
  <cp:lastModifiedBy>Carlos Isaac</cp:lastModifiedBy>
  <cp:revision>2</cp:revision>
  <dcterms:created xsi:type="dcterms:W3CDTF">2006-08-16T00:00:00Z</dcterms:created>
  <dcterms:modified xsi:type="dcterms:W3CDTF">2025-02-26T23:53:23Z</dcterms:modified>
  <dc:identifier>DAGgLCbubqI</dc:identifier>
</cp:coreProperties>
</file>