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42" r:id="rId2"/>
    <p:sldId id="256"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3" r:id="rId25"/>
    <p:sldId id="334" r:id="rId26"/>
    <p:sldId id="336" r:id="rId27"/>
    <p:sldId id="335" r:id="rId28"/>
    <p:sldId id="337" r:id="rId29"/>
    <p:sldId id="341" r:id="rId3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A034"/>
    <a:srgbClr val="76B23E"/>
    <a:srgbClr val="0097A4"/>
    <a:srgbClr val="E5E7E9"/>
    <a:srgbClr val="F1F3F4"/>
    <a:srgbClr val="AFB1B3"/>
    <a:srgbClr val="B6B8BC"/>
    <a:srgbClr val="84B1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03" autoAdjust="0"/>
  </p:normalViewPr>
  <p:slideViewPr>
    <p:cSldViewPr snapToGrid="0">
      <p:cViewPr varScale="1">
        <p:scale>
          <a:sx n="79" d="100"/>
          <a:sy n="79" d="100"/>
        </p:scale>
        <p:origin x="498" y="1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Leonel Ramirez Martinez" userId="14d3900238d93848" providerId="LiveId" clId="{9510511D-BB49-4B49-AE9D-7FB12C78B535}"/>
    <pc:docChg chg="custSel delSld modSld">
      <pc:chgData name="Carlos Leonel Ramirez Martinez" userId="14d3900238d93848" providerId="LiveId" clId="{9510511D-BB49-4B49-AE9D-7FB12C78B535}" dt="2022-03-18T02:42:24.799" v="16" actId="20577"/>
      <pc:docMkLst>
        <pc:docMk/>
      </pc:docMkLst>
      <pc:sldChg chg="modSp mod">
        <pc:chgData name="Carlos Leonel Ramirez Martinez" userId="14d3900238d93848" providerId="LiveId" clId="{9510511D-BB49-4B49-AE9D-7FB12C78B535}" dt="2022-03-17T23:03:35.289" v="5" actId="14"/>
        <pc:sldMkLst>
          <pc:docMk/>
          <pc:sldMk cId="2406273178" sldId="256"/>
        </pc:sldMkLst>
        <pc:spChg chg="mod">
          <ac:chgData name="Carlos Leonel Ramirez Martinez" userId="14d3900238d93848" providerId="LiveId" clId="{9510511D-BB49-4B49-AE9D-7FB12C78B535}" dt="2022-03-17T23:03:26.965" v="3"/>
          <ac:spMkLst>
            <pc:docMk/>
            <pc:sldMk cId="2406273178" sldId="256"/>
            <ac:spMk id="2" creationId="{00000000-0000-0000-0000-000000000000}"/>
          </ac:spMkLst>
        </pc:spChg>
        <pc:spChg chg="mod">
          <ac:chgData name="Carlos Leonel Ramirez Martinez" userId="14d3900238d93848" providerId="LiveId" clId="{9510511D-BB49-4B49-AE9D-7FB12C78B535}" dt="2022-03-17T23:03:35.289" v="5" actId="14"/>
          <ac:spMkLst>
            <pc:docMk/>
            <pc:sldMk cId="2406273178" sldId="256"/>
            <ac:spMk id="12" creationId="{6D557538-D8AF-4733-ABDC-BD8EB139F28F}"/>
          </ac:spMkLst>
        </pc:spChg>
      </pc:sldChg>
      <pc:sldChg chg="del">
        <pc:chgData name="Carlos Leonel Ramirez Martinez" userId="14d3900238d93848" providerId="LiveId" clId="{9510511D-BB49-4B49-AE9D-7FB12C78B535}" dt="2022-03-17T23:03:39.810" v="6" actId="47"/>
        <pc:sldMkLst>
          <pc:docMk/>
          <pc:sldMk cId="3956974914" sldId="309"/>
        </pc:sldMkLst>
      </pc:sldChg>
      <pc:sldChg chg="del">
        <pc:chgData name="Carlos Leonel Ramirez Martinez" userId="14d3900238d93848" providerId="LiveId" clId="{9510511D-BB49-4B49-AE9D-7FB12C78B535}" dt="2022-03-17T23:03:41.296" v="7" actId="47"/>
        <pc:sldMkLst>
          <pc:docMk/>
          <pc:sldMk cId="3010330614" sldId="310"/>
        </pc:sldMkLst>
      </pc:sldChg>
      <pc:sldChg chg="delSp modSp mod modClrScheme chgLayout">
        <pc:chgData name="Carlos Leonel Ramirez Martinez" userId="14d3900238d93848" providerId="LiveId" clId="{9510511D-BB49-4B49-AE9D-7FB12C78B535}" dt="2022-03-17T23:04:20.358" v="15" actId="478"/>
        <pc:sldMkLst>
          <pc:docMk/>
          <pc:sldMk cId="1335613596" sldId="314"/>
        </pc:sldMkLst>
        <pc:spChg chg="mod ord">
          <ac:chgData name="Carlos Leonel Ramirez Martinez" userId="14d3900238d93848" providerId="LiveId" clId="{9510511D-BB49-4B49-AE9D-7FB12C78B535}" dt="2022-03-17T23:04:09.060" v="10"/>
          <ac:spMkLst>
            <pc:docMk/>
            <pc:sldMk cId="1335613596" sldId="314"/>
            <ac:spMk id="2" creationId="{E5B2F0CD-B307-4AC6-8A02-C5CB123085CA}"/>
          </ac:spMkLst>
        </pc:spChg>
        <pc:spChg chg="mod ord">
          <ac:chgData name="Carlos Leonel Ramirez Martinez" userId="14d3900238d93848" providerId="LiveId" clId="{9510511D-BB49-4B49-AE9D-7FB12C78B535}" dt="2022-03-17T23:04:16.854" v="14" actId="14"/>
          <ac:spMkLst>
            <pc:docMk/>
            <pc:sldMk cId="1335613596" sldId="314"/>
            <ac:spMk id="3" creationId="{0416AA64-D176-4019-A8CB-B1FF934F6F5F}"/>
          </ac:spMkLst>
        </pc:spChg>
        <pc:spChg chg="del mod ord">
          <ac:chgData name="Carlos Leonel Ramirez Martinez" userId="14d3900238d93848" providerId="LiveId" clId="{9510511D-BB49-4B49-AE9D-7FB12C78B535}" dt="2022-03-17T23:04:20.358" v="15" actId="478"/>
          <ac:spMkLst>
            <pc:docMk/>
            <pc:sldMk cId="1335613596" sldId="314"/>
            <ac:spMk id="7" creationId="{1C6331CC-28A1-405D-8B44-CDE7DD0D44AE}"/>
          </ac:spMkLst>
        </pc:spChg>
      </pc:sldChg>
      <pc:sldChg chg="modSp mod">
        <pc:chgData name="Carlos Leonel Ramirez Martinez" userId="14d3900238d93848" providerId="LiveId" clId="{9510511D-BB49-4B49-AE9D-7FB12C78B535}" dt="2022-03-18T02:42:24.799" v="16" actId="20577"/>
        <pc:sldMkLst>
          <pc:docMk/>
          <pc:sldMk cId="657751600" sldId="334"/>
        </pc:sldMkLst>
        <pc:spChg chg="mod">
          <ac:chgData name="Carlos Leonel Ramirez Martinez" userId="14d3900238d93848" providerId="LiveId" clId="{9510511D-BB49-4B49-AE9D-7FB12C78B535}" dt="2022-03-18T02:42:24.799" v="16" actId="20577"/>
          <ac:spMkLst>
            <pc:docMk/>
            <pc:sldMk cId="657751600" sldId="334"/>
            <ac:spMk id="24" creationId="{3BB727B3-9B7D-46EE-BBE0-D62C554E4C16}"/>
          </ac:spMkLst>
        </pc:spChg>
      </pc:sldChg>
      <pc:sldChg chg="modSp mod">
        <pc:chgData name="Carlos Leonel Ramirez Martinez" userId="14d3900238d93848" providerId="LiveId" clId="{9510511D-BB49-4B49-AE9D-7FB12C78B535}" dt="2022-03-17T23:03:17.847" v="2" actId="6549"/>
        <pc:sldMkLst>
          <pc:docMk/>
          <pc:sldMk cId="3714962287" sldId="342"/>
        </pc:sldMkLst>
        <pc:spChg chg="mod">
          <ac:chgData name="Carlos Leonel Ramirez Martinez" userId="14d3900238d93848" providerId="LiveId" clId="{9510511D-BB49-4B49-AE9D-7FB12C78B535}" dt="2022-03-17T23:03:17.847" v="2" actId="6549"/>
          <ac:spMkLst>
            <pc:docMk/>
            <pc:sldMk cId="3714962287" sldId="342"/>
            <ac:spMk id="2" creationId="{EB155126-CA93-42B0-B47E-6506F2612BD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1D3B09-7FA6-4AF0-A191-94DB35E04B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6804B5-1E40-4B6E-A1E9-A48F7E8A4F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B01B8E-6903-45BA-A25F-2464378F68B7}" type="datetimeFigureOut">
              <a:rPr lang="en-US" smtClean="0"/>
              <a:t>3/17/2022</a:t>
            </a:fld>
            <a:endParaRPr lang="en-US"/>
          </a:p>
        </p:txBody>
      </p:sp>
      <p:sp>
        <p:nvSpPr>
          <p:cNvPr id="4" name="Footer Placeholder 3">
            <a:extLst>
              <a:ext uri="{FF2B5EF4-FFF2-40B4-BE49-F238E27FC236}">
                <a16:creationId xmlns:a16="http://schemas.microsoft.com/office/drawing/2014/main" id="{D529133F-515D-4019-A9B4-9583E9E974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FC6CDB4-E0AD-418B-9DBB-14F55856B6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F8701E-8749-49FF-9136-A8B45F742ABB}" type="slidenum">
              <a:rPr lang="en-US" smtClean="0"/>
              <a:t>‹#›</a:t>
            </a:fld>
            <a:endParaRPr lang="en-US"/>
          </a:p>
        </p:txBody>
      </p:sp>
    </p:spTree>
    <p:extLst>
      <p:ext uri="{BB962C8B-B14F-4D97-AF65-F5344CB8AC3E}">
        <p14:creationId xmlns:p14="http://schemas.microsoft.com/office/powerpoint/2010/main" val="64847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7F30B-65A4-47A6-B5DF-0CC03F3F9D3B}" type="datetimeFigureOut">
              <a:t>3/17/2022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AA6C2-3ED3-4BD4-AB1E-2A382F0DA5D0}" type="slidenum">
              <a:t>‹#›</a:t>
            </a:fld>
            <a:endParaRPr lang="es-ES"/>
          </a:p>
        </p:txBody>
      </p:sp>
    </p:spTree>
    <p:extLst>
      <p:ext uri="{BB962C8B-B14F-4D97-AF65-F5344CB8AC3E}">
        <p14:creationId xmlns:p14="http://schemas.microsoft.com/office/powerpoint/2010/main" val="228525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3</a:t>
            </a:fld>
            <a:endParaRPr lang="es-ES"/>
          </a:p>
        </p:txBody>
      </p:sp>
    </p:spTree>
    <p:extLst>
      <p:ext uri="{BB962C8B-B14F-4D97-AF65-F5344CB8AC3E}">
        <p14:creationId xmlns:p14="http://schemas.microsoft.com/office/powerpoint/2010/main" val="396351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En cuanto al campo de liberación. Juniper Networks lanza una nueva versión de Junos OS normalmente cada trimestre del año. Las versiones de Junos OS se numeran mediante el formulario m. </a:t>
            </a:r>
            <a:r>
              <a:rPr lang="es-ES" dirty="0" err="1">
                <a:cs typeface="Calibri"/>
              </a:rPr>
              <a:t>nZb.s</a:t>
            </a:r>
            <a:r>
              <a:rPr lang="es-ES" dirty="0">
                <a:cs typeface="Calibri"/>
              </a:rPr>
              <a:t>, donde m. n son los números de versión principales y secundarios (por ejemplo, 21.1, que indica el primer trimestre del año 2021) que otorgan la versión de Junos OS. La Z denota el tipo de lanzamiento, b es el número de compilación del producto y s el número de giro del producto.</a:t>
            </a:r>
          </a:p>
          <a:p>
            <a:endParaRPr lang="es-ES" dirty="0">
              <a:cs typeface="Calibri"/>
            </a:endParaRPr>
          </a:p>
          <a:p>
            <a:r>
              <a:rPr lang="es-ES" dirty="0">
                <a:cs typeface="Calibri"/>
              </a:rPr>
              <a:t>El tipo de versión más común es el tipo de versión R. La versión R1 es la primera versión de envío de ingresos (FRS). Las versiones R2, R3 y siguientes son versiones de mantenimiento.</a:t>
            </a:r>
          </a:p>
          <a:p>
            <a:endParaRPr lang="es-ES" dirty="0">
              <a:cs typeface="Calibri"/>
            </a:endParaRPr>
          </a:p>
          <a:p>
            <a:r>
              <a:rPr lang="es-ES" dirty="0">
                <a:cs typeface="Calibri"/>
              </a:rPr>
              <a:t>Otros tipos de lanzamiento incluyen:</a:t>
            </a:r>
          </a:p>
          <a:p>
            <a:r>
              <a:rPr lang="es-ES" dirty="0">
                <a:cs typeface="Calibri"/>
              </a:rPr>
              <a:t>- B para software de versión Beta</a:t>
            </a:r>
          </a:p>
          <a:p>
            <a:r>
              <a:rPr lang="es-ES" dirty="0">
                <a:cs typeface="Calibri"/>
              </a:rPr>
              <a:t>- S para el software de lanzamiento de servicio, que se lanza a los clientes para resolver un problema específico. Esta versión se mantiene junto con la vida útil de la versión subyacente. El número de versión de servicio se agrega después del número R y</a:t>
            </a:r>
          </a:p>
          <a:p>
            <a:r>
              <a:rPr lang="es-ES" dirty="0">
                <a:cs typeface="Calibri"/>
              </a:rPr>
              <a:t>- I para software de versión interna. Estos son lanzamientos de software privados para verificar correcciones</a:t>
            </a:r>
          </a:p>
          <a:p>
            <a:endParaRPr lang="es-ES" dirty="0">
              <a:cs typeface="Calibri"/>
            </a:endParaRPr>
          </a:p>
          <a:p>
            <a:r>
              <a:rPr lang="es-ES" dirty="0">
                <a:cs typeface="Calibri"/>
              </a:rPr>
              <a:t>Por ejemplo, junos—srxsme—21.1R1.11.tgz indica una imagen de Junos para el dispositivo SRX300 que está asociada con la versión 21.1, R </a:t>
            </a:r>
            <a:r>
              <a:rPr lang="es-ES" dirty="0" err="1">
                <a:cs typeface="Calibri"/>
              </a:rPr>
              <a:t>release</a:t>
            </a:r>
            <a:r>
              <a:rPr lang="es-ES" dirty="0">
                <a:cs typeface="Calibri"/>
              </a:rPr>
              <a:t> </a:t>
            </a:r>
            <a:r>
              <a:rPr lang="es-ES" dirty="0" err="1">
                <a:cs typeface="Calibri"/>
              </a:rPr>
              <a:t>build</a:t>
            </a:r>
            <a:r>
              <a:rPr lang="es-ES" dirty="0">
                <a:cs typeface="Calibri"/>
              </a:rPr>
              <a:t> 1 (FRS) y spin 11, y junos-install-mx-x86-64- 20.3R1-S1.2.tgz indica una imagen de Junos OS para los dispositivos MX que está asociada con la versión 20.3, versión 1, versión de servicio 1 y giro 2.</a:t>
            </a:r>
          </a:p>
          <a:p>
            <a:r>
              <a:rPr lang="es-ES" dirty="0">
                <a:cs typeface="Calibri"/>
              </a:rPr>
              <a:t>====================================================================================================================</a:t>
            </a:r>
            <a:endParaRPr lang="en-US" dirty="0">
              <a:cs typeface="Calibri"/>
            </a:endParaRPr>
          </a:p>
          <a:p>
            <a:r>
              <a:rPr lang="en-US" dirty="0">
                <a:cs typeface="Calibri"/>
              </a:rPr>
              <a:t>As for the release field. Juniper Networks releases a new version of Junos OS typically each quarter of the year. Junos OS releases are numbered using the form m. </a:t>
            </a:r>
            <a:r>
              <a:rPr lang="en-US" dirty="0" err="1">
                <a:cs typeface="Calibri"/>
              </a:rPr>
              <a:t>nZb.s</a:t>
            </a:r>
            <a:r>
              <a:rPr lang="en-US" dirty="0">
                <a:cs typeface="Calibri"/>
              </a:rPr>
              <a:t>, where m. n are the main and minor release numbers (for example, 21.1, which indicates the first quarter of the year 2021) that give the Junos OS version. The Z denotes the release type, b is the build number of the product, and s the spin number of the product. </a:t>
            </a:r>
          </a:p>
          <a:p>
            <a:endParaRPr lang="en-US" dirty="0">
              <a:cs typeface="Calibri"/>
            </a:endParaRPr>
          </a:p>
          <a:p>
            <a:r>
              <a:rPr lang="en-US" dirty="0">
                <a:cs typeface="Calibri"/>
              </a:rPr>
              <a:t>The most common type of release is the R release type. The R1 release is the first revenue ship (FRS) release. The R2, R3, and following releases are maintenance releases.</a:t>
            </a:r>
          </a:p>
          <a:p>
            <a:endParaRPr lang="en-US" dirty="0">
              <a:cs typeface="Calibri"/>
            </a:endParaRPr>
          </a:p>
          <a:p>
            <a:r>
              <a:rPr lang="en-US" dirty="0">
                <a:cs typeface="Calibri"/>
              </a:rPr>
              <a:t>Other release types include:</a:t>
            </a:r>
          </a:p>
          <a:p>
            <a:r>
              <a:rPr lang="en-US" dirty="0">
                <a:cs typeface="Calibri"/>
              </a:rPr>
              <a:t>- B for Beta release software</a:t>
            </a:r>
          </a:p>
          <a:p>
            <a:pPr marL="171450" indent="-171450">
              <a:buFontTx/>
              <a:buChar char="-"/>
            </a:pPr>
            <a:r>
              <a:rPr lang="en-US" dirty="0">
                <a:cs typeface="Calibri"/>
              </a:rPr>
              <a:t>S for Service release software, which is released to customers to solve a specific problem. This release is maintained along with the life span of the underlying release. The service release number is added after the R number and</a:t>
            </a:r>
          </a:p>
          <a:p>
            <a:pPr marL="171450" indent="-171450">
              <a:buFontTx/>
              <a:buChar char="-"/>
            </a:pPr>
            <a:r>
              <a:rPr lang="en-US" dirty="0">
                <a:cs typeface="Calibri"/>
              </a:rPr>
              <a:t>I for Internal release software. These are private software releases for verifying fixes</a:t>
            </a:r>
          </a:p>
          <a:p>
            <a:endParaRPr lang="en-US" dirty="0">
              <a:cs typeface="Calibri"/>
            </a:endParaRPr>
          </a:p>
          <a:p>
            <a:r>
              <a:rPr lang="en-US" dirty="0">
                <a:cs typeface="Calibri"/>
              </a:rPr>
              <a:t>For example, junos—srxsme—21.1R1.11.tgz indicates a Junos image for the SRX300 device that is associated with version 21.1, R release build 1 (FRS) and spin 11, and junos-install-mx-x86-64-20.3R1-S1.2.tgz indicates a Junos OS image for the MX devices that is associated with version 20.3, release 1, service release 1, and spin 2.</a:t>
            </a:r>
          </a:p>
          <a:p>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12</a:t>
            </a:fld>
            <a:endParaRPr lang="es-ES"/>
          </a:p>
        </p:txBody>
      </p:sp>
    </p:spTree>
    <p:extLst>
      <p:ext uri="{BB962C8B-B14F-4D97-AF65-F5344CB8AC3E}">
        <p14:creationId xmlns:p14="http://schemas.microsoft.com/office/powerpoint/2010/main" val="1777840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13</a:t>
            </a:fld>
            <a:endParaRPr lang="es-ES"/>
          </a:p>
        </p:txBody>
      </p:sp>
    </p:spTree>
    <p:extLst>
      <p:ext uri="{BB962C8B-B14F-4D97-AF65-F5344CB8AC3E}">
        <p14:creationId xmlns:p14="http://schemas.microsoft.com/office/powerpoint/2010/main" val="4014373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14</a:t>
            </a:fld>
            <a:endParaRPr lang="es-ES"/>
          </a:p>
        </p:txBody>
      </p:sp>
    </p:spTree>
    <p:extLst>
      <p:ext uri="{BB962C8B-B14F-4D97-AF65-F5344CB8AC3E}">
        <p14:creationId xmlns:p14="http://schemas.microsoft.com/office/powerpoint/2010/main" val="3660554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El campo de edición es nulo (vacío) para imágenes estándar (nacionales). Para jurisdicciones con límites en el cifrado del plano de datos, este campo se establece en limitado. Las versiones domésticas admiten un cifrado fuerte, mientras que las versiones de exportación no. Existe una tercera edición, menos común, llamada Estándares federales de procesamiento de información (FIPS) que proporciona seguridad de red avanzada para los clientes que deben cumplir y operar en un entorno FIPS 140-2.</a:t>
            </a:r>
          </a:p>
          <a:p>
            <a:endParaRPr lang="es-ES" dirty="0">
              <a:cs typeface="Calibri"/>
            </a:endParaRPr>
          </a:p>
          <a:p>
            <a:r>
              <a:rPr lang="es-ES" dirty="0">
                <a:cs typeface="Calibri"/>
              </a:rPr>
              <a:t>extensión indica el tipo de archivo. Algunos valores de ejemplo incluyen </a:t>
            </a:r>
            <a:r>
              <a:rPr lang="es-ES" dirty="0" err="1">
                <a:cs typeface="Calibri"/>
              </a:rPr>
              <a:t>tgz</a:t>
            </a:r>
            <a:r>
              <a:rPr lang="es-ES" dirty="0">
                <a:cs typeface="Calibri"/>
              </a:rPr>
              <a:t> e </a:t>
            </a:r>
            <a:r>
              <a:rPr lang="es-ES" dirty="0" err="1">
                <a:cs typeface="Calibri"/>
              </a:rPr>
              <a:t>img</a:t>
            </a:r>
            <a:r>
              <a:rPr lang="es-ES" dirty="0">
                <a:cs typeface="Calibri"/>
              </a:rPr>
              <a:t>.</a:t>
            </a:r>
          </a:p>
          <a:p>
            <a:endParaRPr lang="es-ES" dirty="0">
              <a:cs typeface="Calibri"/>
            </a:endParaRPr>
          </a:p>
          <a:p>
            <a:r>
              <a:rPr lang="es-ES" dirty="0">
                <a:cs typeface="Calibri"/>
              </a:rPr>
              <a:t>Todos los paquetes de Junos OS contienen firmas digitales, </a:t>
            </a:r>
            <a:r>
              <a:rPr lang="es-ES" dirty="0" err="1">
                <a:cs typeface="Calibri"/>
              </a:rPr>
              <a:t>Secure</a:t>
            </a:r>
            <a:r>
              <a:rPr lang="es-ES" dirty="0">
                <a:cs typeface="Calibri"/>
              </a:rPr>
              <a:t> Hash </a:t>
            </a:r>
            <a:r>
              <a:rPr lang="es-ES" dirty="0" err="1">
                <a:cs typeface="Calibri"/>
              </a:rPr>
              <a:t>Algorithm</a:t>
            </a:r>
            <a:r>
              <a:rPr lang="es-ES" dirty="0">
                <a:cs typeface="Calibri"/>
              </a:rPr>
              <a:t> 1 (SHA-l) y sumas de verificación de MDS. Un paquete se instala solo si la suma de verificación que contiene coincide con el hash registrado en su archivo correspondiente. La suma de comprobación real utilizada depende de la versión del software.</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15</a:t>
            </a:fld>
            <a:endParaRPr lang="es-ES"/>
          </a:p>
        </p:txBody>
      </p:sp>
    </p:spTree>
    <p:extLst>
      <p:ext uri="{BB962C8B-B14F-4D97-AF65-F5344CB8AC3E}">
        <p14:creationId xmlns:p14="http://schemas.microsoft.com/office/powerpoint/2010/main" val="2313511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cs typeface="Calibri"/>
              </a:rPr>
              <a:t>El campo de edición es nulo (vacío) para imágenes estándar (nacionales). Para jurisdicciones con límites en el cifrado del plano de datos, este campo se establece en limitado. Las versiones domésticas admiten un cifrado fuerte, mientras que las versiones de exportación no. Existe una tercera edición, menos común, llamada Estándares federales de procesamiento de información (FIPS) que proporciona seguridad de red avanzada para los clientes que deben cumplir y operar en un entorno FIPS 140-2.</a:t>
            </a:r>
          </a:p>
          <a:p>
            <a:endParaRPr lang="es-ES" dirty="0">
              <a:cs typeface="Calibri"/>
            </a:endParaRPr>
          </a:p>
          <a:p>
            <a:r>
              <a:rPr lang="es-ES" dirty="0">
                <a:cs typeface="Calibri"/>
              </a:rPr>
              <a:t>extensión indica el tipo de archivo. Algunos valores de ejemplo incluyen </a:t>
            </a:r>
            <a:r>
              <a:rPr lang="es-ES" dirty="0" err="1">
                <a:cs typeface="Calibri"/>
              </a:rPr>
              <a:t>tgz</a:t>
            </a:r>
            <a:r>
              <a:rPr lang="es-ES" dirty="0">
                <a:cs typeface="Calibri"/>
              </a:rPr>
              <a:t> e </a:t>
            </a:r>
            <a:r>
              <a:rPr lang="es-ES" dirty="0" err="1">
                <a:cs typeface="Calibri"/>
              </a:rPr>
              <a:t>img</a:t>
            </a:r>
            <a:r>
              <a:rPr lang="es-ES" dirty="0">
                <a:cs typeface="Calibri"/>
              </a:rPr>
              <a:t>.</a:t>
            </a:r>
          </a:p>
          <a:p>
            <a:endParaRPr lang="es-ES" dirty="0">
              <a:cs typeface="Calibri"/>
            </a:endParaRPr>
          </a:p>
          <a:p>
            <a:r>
              <a:rPr lang="es-ES" dirty="0">
                <a:cs typeface="Calibri"/>
              </a:rPr>
              <a:t>Todos los paquetes de Junos OS contienen firmas digitales, </a:t>
            </a:r>
            <a:r>
              <a:rPr lang="es-ES" dirty="0" err="1">
                <a:cs typeface="Calibri"/>
              </a:rPr>
              <a:t>Secure</a:t>
            </a:r>
            <a:r>
              <a:rPr lang="es-ES" dirty="0">
                <a:cs typeface="Calibri"/>
              </a:rPr>
              <a:t> Hash </a:t>
            </a:r>
            <a:r>
              <a:rPr lang="es-ES" dirty="0" err="1">
                <a:cs typeface="Calibri"/>
              </a:rPr>
              <a:t>Algorithm</a:t>
            </a:r>
            <a:r>
              <a:rPr lang="es-ES" dirty="0">
                <a:cs typeface="Calibri"/>
              </a:rPr>
              <a:t> 1 (SHA-l) y sumas de verificación de MDS. Un paquete se instala solo si la suma de verificación que contiene coincide con el hash registrado en su archivo correspondiente. La suma de comprobación real utilizada depende de la versión del software.</a:t>
            </a:r>
            <a:endParaRPr lang="en-US" dirty="0">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16</a:t>
            </a:fld>
            <a:endParaRPr lang="es-ES"/>
          </a:p>
        </p:txBody>
      </p:sp>
    </p:spTree>
    <p:extLst>
      <p:ext uri="{BB962C8B-B14F-4D97-AF65-F5344CB8AC3E}">
        <p14:creationId xmlns:p14="http://schemas.microsoft.com/office/powerpoint/2010/main" val="2215939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17</a:t>
            </a:fld>
            <a:endParaRPr lang="es-ES"/>
          </a:p>
        </p:txBody>
      </p:sp>
    </p:spTree>
    <p:extLst>
      <p:ext uri="{BB962C8B-B14F-4D97-AF65-F5344CB8AC3E}">
        <p14:creationId xmlns:p14="http://schemas.microsoft.com/office/powerpoint/2010/main" val="1168450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18</a:t>
            </a:fld>
            <a:endParaRPr lang="es-ES"/>
          </a:p>
        </p:txBody>
      </p:sp>
    </p:spTree>
    <p:extLst>
      <p:ext uri="{BB962C8B-B14F-4D97-AF65-F5344CB8AC3E}">
        <p14:creationId xmlns:p14="http://schemas.microsoft.com/office/powerpoint/2010/main" val="284476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19</a:t>
            </a:fld>
            <a:endParaRPr lang="es-ES"/>
          </a:p>
        </p:txBody>
      </p:sp>
    </p:spTree>
    <p:extLst>
      <p:ext uri="{BB962C8B-B14F-4D97-AF65-F5344CB8AC3E}">
        <p14:creationId xmlns:p14="http://schemas.microsoft.com/office/powerpoint/2010/main" val="1187777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20</a:t>
            </a:fld>
            <a:endParaRPr lang="es-ES"/>
          </a:p>
        </p:txBody>
      </p:sp>
    </p:spTree>
    <p:extLst>
      <p:ext uri="{BB962C8B-B14F-4D97-AF65-F5344CB8AC3E}">
        <p14:creationId xmlns:p14="http://schemas.microsoft.com/office/powerpoint/2010/main" val="2462730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21</a:t>
            </a:fld>
            <a:endParaRPr lang="es-ES"/>
          </a:p>
        </p:txBody>
      </p:sp>
    </p:spTree>
    <p:extLst>
      <p:ext uri="{BB962C8B-B14F-4D97-AF65-F5344CB8AC3E}">
        <p14:creationId xmlns:p14="http://schemas.microsoft.com/office/powerpoint/2010/main" val="1658151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 veces, el almacenamiento de un dispositivo Junos OS se llena de archivos de registro antiguos, versiones de software antiguas. o archivos temporales. Puede solucionar esto forzando la rotación de los archivos de registro y buscando en el sistema archivos para eliminar en la CLI o en el </a:t>
            </a:r>
            <a:r>
              <a:rPr lang="es-ES" dirty="0" err="1"/>
              <a:t>shell</a:t>
            </a:r>
            <a:r>
              <a:rPr lang="es-ES" dirty="0"/>
              <a:t>.</a:t>
            </a:r>
          </a:p>
          <a:p>
            <a:endParaRPr lang="es-ES" dirty="0"/>
          </a:p>
          <a:p>
            <a:r>
              <a:rPr lang="es-ES" dirty="0"/>
              <a:t>Una forma más fácil de realizar esta tarea es usar el comando de modo operativo </a:t>
            </a:r>
            <a:r>
              <a:rPr lang="es-ES" b="1" dirty="0" err="1"/>
              <a:t>request</a:t>
            </a:r>
            <a:r>
              <a:rPr lang="es-ES" b="1" dirty="0"/>
              <a:t> </a:t>
            </a:r>
            <a:r>
              <a:rPr lang="es-ES" b="1" dirty="0" err="1"/>
              <a:t>system</a:t>
            </a:r>
            <a:r>
              <a:rPr lang="es-ES" b="1" dirty="0"/>
              <a:t> </a:t>
            </a:r>
            <a:r>
              <a:rPr lang="es-ES" b="1" dirty="0" err="1"/>
              <a:t>storage</a:t>
            </a:r>
            <a:r>
              <a:rPr lang="es-ES" b="1" dirty="0"/>
              <a:t> </a:t>
            </a:r>
            <a:r>
              <a:rPr lang="es-ES" b="1" dirty="0" err="1"/>
              <a:t>cleanup</a:t>
            </a:r>
            <a:r>
              <a:rPr lang="es-ES" dirty="0"/>
              <a:t>. Este comando libera espacio de almacenamiento rotando los archivos de registro y luego proponiendo una lista de archivos para eliminar que ya no son necesarios para la operación. Se le pedirá que confirme que los archivos deben eliminarse.</a:t>
            </a:r>
          </a:p>
          <a:p>
            <a:endParaRPr lang="es-ES" dirty="0"/>
          </a:p>
          <a:p>
            <a:r>
              <a:rPr lang="es-ES" dirty="0"/>
              <a:t>También puede ejecutar el comando de ejecución en seco de limpieza de almacenamiento del sistema de solicitud para ver una lista de archivos que se eliminarían con el comando de limpieza del sistema de almacenamiento de solicitud, pero no se le ofrecerá la opción de eliminarlos realmente. Esto es útil si solo desea ver qué archivos potencialmente innecesarios están almacenados en el sistema.</a:t>
            </a:r>
          </a:p>
          <a:p>
            <a:endParaRPr lang="es-ES" dirty="0"/>
          </a:p>
          <a:p>
            <a:r>
              <a:rPr lang="es-ES" dirty="0"/>
              <a:t>A veces, desea poner un sistema fuera de servicio y eliminar toda la información potencialmente confidencial del sistema de archivos para preparar la reimplementación en otro lugar. En particular, es posible que desee borrar todos los archivos de registro, certificados, archivos de configuración, contraseñas y hash de contraseñas, secretos. claves privadas para SSH, cifrado local, autenticación local, </a:t>
            </a:r>
            <a:r>
              <a:rPr lang="es-ES" dirty="0" err="1"/>
              <a:t>lPsec</a:t>
            </a:r>
            <a:r>
              <a:rPr lang="es-ES" dirty="0"/>
              <a:t>, RADIUS, TACACS+ y SNMP.</a:t>
            </a:r>
          </a:p>
          <a:p>
            <a:endParaRPr lang="es-ES" dirty="0"/>
          </a:p>
          <a:p>
            <a:r>
              <a:rPr lang="es-ES" dirty="0"/>
              <a:t>El comando de modo operativo de puesta a cero del sistema de solicitud realiza esta función al desvincular todos los archivos de datos al desvincular los archivos de sus directorios.</a:t>
            </a:r>
          </a:p>
          <a:p>
            <a:endParaRPr lang="es-ES" dirty="0"/>
          </a:p>
          <a:p>
            <a:r>
              <a:rPr lang="es-ES" dirty="0"/>
              <a:t>Para hacer que los archivos sean irrecuperables mediante la limpieza de los medios, use el comando </a:t>
            </a:r>
            <a:r>
              <a:rPr lang="es-ES" dirty="0" err="1"/>
              <a:t>request</a:t>
            </a:r>
            <a:r>
              <a:rPr lang="es-ES" dirty="0"/>
              <a:t> </a:t>
            </a:r>
            <a:r>
              <a:rPr lang="es-ES" dirty="0" err="1"/>
              <a:t>system</a:t>
            </a:r>
            <a:r>
              <a:rPr lang="es-ES" dirty="0"/>
              <a:t> </a:t>
            </a:r>
            <a:r>
              <a:rPr lang="es-ES" dirty="0" err="1"/>
              <a:t>zeroize</a:t>
            </a:r>
            <a:r>
              <a:rPr lang="es-ES" dirty="0"/>
              <a:t> media. El dispositivo se reiniciará y volverá a la configuración de fábrica.</a:t>
            </a:r>
            <a:endParaRPr lang="en-US" dirty="0"/>
          </a:p>
        </p:txBody>
      </p:sp>
      <p:sp>
        <p:nvSpPr>
          <p:cNvPr id="4" name="Slide Number Placeholder 3"/>
          <p:cNvSpPr>
            <a:spLocks noGrp="1"/>
          </p:cNvSpPr>
          <p:nvPr>
            <p:ph type="sldNum" sz="quarter" idx="5"/>
          </p:nvPr>
        </p:nvSpPr>
        <p:spPr/>
        <p:txBody>
          <a:bodyPr/>
          <a:lstStyle/>
          <a:p>
            <a:fld id="{4D0AA6C2-3ED3-4BD4-AB1E-2A382F0DA5D0}" type="slidenum">
              <a:rPr lang="en-US" smtClean="0"/>
              <a:t>4</a:t>
            </a:fld>
            <a:endParaRPr lang="en-US"/>
          </a:p>
        </p:txBody>
      </p:sp>
    </p:spTree>
    <p:extLst>
      <p:ext uri="{BB962C8B-B14F-4D97-AF65-F5344CB8AC3E}">
        <p14:creationId xmlns:p14="http://schemas.microsoft.com/office/powerpoint/2010/main" val="3262328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22</a:t>
            </a:fld>
            <a:endParaRPr lang="es-ES"/>
          </a:p>
        </p:txBody>
      </p:sp>
    </p:spTree>
    <p:extLst>
      <p:ext uri="{BB962C8B-B14F-4D97-AF65-F5344CB8AC3E}">
        <p14:creationId xmlns:p14="http://schemas.microsoft.com/office/powerpoint/2010/main" val="1914001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23</a:t>
            </a:fld>
            <a:endParaRPr lang="es-ES"/>
          </a:p>
        </p:txBody>
      </p:sp>
    </p:spTree>
    <p:extLst>
      <p:ext uri="{BB962C8B-B14F-4D97-AF65-F5344CB8AC3E}">
        <p14:creationId xmlns:p14="http://schemas.microsoft.com/office/powerpoint/2010/main" val="2075177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24</a:t>
            </a:fld>
            <a:endParaRPr lang="es-ES"/>
          </a:p>
        </p:txBody>
      </p:sp>
    </p:spTree>
    <p:extLst>
      <p:ext uri="{BB962C8B-B14F-4D97-AF65-F5344CB8AC3E}">
        <p14:creationId xmlns:p14="http://schemas.microsoft.com/office/powerpoint/2010/main" val="2955769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25</a:t>
            </a:fld>
            <a:endParaRPr lang="es-ES"/>
          </a:p>
        </p:txBody>
      </p:sp>
    </p:spTree>
    <p:extLst>
      <p:ext uri="{BB962C8B-B14F-4D97-AF65-F5344CB8AC3E}">
        <p14:creationId xmlns:p14="http://schemas.microsoft.com/office/powerpoint/2010/main" val="2113053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26</a:t>
            </a:fld>
            <a:endParaRPr lang="es-ES"/>
          </a:p>
        </p:txBody>
      </p:sp>
    </p:spTree>
    <p:extLst>
      <p:ext uri="{BB962C8B-B14F-4D97-AF65-F5344CB8AC3E}">
        <p14:creationId xmlns:p14="http://schemas.microsoft.com/office/powerpoint/2010/main" val="1778592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27</a:t>
            </a:fld>
            <a:endParaRPr lang="es-ES"/>
          </a:p>
        </p:txBody>
      </p:sp>
    </p:spTree>
    <p:extLst>
      <p:ext uri="{BB962C8B-B14F-4D97-AF65-F5344CB8AC3E}">
        <p14:creationId xmlns:p14="http://schemas.microsoft.com/office/powerpoint/2010/main" val="249500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5</a:t>
            </a:fld>
            <a:endParaRPr lang="es-ES"/>
          </a:p>
        </p:txBody>
      </p:sp>
    </p:spTree>
    <p:extLst>
      <p:ext uri="{BB962C8B-B14F-4D97-AF65-F5344CB8AC3E}">
        <p14:creationId xmlns:p14="http://schemas.microsoft.com/office/powerpoint/2010/main" val="2437823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6</a:t>
            </a:fld>
            <a:endParaRPr lang="es-ES"/>
          </a:p>
        </p:txBody>
      </p:sp>
    </p:spTree>
    <p:extLst>
      <p:ext uri="{BB962C8B-B14F-4D97-AF65-F5344CB8AC3E}">
        <p14:creationId xmlns:p14="http://schemas.microsoft.com/office/powerpoint/2010/main" val="1149680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7</a:t>
            </a:fld>
            <a:endParaRPr lang="es-ES"/>
          </a:p>
        </p:txBody>
      </p:sp>
    </p:spTree>
    <p:extLst>
      <p:ext uri="{BB962C8B-B14F-4D97-AF65-F5344CB8AC3E}">
        <p14:creationId xmlns:p14="http://schemas.microsoft.com/office/powerpoint/2010/main" val="297979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8</a:t>
            </a:fld>
            <a:endParaRPr lang="es-ES"/>
          </a:p>
        </p:txBody>
      </p:sp>
    </p:spTree>
    <p:extLst>
      <p:ext uri="{BB962C8B-B14F-4D97-AF65-F5344CB8AC3E}">
        <p14:creationId xmlns:p14="http://schemas.microsoft.com/office/powerpoint/2010/main" val="2958330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9</a:t>
            </a:fld>
            <a:endParaRPr lang="es-ES"/>
          </a:p>
        </p:txBody>
      </p:sp>
    </p:spTree>
    <p:extLst>
      <p:ext uri="{BB962C8B-B14F-4D97-AF65-F5344CB8AC3E}">
        <p14:creationId xmlns:p14="http://schemas.microsoft.com/office/powerpoint/2010/main" val="1663193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10</a:t>
            </a:fld>
            <a:endParaRPr lang="es-ES"/>
          </a:p>
        </p:txBody>
      </p:sp>
    </p:spTree>
    <p:extLst>
      <p:ext uri="{BB962C8B-B14F-4D97-AF65-F5344CB8AC3E}">
        <p14:creationId xmlns:p14="http://schemas.microsoft.com/office/powerpoint/2010/main" val="603356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cs typeface="Calibri"/>
            </a:endParaRPr>
          </a:p>
        </p:txBody>
      </p:sp>
      <p:sp>
        <p:nvSpPr>
          <p:cNvPr id="4" name="Marcador de número de diapositiva 3"/>
          <p:cNvSpPr>
            <a:spLocks noGrp="1"/>
          </p:cNvSpPr>
          <p:nvPr>
            <p:ph type="sldNum" sz="quarter" idx="5"/>
          </p:nvPr>
        </p:nvSpPr>
        <p:spPr/>
        <p:txBody>
          <a:bodyPr/>
          <a:lstStyle/>
          <a:p>
            <a:fld id="{4D0AA6C2-3ED3-4BD4-AB1E-2A382F0DA5D0}" type="slidenum">
              <a:t>11</a:t>
            </a:fld>
            <a:endParaRPr lang="es-ES"/>
          </a:p>
        </p:txBody>
      </p:sp>
    </p:spTree>
    <p:extLst>
      <p:ext uri="{BB962C8B-B14F-4D97-AF65-F5344CB8AC3E}">
        <p14:creationId xmlns:p14="http://schemas.microsoft.com/office/powerpoint/2010/main" val="4278643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rgbClr val="84B135"/>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b="0">
                <a:latin typeface="+mj-lt"/>
              </a:defRPr>
            </a:lvl1pPr>
          </a:lstStyle>
          <a:p>
            <a:r>
              <a:rPr lang="es-ES" dirty="0"/>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17/03/2022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1026" name="Picture 2" descr="Edutek.org.gt - Photos | Facebook">
            <a:extLst>
              <a:ext uri="{FF2B5EF4-FFF2-40B4-BE49-F238E27FC236}">
                <a16:creationId xmlns:a16="http://schemas.microsoft.com/office/drawing/2014/main" id="{25962A19-D3E2-4FDE-B339-AF5DEFACF9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40771E8B-6CA5-40B2-8038-0E112F3DAC1C}" type="datetimeFigureOut">
              <a:rPr lang="es-ES" smtClean="0"/>
              <a:t>17/03/2022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
        <p:nvSpPr>
          <p:cNvPr id="6" name="Rectangle 5">
            <a:extLst>
              <a:ext uri="{FF2B5EF4-FFF2-40B4-BE49-F238E27FC236}">
                <a16:creationId xmlns:a16="http://schemas.microsoft.com/office/drawing/2014/main" id="{BB38F71A-AF48-47AD-8FAC-BC00514DE8A9}"/>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company name&#10;&#10;Description automatically generated">
            <a:extLst>
              <a:ext uri="{FF2B5EF4-FFF2-40B4-BE49-F238E27FC236}">
                <a16:creationId xmlns:a16="http://schemas.microsoft.com/office/drawing/2014/main" id="{5C5C14D9-0059-4251-A4DD-895A37A1B2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7E6D3297-5522-41F9-839E-0917CCD57738}"/>
              </a:ext>
            </a:extLst>
          </p:cNvPr>
          <p:cNvSpPr>
            <a:spLocks noGrp="1"/>
          </p:cNvSpPr>
          <p:nvPr>
            <p:ph type="title" hasCustomPrompt="1"/>
          </p:nvPr>
        </p:nvSpPr>
        <p:spPr>
          <a:xfrm>
            <a:off x="2085975" y="19053"/>
            <a:ext cx="10106023" cy="1020763"/>
          </a:xfrm>
        </p:spPr>
        <p:txBody>
          <a:bodyPr>
            <a:noAutofit/>
          </a:bodyPr>
          <a:lstStyle>
            <a:lvl1pPr>
              <a:defRPr sz="3600"/>
            </a:lvl1pPr>
          </a:lstStyle>
          <a:p>
            <a:r>
              <a:rPr lang="es-ES"/>
              <a:t>Haga clic para modificar el estilo de título del patrón</a:t>
            </a:r>
          </a:p>
        </p:txBody>
      </p:sp>
      <p:pic>
        <p:nvPicPr>
          <p:cNvPr id="13" name="Picture 2" descr="Edutek.org.gt - Photos | Facebook">
            <a:extLst>
              <a:ext uri="{FF2B5EF4-FFF2-40B4-BE49-F238E27FC236}">
                <a16:creationId xmlns:a16="http://schemas.microsoft.com/office/drawing/2014/main" id="{F769DED8-E500-463A-8819-4B13472DD3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65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bg>
      <p:bgPr>
        <a:solidFill>
          <a:srgbClr val="84B135"/>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17/03/2022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375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014BE1-96EE-4910-9070-D3A55DF9F481}"/>
              </a:ext>
            </a:extLst>
          </p:cNvPr>
          <p:cNvPicPr>
            <a:picLocks noChangeAspect="1"/>
          </p:cNvPicPr>
          <p:nvPr userDrawn="1"/>
        </p:nvPicPr>
        <p:blipFill rotWithShape="1">
          <a:blip r:embed="rId2"/>
          <a:srcRect t="241"/>
          <a:stretch/>
        </p:blipFill>
        <p:spPr>
          <a:xfrm>
            <a:off x="0" y="-16462"/>
            <a:ext cx="12192000" cy="6874462"/>
          </a:xfrm>
          <a:prstGeom prst="rect">
            <a:avLst/>
          </a:prstGeom>
        </p:spPr>
      </p:pic>
      <p:sp>
        <p:nvSpPr>
          <p:cNvPr id="3" name="Date Placeholder 2">
            <a:extLst>
              <a:ext uri="{FF2B5EF4-FFF2-40B4-BE49-F238E27FC236}">
                <a16:creationId xmlns:a16="http://schemas.microsoft.com/office/drawing/2014/main" id="{00CE631F-9AD1-4AB4-B6D0-10E2F7097F74}"/>
              </a:ext>
            </a:extLst>
          </p:cNvPr>
          <p:cNvSpPr>
            <a:spLocks noGrp="1"/>
          </p:cNvSpPr>
          <p:nvPr>
            <p:ph type="dt" sz="half" idx="10"/>
          </p:nvPr>
        </p:nvSpPr>
        <p:spPr/>
        <p:txBody>
          <a:bodyPr/>
          <a:lstStyle/>
          <a:p>
            <a:fld id="{40771E8B-6CA5-40B2-8038-0E112F3DAC1C}" type="datetimeFigureOut">
              <a:rPr lang="es-ES" smtClean="0"/>
              <a:t>17/03/2022</a:t>
            </a:fld>
            <a:endParaRPr lang="es-ES"/>
          </a:p>
        </p:txBody>
      </p:sp>
      <p:sp>
        <p:nvSpPr>
          <p:cNvPr id="4" name="Footer Placeholder 3">
            <a:extLst>
              <a:ext uri="{FF2B5EF4-FFF2-40B4-BE49-F238E27FC236}">
                <a16:creationId xmlns:a16="http://schemas.microsoft.com/office/drawing/2014/main" id="{5844A98F-A514-4C06-AEB6-C0CF13C6DF8B}"/>
              </a:ext>
            </a:extLst>
          </p:cNvPr>
          <p:cNvSpPr>
            <a:spLocks noGrp="1"/>
          </p:cNvSpPr>
          <p:nvPr>
            <p:ph type="ftr" sz="quarter" idx="11"/>
          </p:nvPr>
        </p:nvSpPr>
        <p:spPr/>
        <p:txBody>
          <a:bodyPr/>
          <a:lstStyle/>
          <a:p>
            <a:endParaRPr lang="es-ES" dirty="0"/>
          </a:p>
        </p:txBody>
      </p:sp>
      <p:sp>
        <p:nvSpPr>
          <p:cNvPr id="5" name="Slide Number Placeholder 4">
            <a:extLst>
              <a:ext uri="{FF2B5EF4-FFF2-40B4-BE49-F238E27FC236}">
                <a16:creationId xmlns:a16="http://schemas.microsoft.com/office/drawing/2014/main" id="{3CC4CCE2-0B16-45BD-8A0A-23BC7B400BB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590802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17/03/2022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1E109E8C-C10D-41BE-B6AD-F931D366A2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4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17/03/2022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4E1B7C6D-1776-417E-8698-A2D55A442E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3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17/03/2022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7" name="Picture 2" descr="Edutek.org.gt - Photos | Facebook">
            <a:extLst>
              <a:ext uri="{FF2B5EF4-FFF2-40B4-BE49-F238E27FC236}">
                <a16:creationId xmlns:a16="http://schemas.microsoft.com/office/drawing/2014/main" id="{B48B156B-B646-46EA-AEE1-18A099FFF5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863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17/03/2022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7" name="Picture 2" descr="Edutek.org.gt - Photos | Facebook">
            <a:extLst>
              <a:ext uri="{FF2B5EF4-FFF2-40B4-BE49-F238E27FC236}">
                <a16:creationId xmlns:a16="http://schemas.microsoft.com/office/drawing/2014/main" id="{B52A7984-A307-4962-A3BB-7A1A39B0F5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1B5009-1DC7-4579-B573-EE3DE40F0BBF}"/>
              </a:ext>
            </a:extLst>
          </p:cNvPr>
          <p:cNvPicPr>
            <a:picLocks noChangeAspect="1"/>
          </p:cNvPicPr>
          <p:nvPr userDrawn="1"/>
        </p:nvPicPr>
        <p:blipFill>
          <a:blip r:embed="rId2"/>
          <a:stretch>
            <a:fillRect/>
          </a:stretch>
        </p:blipFill>
        <p:spPr>
          <a:xfrm>
            <a:off x="113489" y="-6350"/>
            <a:ext cx="11965021" cy="6858000"/>
          </a:xfrm>
          <a:prstGeom prst="rect">
            <a:avLst/>
          </a:prstGeom>
        </p:spPr>
      </p:pic>
      <p:sp>
        <p:nvSpPr>
          <p:cNvPr id="2" name="Marcador de fecha 1"/>
          <p:cNvSpPr>
            <a:spLocks noGrp="1"/>
          </p:cNvSpPr>
          <p:nvPr>
            <p:ph type="dt" sz="half" idx="10"/>
          </p:nvPr>
        </p:nvSpPr>
        <p:spPr/>
        <p:txBody>
          <a:bodyPr/>
          <a:lstStyle/>
          <a:p>
            <a:fld id="{40771E8B-6CA5-40B2-8038-0E112F3DAC1C}" type="datetimeFigureOut">
              <a:rPr lang="es-ES" smtClean="0"/>
              <a:t>17/03/2022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pic>
        <p:nvPicPr>
          <p:cNvPr id="5" name="Picture 2" descr="Edutek.org.gt - Photos | Facebook">
            <a:extLst>
              <a:ext uri="{FF2B5EF4-FFF2-40B4-BE49-F238E27FC236}">
                <a16:creationId xmlns:a16="http://schemas.microsoft.com/office/drawing/2014/main" id="{DE2DE4B3-B39B-4E94-8EF4-5C3BFC5F766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586105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A2EC9BE-BDC2-4822-BE21-E0E2FEA1BDAE}"/>
              </a:ext>
            </a:extLst>
          </p:cNvPr>
          <p:cNvSpPr/>
          <p:nvPr userDrawn="1"/>
        </p:nvSpPr>
        <p:spPr>
          <a:xfrm>
            <a:off x="3431187" y="2765042"/>
            <a:ext cx="8571123" cy="2346593"/>
          </a:xfrm>
          <a:prstGeom prst="rect">
            <a:avLst/>
          </a:prstGeom>
          <a:solidFill>
            <a:srgbClr val="76B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ítulo 1">
            <a:extLst>
              <a:ext uri="{FF2B5EF4-FFF2-40B4-BE49-F238E27FC236}">
                <a16:creationId xmlns:a16="http://schemas.microsoft.com/office/drawing/2014/main" id="{5558E4E8-BC26-4373-B9B0-7A3C741F17F1}"/>
              </a:ext>
            </a:extLst>
          </p:cNvPr>
          <p:cNvSpPr>
            <a:spLocks noGrp="1"/>
          </p:cNvSpPr>
          <p:nvPr>
            <p:ph type="ctrTitle" hasCustomPrompt="1"/>
          </p:nvPr>
        </p:nvSpPr>
        <p:spPr>
          <a:xfrm>
            <a:off x="3431186" y="2765041"/>
            <a:ext cx="8571123" cy="2346593"/>
          </a:xfrm>
        </p:spPr>
        <p:txBody>
          <a:bodyPr anchor="ctr"/>
          <a:lstStyle>
            <a:lvl1pPr algn="ctr">
              <a:defRPr sz="6000" b="0">
                <a:solidFill>
                  <a:schemeClr val="bg1"/>
                </a:solidFill>
                <a:latin typeface="+mj-lt"/>
              </a:defRPr>
            </a:lvl1pPr>
          </a:lstStyle>
          <a:p>
            <a:r>
              <a:rPr lang="es-ES" dirty="0"/>
              <a:t>Haga clic para modificar el estilo de título del patrón</a:t>
            </a:r>
          </a:p>
        </p:txBody>
      </p:sp>
    </p:spTree>
    <p:extLst>
      <p:ext uri="{BB962C8B-B14F-4D97-AF65-F5344CB8AC3E}">
        <p14:creationId xmlns:p14="http://schemas.microsoft.com/office/powerpoint/2010/main" val="182174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96CE6A-00CF-4C4E-94E1-34E9D229ACEE}"/>
              </a:ext>
            </a:extLst>
          </p:cNvPr>
          <p:cNvSpPr/>
          <p:nvPr userDrawn="1"/>
        </p:nvSpPr>
        <p:spPr>
          <a:xfrm>
            <a:off x="0" y="0"/>
            <a:ext cx="6096000" cy="6858000"/>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ahnschrift SemiBold" panose="020B0502040204020203" pitchFamily="34" charset="0"/>
            </a:endParaRPr>
          </a:p>
        </p:txBody>
      </p:sp>
      <p:sp>
        <p:nvSpPr>
          <p:cNvPr id="2" name="Título 1"/>
          <p:cNvSpPr>
            <a:spLocks noGrp="1"/>
          </p:cNvSpPr>
          <p:nvPr>
            <p:ph type="title"/>
          </p:nvPr>
        </p:nvSpPr>
        <p:spPr>
          <a:xfrm>
            <a:off x="496888" y="768350"/>
            <a:ext cx="5483225" cy="2852737"/>
          </a:xfrm>
        </p:spPr>
        <p:txBody>
          <a:bodyPr anchor="b">
            <a:noAutofit/>
          </a:bodyPr>
          <a:lstStyle>
            <a:lvl1pPr>
              <a:defRPr sz="4800"/>
            </a:lvl1pPr>
          </a:lstStyle>
          <a:p>
            <a:r>
              <a:rPr lang="es-ES" dirty="0"/>
              <a:t>Haga clic para modificar el estilo de título del patrón</a:t>
            </a:r>
          </a:p>
        </p:txBody>
      </p:sp>
      <p:sp>
        <p:nvSpPr>
          <p:cNvPr id="3" name="Marcador de texto 2"/>
          <p:cNvSpPr>
            <a:spLocks noGrp="1"/>
          </p:cNvSpPr>
          <p:nvPr>
            <p:ph type="body" idx="1"/>
          </p:nvPr>
        </p:nvSpPr>
        <p:spPr>
          <a:xfrm>
            <a:off x="496888" y="3846513"/>
            <a:ext cx="5483225"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17/03/2022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08FEE00-7B39-4FE8-9EA7-F6174DEB64B5}"/>
              </a:ext>
            </a:extLst>
          </p:cNvPr>
          <p:cNvPicPr>
            <a:picLocks noChangeAspect="1"/>
          </p:cNvPicPr>
          <p:nvPr userDrawn="1"/>
        </p:nvPicPr>
        <p:blipFill rotWithShape="1">
          <a:blip r:embed="rId2"/>
          <a:srcRect l="15536"/>
          <a:stretch/>
        </p:blipFill>
        <p:spPr>
          <a:xfrm>
            <a:off x="682171" y="0"/>
            <a:ext cx="11509829" cy="6858000"/>
          </a:xfrm>
          <a:prstGeom prst="rect">
            <a:avLst/>
          </a:prstGeom>
        </p:spPr>
      </p:pic>
      <p:sp>
        <p:nvSpPr>
          <p:cNvPr id="2" name="Título 1"/>
          <p:cNvSpPr>
            <a:spLocks noGrp="1"/>
          </p:cNvSpPr>
          <p:nvPr>
            <p:ph type="title" hasCustomPrompt="1"/>
          </p:nvPr>
        </p:nvSpPr>
        <p:spPr>
          <a:xfrm>
            <a:off x="393673" y="2083242"/>
            <a:ext cx="6660269" cy="1358458"/>
          </a:xfrm>
        </p:spPr>
        <p:txBody>
          <a:bodyPr anchor="t">
            <a:noAutofit/>
          </a:bodyPr>
          <a:lstStyle>
            <a:lvl1pPr>
              <a:defRPr sz="4400">
                <a:solidFill>
                  <a:srgbClr val="79A034"/>
                </a:solidFill>
              </a:defRPr>
            </a:lvl1pPr>
          </a:lstStyle>
          <a:p>
            <a:r>
              <a:rPr lang="es-ES" dirty="0"/>
              <a:t>Haga clic para modificar el estilo de 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17/03/2022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8" name="Picture 2" descr="Edutek.org.gt - Photos | Facebook">
            <a:extLst>
              <a:ext uri="{FF2B5EF4-FFF2-40B4-BE49-F238E27FC236}">
                <a16:creationId xmlns:a16="http://schemas.microsoft.com/office/drawing/2014/main" id="{0F3A501F-AEC3-48F0-8135-9B03E921B26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01400" y="0"/>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D51B06D-F308-47CD-A0B2-87A731C83A06}"/>
              </a:ext>
            </a:extLst>
          </p:cNvPr>
          <p:cNvSpPr/>
          <p:nvPr userDrawn="1"/>
        </p:nvSpPr>
        <p:spPr>
          <a:xfrm>
            <a:off x="393674" y="1621577"/>
            <a:ext cx="2916055"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Bienvenido</a:t>
            </a:r>
            <a:r>
              <a:rPr lang="en-US" sz="2400" b="0" cap="none" spc="0" dirty="0">
                <a:ln w="0"/>
                <a:solidFill>
                  <a:schemeClr val="tx1"/>
                </a:solidFill>
                <a:effectLst>
                  <a:outerShdw blurRad="38100" dist="19050" dir="2700000" algn="tl" rotWithShape="0">
                    <a:schemeClr val="dk1">
                      <a:alpha val="40000"/>
                    </a:schemeClr>
                  </a:outerShdw>
                </a:effectLst>
              </a:rPr>
              <a:t> al </a:t>
            </a:r>
            <a:r>
              <a:rPr lang="en-US" sz="2400" b="0" cap="none" spc="0" dirty="0" err="1">
                <a:ln w="0"/>
                <a:solidFill>
                  <a:schemeClr val="tx1"/>
                </a:solidFill>
                <a:effectLst>
                  <a:outerShdw blurRad="38100" dist="19050" dir="2700000" algn="tl" rotWithShape="0">
                    <a:schemeClr val="dk1">
                      <a:alpha val="40000"/>
                    </a:schemeClr>
                  </a:outerShdw>
                </a:effectLst>
              </a:rPr>
              <a:t>Módulo</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618E723A-9CA5-4B0D-87DC-CD7FE6258C67}"/>
              </a:ext>
            </a:extLst>
          </p:cNvPr>
          <p:cNvSpPr/>
          <p:nvPr userDrawn="1"/>
        </p:nvSpPr>
        <p:spPr>
          <a:xfrm>
            <a:off x="393674" y="3485102"/>
            <a:ext cx="4847994" cy="461665"/>
          </a:xfrm>
          <a:prstGeom prst="rect">
            <a:avLst/>
          </a:prstGeom>
          <a:noFill/>
        </p:spPr>
        <p:txBody>
          <a:bodyPr wrap="none" lIns="91440" tIns="45720" rIns="91440" bIns="45720">
            <a:spAutoFit/>
          </a:bodyPr>
          <a:lstStyle/>
          <a:p>
            <a:pPr algn="l"/>
            <a:r>
              <a:rPr lang="es-GT" sz="2400" b="0" cap="none" spc="0" dirty="0">
                <a:ln w="0"/>
                <a:solidFill>
                  <a:schemeClr val="tx1"/>
                </a:solidFill>
                <a:effectLst>
                  <a:outerShdw blurRad="38100" dist="19050" dir="2700000" algn="tl" rotWithShape="0">
                    <a:schemeClr val="dk1">
                      <a:alpha val="40000"/>
                    </a:schemeClr>
                  </a:outerShdw>
                </a:effectLst>
              </a:rPr>
              <a:t>Al final de este modulo, usted podrá:</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Text Placeholder 13">
            <a:extLst>
              <a:ext uri="{FF2B5EF4-FFF2-40B4-BE49-F238E27FC236}">
                <a16:creationId xmlns:a16="http://schemas.microsoft.com/office/drawing/2014/main" id="{52E0E57F-3575-47B2-AD03-7B343CB27513}"/>
              </a:ext>
            </a:extLst>
          </p:cNvPr>
          <p:cNvSpPr>
            <a:spLocks noGrp="1"/>
          </p:cNvSpPr>
          <p:nvPr>
            <p:ph type="body" sz="quarter" idx="13"/>
          </p:nvPr>
        </p:nvSpPr>
        <p:spPr>
          <a:xfrm>
            <a:off x="393672" y="3993357"/>
            <a:ext cx="6442557" cy="19420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310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0A00F3-C761-4606-9990-B2706CE388EA}"/>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17/03/2022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pic>
        <p:nvPicPr>
          <p:cNvPr id="9" name="Picture 8" descr="Logo, company name&#10;&#10;Description automatically generated">
            <a:extLst>
              <a:ext uri="{FF2B5EF4-FFF2-40B4-BE49-F238E27FC236}">
                <a16:creationId xmlns:a16="http://schemas.microsoft.com/office/drawing/2014/main" id="{B83655BD-4420-4868-A649-584595524E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4" name="Content Placeholder 13">
            <a:extLst>
              <a:ext uri="{FF2B5EF4-FFF2-40B4-BE49-F238E27FC236}">
                <a16:creationId xmlns:a16="http://schemas.microsoft.com/office/drawing/2014/main" id="{97EBE69E-5B0A-462D-9635-2051BFD05B8D}"/>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dirty="0"/>
              <a:t>Subtitle</a:t>
            </a:r>
          </a:p>
        </p:txBody>
      </p:sp>
      <p:pic>
        <p:nvPicPr>
          <p:cNvPr id="15" name="Picture 2" descr="Edutek.org.gt - Photos | Facebook">
            <a:extLst>
              <a:ext uri="{FF2B5EF4-FFF2-40B4-BE49-F238E27FC236}">
                <a16:creationId xmlns:a16="http://schemas.microsoft.com/office/drawing/2014/main" id="{4D10213A-16A9-4D73-8086-F19776FEB4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71104" y="0"/>
            <a:ext cx="1020896" cy="1020896"/>
          </a:xfrm>
          <a:prstGeom prst="rect">
            <a:avLst/>
          </a:prstGeom>
          <a:noFill/>
          <a:extLst>
            <a:ext uri="{909E8E84-426E-40DD-AFC4-6F175D3DCCD1}">
              <a14:hiddenFill xmlns:a14="http://schemas.microsoft.com/office/drawing/2010/main">
                <a:solidFill>
                  <a:srgbClr val="FFFFFF"/>
                </a:solidFill>
              </a14:hiddenFill>
            </a:ext>
          </a:extLst>
        </p:spPr>
      </p:pic>
      <p:sp>
        <p:nvSpPr>
          <p:cNvPr id="26" name="Marcador de contenido 2">
            <a:extLst>
              <a:ext uri="{FF2B5EF4-FFF2-40B4-BE49-F238E27FC236}">
                <a16:creationId xmlns:a16="http://schemas.microsoft.com/office/drawing/2014/main" id="{8DB06DB3-BDB2-4FCF-8CBD-A66FBFF7C281}"/>
              </a:ext>
            </a:extLst>
          </p:cNvPr>
          <p:cNvSpPr>
            <a:spLocks noGrp="1"/>
          </p:cNvSpPr>
          <p:nvPr>
            <p:ph idx="1" hasCustomPrompt="1"/>
          </p:nvPr>
        </p:nvSpPr>
        <p:spPr>
          <a:xfrm>
            <a:off x="453361" y="1364512"/>
            <a:ext cx="11422821" cy="435133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39817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fld id="{40771E8B-6CA5-40B2-8038-0E112F3DAC1C}" type="datetimeFigureOut">
              <a:rPr lang="es-ES" smtClean="0"/>
              <a:t>17/03/2022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dirty="0"/>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03358" y="-76031"/>
            <a:ext cx="1095205" cy="1095205"/>
          </a:xfrm>
          <a:prstGeom prst="rect">
            <a:avLst/>
          </a:prstGeom>
          <a:noFill/>
          <a:extLst>
            <a:ext uri="{909E8E84-426E-40DD-AFC4-6F175D3DCCD1}">
              <a14:hiddenFill xmlns:a14="http://schemas.microsoft.com/office/drawing/2010/main">
                <a:solidFill>
                  <a:srgbClr val="FFFFFF"/>
                </a:solidFill>
              </a14:hiddenFill>
            </a:ext>
          </a:extLst>
        </p:spPr>
      </p:pic>
      <p:sp>
        <p:nvSpPr>
          <p:cNvPr id="14" name="Marcador de contenido 2">
            <a:extLst>
              <a:ext uri="{FF2B5EF4-FFF2-40B4-BE49-F238E27FC236}">
                <a16:creationId xmlns:a16="http://schemas.microsoft.com/office/drawing/2014/main" id="{C181204E-C27E-493F-B09E-9903C1082F19}"/>
              </a:ext>
            </a:extLst>
          </p:cNvPr>
          <p:cNvSpPr>
            <a:spLocks noGrp="1"/>
          </p:cNvSpPr>
          <p:nvPr>
            <p:ph idx="1" hasCustomPrompt="1"/>
          </p:nvPr>
        </p:nvSpPr>
        <p:spPr>
          <a:xfrm>
            <a:off x="453362" y="1364512"/>
            <a:ext cx="5339646" cy="435133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5" name="Marcador de contenido 2">
            <a:extLst>
              <a:ext uri="{FF2B5EF4-FFF2-40B4-BE49-F238E27FC236}">
                <a16:creationId xmlns:a16="http://schemas.microsoft.com/office/drawing/2014/main" id="{FD146EB7-9615-46BF-8345-C6265E79106C}"/>
              </a:ext>
            </a:extLst>
          </p:cNvPr>
          <p:cNvSpPr>
            <a:spLocks noGrp="1"/>
          </p:cNvSpPr>
          <p:nvPr>
            <p:ph idx="15" hasCustomPrompt="1"/>
          </p:nvPr>
        </p:nvSpPr>
        <p:spPr>
          <a:xfrm>
            <a:off x="6096000" y="1364512"/>
            <a:ext cx="5642638" cy="435133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979029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Dos objetos">
    <p:spTree>
      <p:nvGrpSpPr>
        <p:cNvPr id="1" name=""/>
        <p:cNvGrpSpPr/>
        <p:nvPr/>
      </p:nvGrpSpPr>
      <p:grpSpPr>
        <a:xfrm>
          <a:off x="0" y="0"/>
          <a:ext cx="0" cy="0"/>
          <a:chOff x="0" y="0"/>
          <a:chExt cx="0" cy="0"/>
        </a:xfrm>
      </p:grpSpPr>
      <p:sp>
        <p:nvSpPr>
          <p:cNvPr id="5" name="Marcador de fecha 4"/>
          <p:cNvSpPr>
            <a:spLocks noGrp="1"/>
          </p:cNvSpPr>
          <p:nvPr>
            <p:ph type="dt" sz="half" idx="10"/>
          </p:nvPr>
        </p:nvSpPr>
        <p:spPr>
          <a:xfrm>
            <a:off x="369707" y="6356350"/>
            <a:ext cx="2743200" cy="365125"/>
          </a:xfrm>
        </p:spPr>
        <p:txBody>
          <a:bodyPr/>
          <a:lstStyle/>
          <a:p>
            <a:fld id="{40771E8B-6CA5-40B2-8038-0E112F3DAC1C}" type="datetimeFigureOut">
              <a:rPr lang="es-ES" smtClean="0"/>
              <a:t>17/03/2022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arcador de número de diapositiva 6"/>
          <p:cNvSpPr>
            <a:spLocks noGrp="1"/>
          </p:cNvSpPr>
          <p:nvPr>
            <p:ph type="sldNum" sz="quarter" idx="12"/>
          </p:nvPr>
        </p:nvSpPr>
        <p:spPr>
          <a:xfrm>
            <a:off x="11485418" y="42220"/>
            <a:ext cx="644236" cy="365125"/>
          </a:xfrm>
        </p:spPr>
        <p:txBody>
          <a:bodyPr/>
          <a:lstStyle/>
          <a:p>
            <a:fld id="{0F1556C4-DFC3-4611-A7CC-780699185E26}" type="slidenum">
              <a:rPr lang="es-ES" smtClean="0"/>
              <a:t>‹#›</a:t>
            </a:fld>
            <a:endParaRPr lang="es-E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1" name="Marcador de contenido 2">
            <a:extLst>
              <a:ext uri="{FF2B5EF4-FFF2-40B4-BE49-F238E27FC236}">
                <a16:creationId xmlns:a16="http://schemas.microsoft.com/office/drawing/2014/main" id="{D2D16449-95CA-4C77-BAE2-6B1C854519C8}"/>
              </a:ext>
            </a:extLst>
          </p:cNvPr>
          <p:cNvSpPr>
            <a:spLocks noGrp="1"/>
          </p:cNvSpPr>
          <p:nvPr>
            <p:ph sz="half" idx="13" hasCustomPrompt="1"/>
          </p:nvPr>
        </p:nvSpPr>
        <p:spPr>
          <a:xfrm>
            <a:off x="372531" y="4285561"/>
            <a:ext cx="11345590" cy="2212221"/>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3" name="Picture 2" descr="Edutek.org.gt - Photos | Facebook">
            <a:extLst>
              <a:ext uri="{FF2B5EF4-FFF2-40B4-BE49-F238E27FC236}">
                <a16:creationId xmlns:a16="http://schemas.microsoft.com/office/drawing/2014/main" id="{9787594C-B2CC-49D2-915C-52442DA67B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99159" y="-1136"/>
            <a:ext cx="1037923" cy="1037923"/>
          </a:xfrm>
          <a:prstGeom prst="rect">
            <a:avLst/>
          </a:prstGeom>
          <a:noFill/>
          <a:extLst>
            <a:ext uri="{909E8E84-426E-40DD-AFC4-6F175D3DCCD1}">
              <a14:hiddenFill xmlns:a14="http://schemas.microsoft.com/office/drawing/2010/main">
                <a:solidFill>
                  <a:srgbClr val="FFFFFF"/>
                </a:solidFill>
              </a14:hiddenFill>
            </a:ext>
          </a:extLst>
        </p:spPr>
      </p:pic>
      <p:sp>
        <p:nvSpPr>
          <p:cNvPr id="14" name="Marcador de contenido 2">
            <a:extLst>
              <a:ext uri="{FF2B5EF4-FFF2-40B4-BE49-F238E27FC236}">
                <a16:creationId xmlns:a16="http://schemas.microsoft.com/office/drawing/2014/main" id="{1798471B-59E3-4F18-9796-BFE2961AC6DB}"/>
              </a:ext>
            </a:extLst>
          </p:cNvPr>
          <p:cNvSpPr>
            <a:spLocks noGrp="1"/>
          </p:cNvSpPr>
          <p:nvPr>
            <p:ph idx="1" hasCustomPrompt="1"/>
          </p:nvPr>
        </p:nvSpPr>
        <p:spPr>
          <a:xfrm>
            <a:off x="453364" y="1366220"/>
            <a:ext cx="11285272" cy="2695648"/>
          </a:xfrm>
        </p:spPr>
        <p:txBody>
          <a:bodyPr/>
          <a:lstStyle>
            <a:lvl1pPr marL="0" indent="0">
              <a:buNone/>
              <a:defRPr sz="2400" b="1">
                <a:solidFill>
                  <a:srgbClr val="84B135"/>
                </a:solidFill>
              </a:defRPr>
            </a:lvl1pPr>
            <a:lvl2pPr marL="396875" indent="-342900">
              <a:buFont typeface="Arial" panose="020B0604020202020204" pitchFamily="34" charset="0"/>
              <a:buChar char="•"/>
              <a:tabLst>
                <a:tab pos="341313" algn="l"/>
              </a:tabLst>
              <a:defRPr/>
            </a:lvl2pPr>
            <a:lvl3pPr marL="573088" indent="-228600">
              <a:defRPr/>
            </a:lvl3pPr>
            <a:lvl4pPr marL="858838" indent="-117475">
              <a:defRPr/>
            </a:lvl4pPr>
            <a:lvl5pPr marL="1090613" indent="-117475">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07941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Marcador de contenido 2"/>
          <p:cNvSpPr>
            <a:spLocks noGrp="1"/>
          </p:cNvSpPr>
          <p:nvPr>
            <p:ph sz="half" idx="1" hasCustomPrompt="1"/>
          </p:nvPr>
        </p:nvSpPr>
        <p:spPr>
          <a:xfrm>
            <a:off x="293511" y="14650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17/03/2022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
        <p:nvSpPr>
          <p:cNvPr id="8" name="Rectangle 7">
            <a:extLst>
              <a:ext uri="{FF2B5EF4-FFF2-40B4-BE49-F238E27FC236}">
                <a16:creationId xmlns:a16="http://schemas.microsoft.com/office/drawing/2014/main" id="{F45E18C6-81F0-48EC-A918-B53F3C0EA5B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company name&#10;&#10;Description automatically generated">
            <a:extLst>
              <a:ext uri="{FF2B5EF4-FFF2-40B4-BE49-F238E27FC236}">
                <a16:creationId xmlns:a16="http://schemas.microsoft.com/office/drawing/2014/main" id="{AD9AA61A-02E0-4212-A155-D751688207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0" name="Título 1">
            <a:extLst>
              <a:ext uri="{FF2B5EF4-FFF2-40B4-BE49-F238E27FC236}">
                <a16:creationId xmlns:a16="http://schemas.microsoft.com/office/drawing/2014/main" id="{01FCFAB9-4651-4739-A91B-E4F726DF8D85}"/>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2" name="Content Placeholder 13">
            <a:extLst>
              <a:ext uri="{FF2B5EF4-FFF2-40B4-BE49-F238E27FC236}">
                <a16:creationId xmlns:a16="http://schemas.microsoft.com/office/drawing/2014/main" id="{AD8BA242-4618-44CC-9F5C-25C693F52AEB}"/>
              </a:ext>
            </a:extLst>
          </p:cNvPr>
          <p:cNvSpPr>
            <a:spLocks noGrp="1"/>
          </p:cNvSpPr>
          <p:nvPr>
            <p:ph sz="quarter" idx="14"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sp>
        <p:nvSpPr>
          <p:cNvPr id="13" name="Marcador de contenido 2">
            <a:extLst>
              <a:ext uri="{FF2B5EF4-FFF2-40B4-BE49-F238E27FC236}">
                <a16:creationId xmlns:a16="http://schemas.microsoft.com/office/drawing/2014/main" id="{90BD455C-2C26-4C27-98AE-D3D6BA2774DE}"/>
              </a:ext>
            </a:extLst>
          </p:cNvPr>
          <p:cNvSpPr>
            <a:spLocks noGrp="1"/>
          </p:cNvSpPr>
          <p:nvPr>
            <p:ph sz="half" idx="15" hasCustomPrompt="1"/>
          </p:nvPr>
        </p:nvSpPr>
        <p:spPr>
          <a:xfrm>
            <a:off x="4270022" y="1451148"/>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sp>
        <p:nvSpPr>
          <p:cNvPr id="14" name="Marcador de contenido 2">
            <a:extLst>
              <a:ext uri="{FF2B5EF4-FFF2-40B4-BE49-F238E27FC236}">
                <a16:creationId xmlns:a16="http://schemas.microsoft.com/office/drawing/2014/main" id="{D813BB56-B223-4BE7-B016-6F6C58A97065}"/>
              </a:ext>
            </a:extLst>
          </p:cNvPr>
          <p:cNvSpPr>
            <a:spLocks noGrp="1"/>
          </p:cNvSpPr>
          <p:nvPr>
            <p:ph sz="half" idx="16" hasCustomPrompt="1"/>
          </p:nvPr>
        </p:nvSpPr>
        <p:spPr>
          <a:xfrm>
            <a:off x="8246534" y="1449384"/>
            <a:ext cx="3745089" cy="4351338"/>
          </a:xfrm>
        </p:spPr>
        <p:txBody>
          <a:bodyPr/>
          <a:lstStyle>
            <a:lvl1pPr marL="0" indent="0">
              <a:buNone/>
              <a:defRPr sz="2400" b="1">
                <a:solidFill>
                  <a:srgbClr val="84B135"/>
                </a:solidFill>
              </a:defRPr>
            </a:lvl1pPr>
            <a:lvl2pPr marL="282575" indent="-225425">
              <a:tabLst/>
              <a:defRPr/>
            </a:lvl2pPr>
            <a:lvl3pPr marL="519113" indent="-236538">
              <a:defRPr/>
            </a:lvl3pPr>
            <a:lvl4pPr marL="801688" indent="-225425">
              <a:defRPr/>
            </a:lvl4pPr>
            <a:lvl5pPr marL="1084263" indent="-282575">
              <a:defRPr/>
            </a:lvl5pPr>
          </a:lstStyle>
          <a:p>
            <a:pPr lvl="0"/>
            <a:r>
              <a:rPr lang="es-ES"/>
              <a:t>Primer Nivel</a:t>
            </a:r>
          </a:p>
          <a:p>
            <a:pPr lvl="1"/>
            <a:r>
              <a:rPr lang="es-ES"/>
              <a:t>Segundo nivel</a:t>
            </a:r>
          </a:p>
          <a:p>
            <a:pPr lvl="2"/>
            <a:r>
              <a:rPr lang="es-ES"/>
              <a:t>Tercer nivel</a:t>
            </a:r>
          </a:p>
          <a:p>
            <a:pPr lvl="3"/>
            <a:r>
              <a:rPr lang="es-ES"/>
              <a:t>Cuarto nivel</a:t>
            </a:r>
          </a:p>
          <a:p>
            <a:pPr lvl="4"/>
            <a:r>
              <a:rPr lang="es-ES"/>
              <a:t>Quinto nivel</a:t>
            </a:r>
          </a:p>
        </p:txBody>
      </p:sp>
      <p:pic>
        <p:nvPicPr>
          <p:cNvPr id="15" name="Picture 2" descr="Edutek.org.gt - Photos | Facebook">
            <a:extLst>
              <a:ext uri="{FF2B5EF4-FFF2-40B4-BE49-F238E27FC236}">
                <a16:creationId xmlns:a16="http://schemas.microsoft.com/office/drawing/2014/main" id="{531444AC-C3AC-45B5-9749-0CA715F1C03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38053" y="-23812"/>
            <a:ext cx="1053946" cy="105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072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396875" y="1349376"/>
            <a:ext cx="5157787"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396875" y="2176462"/>
            <a:ext cx="5157787"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386512" y="1349376"/>
            <a:ext cx="5183188" cy="823912"/>
          </a:xfrm>
        </p:spPr>
        <p:txBody>
          <a:bodyPr anchor="b"/>
          <a:lstStyle>
            <a:lvl1pPr marL="0" indent="0">
              <a:buNone/>
              <a:defRPr sz="2400" b="1">
                <a:solidFill>
                  <a:srgbClr val="84B13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386512" y="2203448"/>
            <a:ext cx="5183188" cy="3684588"/>
          </a:xfrm>
        </p:spPr>
        <p:txBody>
          <a:bodyPr/>
          <a:lstStyle>
            <a:lvl1pPr>
              <a:defRPr sz="2400"/>
            </a:lvl1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17/03/2022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
        <p:nvSpPr>
          <p:cNvPr id="10" name="Rectangle 9">
            <a:extLst>
              <a:ext uri="{FF2B5EF4-FFF2-40B4-BE49-F238E27FC236}">
                <a16:creationId xmlns:a16="http://schemas.microsoft.com/office/drawing/2014/main" id="{FE291951-DB56-4D1B-9F46-FC87304FBD12}"/>
              </a:ext>
            </a:extLst>
          </p:cNvPr>
          <p:cNvSpPr/>
          <p:nvPr userDrawn="1"/>
        </p:nvSpPr>
        <p:spPr>
          <a:xfrm>
            <a:off x="2085975" y="0"/>
            <a:ext cx="10106024" cy="1020763"/>
          </a:xfrm>
          <a:prstGeom prst="rect">
            <a:avLst/>
          </a:prstGeom>
          <a:solidFill>
            <a:srgbClr val="84B1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 company name&#10;&#10;Description automatically generated">
            <a:extLst>
              <a:ext uri="{FF2B5EF4-FFF2-40B4-BE49-F238E27FC236}">
                <a16:creationId xmlns:a16="http://schemas.microsoft.com/office/drawing/2014/main" id="{12814E8A-5241-4090-AE8B-61C4562A75C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3812"/>
            <a:ext cx="2085975" cy="1042988"/>
          </a:xfrm>
          <a:prstGeom prst="rect">
            <a:avLst/>
          </a:prstGeom>
        </p:spPr>
      </p:pic>
      <p:sp>
        <p:nvSpPr>
          <p:cNvPr id="12" name="Título 1">
            <a:extLst>
              <a:ext uri="{FF2B5EF4-FFF2-40B4-BE49-F238E27FC236}">
                <a16:creationId xmlns:a16="http://schemas.microsoft.com/office/drawing/2014/main" id="{5DAAFEA9-81D1-41EC-A873-AA76108968D8}"/>
              </a:ext>
            </a:extLst>
          </p:cNvPr>
          <p:cNvSpPr>
            <a:spLocks noGrp="1"/>
          </p:cNvSpPr>
          <p:nvPr>
            <p:ph type="title" hasCustomPrompt="1"/>
          </p:nvPr>
        </p:nvSpPr>
        <p:spPr>
          <a:xfrm>
            <a:off x="2085975" y="22225"/>
            <a:ext cx="10106024" cy="484187"/>
          </a:xfrm>
        </p:spPr>
        <p:txBody>
          <a:bodyPr>
            <a:normAutofit/>
          </a:bodyPr>
          <a:lstStyle>
            <a:lvl1pPr>
              <a:defRPr sz="3200"/>
            </a:lvl1pPr>
          </a:lstStyle>
          <a:p>
            <a:r>
              <a:rPr lang="es-ES"/>
              <a:t>Haga clic para modificar el estilo de título del patrón</a:t>
            </a:r>
          </a:p>
        </p:txBody>
      </p:sp>
      <p:sp>
        <p:nvSpPr>
          <p:cNvPr id="13" name="Content Placeholder 13">
            <a:extLst>
              <a:ext uri="{FF2B5EF4-FFF2-40B4-BE49-F238E27FC236}">
                <a16:creationId xmlns:a16="http://schemas.microsoft.com/office/drawing/2014/main" id="{CD922332-D4D6-45CA-AB7B-86F796C031DE}"/>
              </a:ext>
            </a:extLst>
          </p:cNvPr>
          <p:cNvSpPr>
            <a:spLocks noGrp="1"/>
          </p:cNvSpPr>
          <p:nvPr>
            <p:ph sz="quarter" idx="13" hasCustomPrompt="1"/>
          </p:nvPr>
        </p:nvSpPr>
        <p:spPr>
          <a:xfrm>
            <a:off x="2085975" y="508000"/>
            <a:ext cx="7699551" cy="511175"/>
          </a:xfrm>
        </p:spPr>
        <p:txBody>
          <a:bodyPr/>
          <a:lstStyle>
            <a:lvl1pPr marL="0" indent="0">
              <a:buNone/>
              <a:defRPr>
                <a:solidFill>
                  <a:schemeClr val="bg1"/>
                </a:solidFill>
              </a:defRPr>
            </a:lvl1pPr>
            <a:lvl2pPr marL="457200" indent="0">
              <a:buNone/>
              <a:defRPr/>
            </a:lvl2pPr>
          </a:lstStyle>
          <a:p>
            <a:pPr lvl="0"/>
            <a:r>
              <a:rPr lang="en-US"/>
              <a:t>Subtitle</a:t>
            </a:r>
          </a:p>
        </p:txBody>
      </p:sp>
      <p:pic>
        <p:nvPicPr>
          <p:cNvPr id="14" name="Picture 2" descr="Edutek.org.gt - Photos | Facebook">
            <a:extLst>
              <a:ext uri="{FF2B5EF4-FFF2-40B4-BE49-F238E27FC236}">
                <a16:creationId xmlns:a16="http://schemas.microsoft.com/office/drawing/2014/main" id="{836380F8-0550-4CDC-A2C6-66BCB622957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41077" y="-1"/>
            <a:ext cx="1050923" cy="1050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394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17/03/2022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1" r:id="rId3"/>
    <p:sldLayoutId id="2147483663" r:id="rId4"/>
    <p:sldLayoutId id="2147483650" r:id="rId5"/>
    <p:sldLayoutId id="2147483652" r:id="rId6"/>
    <p:sldLayoutId id="2147483661" r:id="rId7"/>
    <p:sldLayoutId id="2147483660" r:id="rId8"/>
    <p:sldLayoutId id="2147483653" r:id="rId9"/>
    <p:sldLayoutId id="2147483654" r:id="rId10"/>
    <p:sldLayoutId id="2147483655" r:id="rId11"/>
    <p:sldLayoutId id="2147483664"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hyperlink" Target="https://www.juniper.net/documentation/us/en/software/junos/junos-install-upgrade/topics/topic-map/software-install-and-upgrade-overview.html" TargetMode="External"/><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hyperlink" Target="https://www.juniper.net/documentation/us/en/software/junos/junos-install-upgrade/topics/topic-map/software-install-and-upgrade-overview.html"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support.juniper.net/suppor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hyperlink" Target="https://www.juniper.net/documentation/us/en/software/junos/high-availability/topics/concept/gres-overview.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kb.juniper.net/InfoCenter/index?page=content&amp;id=KB10911&amp;actp=METADATA"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5126-CA93-42B0-B47E-6506F2612BD0}"/>
              </a:ext>
            </a:extLst>
          </p:cNvPr>
          <p:cNvSpPr>
            <a:spLocks noGrp="1"/>
          </p:cNvSpPr>
          <p:nvPr>
            <p:ph type="ctrTitle"/>
          </p:nvPr>
        </p:nvSpPr>
        <p:spPr/>
        <p:txBody>
          <a:bodyPr/>
          <a:lstStyle/>
          <a:p>
            <a:r>
              <a:rPr lang="es-ES" dirty="0">
                <a:cs typeface="Calibri"/>
              </a:rPr>
              <a:t>Actualizando Junos OS</a:t>
            </a:r>
            <a:endParaRPr lang="en-US" dirty="0"/>
          </a:p>
        </p:txBody>
      </p:sp>
    </p:spTree>
    <p:extLst>
      <p:ext uri="{BB962C8B-B14F-4D97-AF65-F5344CB8AC3E}">
        <p14:creationId xmlns:p14="http://schemas.microsoft.com/office/powerpoint/2010/main" val="3714962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4351338"/>
          </a:xfrm>
        </p:spPr>
        <p:txBody>
          <a:bodyPr vert="horz" lIns="91440" tIns="45720" rIns="91440" bIns="45720" rtlCol="0" anchor="t">
            <a:normAutofit/>
          </a:bodyPr>
          <a:lstStyle/>
          <a:p>
            <a:r>
              <a:rPr lang="es-ES" dirty="0"/>
              <a:t>Convención de nombres de Junos OS</a:t>
            </a:r>
          </a:p>
          <a:p>
            <a:pPr lvl="1"/>
            <a:r>
              <a:rPr lang="es-ES" dirty="0"/>
              <a:t>Junos OS utiliza la siguiente convención de nombres:</a:t>
            </a:r>
          </a:p>
          <a:p>
            <a:pPr lvl="2"/>
            <a:endParaRPr lang="es-ES" dirty="0"/>
          </a:p>
          <a:p>
            <a:pPr marL="344488" lvl="2" indent="0">
              <a:buNone/>
            </a:pPr>
            <a:endParaRPr lang="es-ES" dirty="0"/>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sp>
        <p:nvSpPr>
          <p:cNvPr id="6" name="TextBox 5">
            <a:extLst>
              <a:ext uri="{FF2B5EF4-FFF2-40B4-BE49-F238E27FC236}">
                <a16:creationId xmlns:a16="http://schemas.microsoft.com/office/drawing/2014/main" id="{77BBB921-AAF8-4042-A392-9CBD8958615B}"/>
              </a:ext>
            </a:extLst>
          </p:cNvPr>
          <p:cNvSpPr txBox="1"/>
          <p:nvPr/>
        </p:nvSpPr>
        <p:spPr>
          <a:xfrm>
            <a:off x="785812" y="4676172"/>
            <a:ext cx="6262688" cy="1015663"/>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2000" dirty="0">
                <a:latin typeface="Consolas" panose="020B0609020204030204" pitchFamily="49" charset="0"/>
              </a:rPr>
              <a:t>x86</a:t>
            </a:r>
          </a:p>
          <a:p>
            <a:pPr marL="285750" indent="-285750">
              <a:buFont typeface="Arial" panose="020B0604020202020204" pitchFamily="34" charset="0"/>
              <a:buChar char="•"/>
            </a:pPr>
            <a:r>
              <a:rPr lang="en-US" sz="2000" dirty="0">
                <a:latin typeface="Consolas" panose="020B0609020204030204" pitchFamily="49" charset="0"/>
              </a:rPr>
              <a:t>arm</a:t>
            </a:r>
            <a:endParaRPr lang="en-US" sz="2000" dirty="0"/>
          </a:p>
          <a:p>
            <a:endParaRPr lang="en-US" sz="2000" dirty="0"/>
          </a:p>
        </p:txBody>
      </p:sp>
      <p:pic>
        <p:nvPicPr>
          <p:cNvPr id="9" name="Picture 8">
            <a:extLst>
              <a:ext uri="{FF2B5EF4-FFF2-40B4-BE49-F238E27FC236}">
                <a16:creationId xmlns:a16="http://schemas.microsoft.com/office/drawing/2014/main" id="{68A33A1C-E95E-4DCC-A060-FE479DAD7EE8}"/>
              </a:ext>
            </a:extLst>
          </p:cNvPr>
          <p:cNvPicPr>
            <a:picLocks noChangeAspect="1"/>
          </p:cNvPicPr>
          <p:nvPr/>
        </p:nvPicPr>
        <p:blipFill>
          <a:blip r:embed="rId3"/>
          <a:stretch>
            <a:fillRect/>
          </a:stretch>
        </p:blipFill>
        <p:spPr>
          <a:xfrm>
            <a:off x="861716" y="2311568"/>
            <a:ext cx="5053309" cy="2157593"/>
          </a:xfrm>
          <a:prstGeom prst="rect">
            <a:avLst/>
          </a:prstGeom>
        </p:spPr>
      </p:pic>
      <p:pic>
        <p:nvPicPr>
          <p:cNvPr id="11" name="Picture 10">
            <a:extLst>
              <a:ext uri="{FF2B5EF4-FFF2-40B4-BE49-F238E27FC236}">
                <a16:creationId xmlns:a16="http://schemas.microsoft.com/office/drawing/2014/main" id="{E0CFBD11-2428-4548-8FFF-A04C2CB08758}"/>
              </a:ext>
            </a:extLst>
          </p:cNvPr>
          <p:cNvPicPr>
            <a:picLocks noChangeAspect="1"/>
          </p:cNvPicPr>
          <p:nvPr/>
        </p:nvPicPr>
        <p:blipFill>
          <a:blip r:embed="rId4"/>
          <a:stretch>
            <a:fillRect/>
          </a:stretch>
        </p:blipFill>
        <p:spPr>
          <a:xfrm>
            <a:off x="6276977" y="2311568"/>
            <a:ext cx="5810744" cy="1774774"/>
          </a:xfrm>
          <a:prstGeom prst="rect">
            <a:avLst/>
          </a:prstGeom>
        </p:spPr>
      </p:pic>
      <p:sp>
        <p:nvSpPr>
          <p:cNvPr id="8" name="TextBox 7">
            <a:extLst>
              <a:ext uri="{FF2B5EF4-FFF2-40B4-BE49-F238E27FC236}">
                <a16:creationId xmlns:a16="http://schemas.microsoft.com/office/drawing/2014/main" id="{ABED0C5A-D3F9-4A36-8FCA-02C384CA3345}"/>
              </a:ext>
            </a:extLst>
          </p:cNvPr>
          <p:cNvSpPr txBox="1"/>
          <p:nvPr/>
        </p:nvSpPr>
        <p:spPr>
          <a:xfrm>
            <a:off x="8269925" y="2974865"/>
            <a:ext cx="3674425" cy="584775"/>
          </a:xfrm>
          <a:prstGeom prst="rect">
            <a:avLst/>
          </a:prstGeom>
          <a:solidFill>
            <a:srgbClr val="F1F3F4"/>
          </a:solidFill>
        </p:spPr>
        <p:txBody>
          <a:bodyPr wrap="square" rtlCol="0">
            <a:spAutoFit/>
          </a:bodyPr>
          <a:lstStyle/>
          <a:p>
            <a:r>
              <a:rPr lang="en-US" sz="1600" dirty="0" err="1">
                <a:solidFill>
                  <a:srgbClr val="B6B8BC"/>
                </a:solidFill>
              </a:rPr>
              <a:t>Nombre</a:t>
            </a:r>
            <a:r>
              <a:rPr lang="en-US" sz="1600" dirty="0">
                <a:solidFill>
                  <a:srgbClr val="B6B8BC"/>
                </a:solidFill>
              </a:rPr>
              <a:t> del </a:t>
            </a:r>
            <a:r>
              <a:rPr lang="en-US" sz="1600" dirty="0" err="1">
                <a:solidFill>
                  <a:srgbClr val="B6B8BC"/>
                </a:solidFill>
              </a:rPr>
              <a:t>paquete</a:t>
            </a:r>
            <a:r>
              <a:rPr lang="en-US" sz="1600" dirty="0">
                <a:solidFill>
                  <a:srgbClr val="B6B8BC"/>
                </a:solidFill>
              </a:rPr>
              <a:t> Junos OS </a:t>
            </a:r>
            <a:r>
              <a:rPr lang="en-US" sz="1600" dirty="0" err="1">
                <a:solidFill>
                  <a:srgbClr val="B6B8BC"/>
                </a:solidFill>
              </a:rPr>
              <a:t>seguido</a:t>
            </a:r>
            <a:r>
              <a:rPr lang="en-US" sz="1600" dirty="0">
                <a:solidFill>
                  <a:srgbClr val="B6B8BC"/>
                </a:solidFill>
              </a:rPr>
              <a:t> de la Plataforma o </a:t>
            </a:r>
            <a:r>
              <a:rPr lang="en-US" sz="1600" dirty="0" err="1">
                <a:solidFill>
                  <a:srgbClr val="B6B8BC"/>
                </a:solidFill>
              </a:rPr>
              <a:t>producto</a:t>
            </a:r>
            <a:endParaRPr lang="en-US" sz="1600" dirty="0">
              <a:solidFill>
                <a:srgbClr val="B6B8BC"/>
              </a:solidFill>
            </a:endParaRPr>
          </a:p>
        </p:txBody>
      </p:sp>
      <p:sp>
        <p:nvSpPr>
          <p:cNvPr id="12" name="TextBox 11">
            <a:extLst>
              <a:ext uri="{FF2B5EF4-FFF2-40B4-BE49-F238E27FC236}">
                <a16:creationId xmlns:a16="http://schemas.microsoft.com/office/drawing/2014/main" id="{3A13F1EE-0687-49A6-9AA2-392981B8D965}"/>
              </a:ext>
            </a:extLst>
          </p:cNvPr>
          <p:cNvSpPr txBox="1"/>
          <p:nvPr/>
        </p:nvSpPr>
        <p:spPr>
          <a:xfrm>
            <a:off x="8337097" y="3653714"/>
            <a:ext cx="3401540" cy="338554"/>
          </a:xfrm>
          <a:prstGeom prst="rect">
            <a:avLst/>
          </a:prstGeom>
          <a:solidFill>
            <a:srgbClr val="E5E7E9"/>
          </a:solidFill>
        </p:spPr>
        <p:txBody>
          <a:bodyPr wrap="square" rtlCol="0">
            <a:spAutoFit/>
          </a:bodyPr>
          <a:lstStyle/>
          <a:p>
            <a:r>
              <a:rPr lang="en-US" sz="1600" dirty="0" err="1">
                <a:solidFill>
                  <a:srgbClr val="AFB1B3"/>
                </a:solidFill>
              </a:rPr>
              <a:t>Arquitectura</a:t>
            </a:r>
            <a:r>
              <a:rPr lang="en-US" sz="1600" dirty="0">
                <a:solidFill>
                  <a:srgbClr val="AFB1B3"/>
                </a:solidFill>
              </a:rPr>
              <a:t> de CPU de la </a:t>
            </a:r>
            <a:r>
              <a:rPr lang="en-US" sz="1600" dirty="0" err="1">
                <a:solidFill>
                  <a:srgbClr val="AFB1B3"/>
                </a:solidFill>
              </a:rPr>
              <a:t>plataforma</a:t>
            </a:r>
            <a:endParaRPr lang="en-US" sz="1600" dirty="0">
              <a:solidFill>
                <a:srgbClr val="AFB1B3"/>
              </a:solidFill>
            </a:endParaRPr>
          </a:p>
        </p:txBody>
      </p:sp>
    </p:spTree>
    <p:extLst>
      <p:ext uri="{BB962C8B-B14F-4D97-AF65-F5344CB8AC3E}">
        <p14:creationId xmlns:p14="http://schemas.microsoft.com/office/powerpoint/2010/main" val="99499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4351338"/>
          </a:xfrm>
        </p:spPr>
        <p:txBody>
          <a:bodyPr vert="horz" lIns="91440" tIns="45720" rIns="91440" bIns="45720" rtlCol="0" anchor="t">
            <a:normAutofit/>
          </a:bodyPr>
          <a:lstStyle/>
          <a:p>
            <a:r>
              <a:rPr lang="es-ES" dirty="0"/>
              <a:t>Convención de nombres de Junos OS</a:t>
            </a:r>
          </a:p>
          <a:p>
            <a:pPr lvl="1"/>
            <a:r>
              <a:rPr lang="es-ES" dirty="0"/>
              <a:t>Junos OS utiliza la siguiente convención de nombres:</a:t>
            </a:r>
          </a:p>
          <a:p>
            <a:pPr lvl="2"/>
            <a:endParaRPr lang="es-ES" dirty="0"/>
          </a:p>
          <a:p>
            <a:pPr marL="344488" lvl="2" indent="0">
              <a:buNone/>
            </a:pPr>
            <a:endParaRPr lang="es-ES" dirty="0"/>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sp>
        <p:nvSpPr>
          <p:cNvPr id="6" name="TextBox 5">
            <a:extLst>
              <a:ext uri="{FF2B5EF4-FFF2-40B4-BE49-F238E27FC236}">
                <a16:creationId xmlns:a16="http://schemas.microsoft.com/office/drawing/2014/main" id="{77BBB921-AAF8-4042-A392-9CBD8958615B}"/>
              </a:ext>
            </a:extLst>
          </p:cNvPr>
          <p:cNvSpPr txBox="1"/>
          <p:nvPr/>
        </p:nvSpPr>
        <p:spPr>
          <a:xfrm>
            <a:off x="785812" y="4676172"/>
            <a:ext cx="6262688" cy="1015663"/>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2000" dirty="0">
                <a:latin typeface="Consolas" panose="020B0609020204030204" pitchFamily="49" charset="0"/>
              </a:rPr>
              <a:t>32 – 32 bits</a:t>
            </a:r>
          </a:p>
          <a:p>
            <a:pPr marL="285750" indent="-285750">
              <a:buFont typeface="Arial" panose="020B0604020202020204" pitchFamily="34" charset="0"/>
              <a:buChar char="•"/>
            </a:pPr>
            <a:r>
              <a:rPr lang="en-US" sz="2000" dirty="0">
                <a:latin typeface="Consolas" panose="020B0609020204030204" pitchFamily="49" charset="0"/>
              </a:rPr>
              <a:t>64 – 64 bits</a:t>
            </a:r>
            <a:endParaRPr lang="en-US" sz="2000" dirty="0"/>
          </a:p>
          <a:p>
            <a:endParaRPr lang="en-US" sz="2000" dirty="0"/>
          </a:p>
        </p:txBody>
      </p:sp>
      <p:pic>
        <p:nvPicPr>
          <p:cNvPr id="11" name="Picture 10">
            <a:extLst>
              <a:ext uri="{FF2B5EF4-FFF2-40B4-BE49-F238E27FC236}">
                <a16:creationId xmlns:a16="http://schemas.microsoft.com/office/drawing/2014/main" id="{E0CFBD11-2428-4548-8FFF-A04C2CB08758}"/>
              </a:ext>
            </a:extLst>
          </p:cNvPr>
          <p:cNvPicPr>
            <a:picLocks noChangeAspect="1"/>
          </p:cNvPicPr>
          <p:nvPr/>
        </p:nvPicPr>
        <p:blipFill>
          <a:blip r:embed="rId3"/>
          <a:stretch>
            <a:fillRect/>
          </a:stretch>
        </p:blipFill>
        <p:spPr>
          <a:xfrm>
            <a:off x="6276977" y="2311568"/>
            <a:ext cx="5810744" cy="1774774"/>
          </a:xfrm>
          <a:prstGeom prst="rect">
            <a:avLst/>
          </a:prstGeom>
        </p:spPr>
      </p:pic>
      <p:sp>
        <p:nvSpPr>
          <p:cNvPr id="8" name="TextBox 7">
            <a:extLst>
              <a:ext uri="{FF2B5EF4-FFF2-40B4-BE49-F238E27FC236}">
                <a16:creationId xmlns:a16="http://schemas.microsoft.com/office/drawing/2014/main" id="{ABED0C5A-D3F9-4A36-8FCA-02C384CA3345}"/>
              </a:ext>
            </a:extLst>
          </p:cNvPr>
          <p:cNvSpPr txBox="1"/>
          <p:nvPr/>
        </p:nvSpPr>
        <p:spPr>
          <a:xfrm>
            <a:off x="8269925" y="2974865"/>
            <a:ext cx="3674425" cy="584775"/>
          </a:xfrm>
          <a:prstGeom prst="rect">
            <a:avLst/>
          </a:prstGeom>
          <a:solidFill>
            <a:srgbClr val="F1F3F4"/>
          </a:solidFill>
        </p:spPr>
        <p:txBody>
          <a:bodyPr wrap="square" rtlCol="0">
            <a:spAutoFit/>
          </a:bodyPr>
          <a:lstStyle/>
          <a:p>
            <a:r>
              <a:rPr lang="en-US" sz="1600" dirty="0" err="1">
                <a:solidFill>
                  <a:schemeClr val="tx1">
                    <a:lumMod val="50000"/>
                    <a:lumOff val="50000"/>
                  </a:schemeClr>
                </a:solidFill>
              </a:rPr>
              <a:t>Nombre</a:t>
            </a:r>
            <a:r>
              <a:rPr lang="en-US" sz="1600" dirty="0">
                <a:solidFill>
                  <a:schemeClr val="tx1">
                    <a:lumMod val="50000"/>
                    <a:lumOff val="50000"/>
                  </a:schemeClr>
                </a:solidFill>
              </a:rPr>
              <a:t> del </a:t>
            </a:r>
            <a:r>
              <a:rPr lang="en-US" sz="1600" dirty="0" err="1">
                <a:solidFill>
                  <a:schemeClr val="tx1">
                    <a:lumMod val="50000"/>
                    <a:lumOff val="50000"/>
                  </a:schemeClr>
                </a:solidFill>
              </a:rPr>
              <a:t>paquete</a:t>
            </a:r>
            <a:r>
              <a:rPr lang="en-US" sz="1600" dirty="0">
                <a:solidFill>
                  <a:schemeClr val="tx1">
                    <a:lumMod val="50000"/>
                    <a:lumOff val="50000"/>
                  </a:schemeClr>
                </a:solidFill>
              </a:rPr>
              <a:t> Junos OS </a:t>
            </a:r>
            <a:r>
              <a:rPr lang="en-US" sz="1600" dirty="0" err="1">
                <a:solidFill>
                  <a:schemeClr val="tx1">
                    <a:lumMod val="50000"/>
                    <a:lumOff val="50000"/>
                  </a:schemeClr>
                </a:solidFill>
              </a:rPr>
              <a:t>seguido</a:t>
            </a:r>
            <a:r>
              <a:rPr lang="en-US" sz="1600" dirty="0">
                <a:solidFill>
                  <a:schemeClr val="tx1">
                    <a:lumMod val="50000"/>
                    <a:lumOff val="50000"/>
                  </a:schemeClr>
                </a:solidFill>
              </a:rPr>
              <a:t> de la Plataforma o </a:t>
            </a:r>
            <a:r>
              <a:rPr lang="en-US" sz="1600" dirty="0" err="1">
                <a:solidFill>
                  <a:schemeClr val="tx1">
                    <a:lumMod val="50000"/>
                    <a:lumOff val="50000"/>
                  </a:schemeClr>
                </a:solidFill>
              </a:rPr>
              <a:t>producto</a:t>
            </a:r>
            <a:endParaRPr lang="en-US" sz="1600" dirty="0">
              <a:solidFill>
                <a:schemeClr val="tx1">
                  <a:lumMod val="50000"/>
                  <a:lumOff val="50000"/>
                </a:schemeClr>
              </a:solidFill>
            </a:endParaRPr>
          </a:p>
        </p:txBody>
      </p:sp>
      <p:sp>
        <p:nvSpPr>
          <p:cNvPr id="12" name="TextBox 11">
            <a:extLst>
              <a:ext uri="{FF2B5EF4-FFF2-40B4-BE49-F238E27FC236}">
                <a16:creationId xmlns:a16="http://schemas.microsoft.com/office/drawing/2014/main" id="{3A13F1EE-0687-49A6-9AA2-392981B8D965}"/>
              </a:ext>
            </a:extLst>
          </p:cNvPr>
          <p:cNvSpPr txBox="1"/>
          <p:nvPr/>
        </p:nvSpPr>
        <p:spPr>
          <a:xfrm>
            <a:off x="8337097" y="3653714"/>
            <a:ext cx="3401540" cy="338554"/>
          </a:xfrm>
          <a:prstGeom prst="rect">
            <a:avLst/>
          </a:prstGeom>
          <a:solidFill>
            <a:srgbClr val="E5E7E9"/>
          </a:solidFill>
        </p:spPr>
        <p:txBody>
          <a:bodyPr wrap="square" rtlCol="0">
            <a:spAutoFit/>
          </a:bodyPr>
          <a:lstStyle/>
          <a:p>
            <a:r>
              <a:rPr lang="en-US" sz="1600" dirty="0" err="1">
                <a:solidFill>
                  <a:schemeClr val="tx1">
                    <a:lumMod val="50000"/>
                    <a:lumOff val="50000"/>
                  </a:schemeClr>
                </a:solidFill>
              </a:rPr>
              <a:t>Arquitectura</a:t>
            </a:r>
            <a:r>
              <a:rPr lang="en-US" sz="1600" dirty="0">
                <a:solidFill>
                  <a:schemeClr val="tx1">
                    <a:lumMod val="50000"/>
                    <a:lumOff val="50000"/>
                  </a:schemeClr>
                </a:solidFill>
              </a:rPr>
              <a:t> de CPU de la </a:t>
            </a:r>
            <a:r>
              <a:rPr lang="en-US" sz="1600" dirty="0" err="1">
                <a:solidFill>
                  <a:schemeClr val="tx1">
                    <a:lumMod val="50000"/>
                    <a:lumOff val="50000"/>
                  </a:schemeClr>
                </a:solidFill>
              </a:rPr>
              <a:t>plataforma</a:t>
            </a:r>
            <a:endParaRPr lang="en-US" sz="1600" dirty="0">
              <a:solidFill>
                <a:schemeClr val="tx1">
                  <a:lumMod val="50000"/>
                  <a:lumOff val="50000"/>
                </a:schemeClr>
              </a:solidFill>
            </a:endParaRPr>
          </a:p>
        </p:txBody>
      </p:sp>
      <p:pic>
        <p:nvPicPr>
          <p:cNvPr id="5" name="Picture 4">
            <a:extLst>
              <a:ext uri="{FF2B5EF4-FFF2-40B4-BE49-F238E27FC236}">
                <a16:creationId xmlns:a16="http://schemas.microsoft.com/office/drawing/2014/main" id="{9BD63EEE-67C6-40EE-A3D3-2AE7E20DC934}"/>
              </a:ext>
            </a:extLst>
          </p:cNvPr>
          <p:cNvPicPr>
            <a:picLocks noChangeAspect="1"/>
          </p:cNvPicPr>
          <p:nvPr/>
        </p:nvPicPr>
        <p:blipFill>
          <a:blip r:embed="rId4"/>
          <a:stretch>
            <a:fillRect/>
          </a:stretch>
        </p:blipFill>
        <p:spPr>
          <a:xfrm>
            <a:off x="785812" y="2363698"/>
            <a:ext cx="4987223" cy="2017559"/>
          </a:xfrm>
          <a:prstGeom prst="rect">
            <a:avLst/>
          </a:prstGeom>
        </p:spPr>
      </p:pic>
      <p:pic>
        <p:nvPicPr>
          <p:cNvPr id="13" name="Picture 12">
            <a:extLst>
              <a:ext uri="{FF2B5EF4-FFF2-40B4-BE49-F238E27FC236}">
                <a16:creationId xmlns:a16="http://schemas.microsoft.com/office/drawing/2014/main" id="{E10E7D89-A345-4B97-A8DD-A6A34BA3E26B}"/>
              </a:ext>
            </a:extLst>
          </p:cNvPr>
          <p:cNvPicPr>
            <a:picLocks noChangeAspect="1"/>
          </p:cNvPicPr>
          <p:nvPr/>
        </p:nvPicPr>
        <p:blipFill>
          <a:blip r:embed="rId5"/>
          <a:stretch>
            <a:fillRect/>
          </a:stretch>
        </p:blipFill>
        <p:spPr>
          <a:xfrm>
            <a:off x="6324600" y="4044004"/>
            <a:ext cx="5763121" cy="624447"/>
          </a:xfrm>
          <a:prstGeom prst="rect">
            <a:avLst/>
          </a:prstGeom>
        </p:spPr>
      </p:pic>
      <p:sp>
        <p:nvSpPr>
          <p:cNvPr id="16" name="TextBox 15">
            <a:extLst>
              <a:ext uri="{FF2B5EF4-FFF2-40B4-BE49-F238E27FC236}">
                <a16:creationId xmlns:a16="http://schemas.microsoft.com/office/drawing/2014/main" id="{FEB6DC94-454A-4604-85CC-2904CD5D770E}"/>
              </a:ext>
            </a:extLst>
          </p:cNvPr>
          <p:cNvSpPr txBox="1"/>
          <p:nvPr/>
        </p:nvSpPr>
        <p:spPr>
          <a:xfrm>
            <a:off x="8337096" y="4083676"/>
            <a:ext cx="3449163" cy="584775"/>
          </a:xfrm>
          <a:prstGeom prst="rect">
            <a:avLst/>
          </a:prstGeom>
          <a:solidFill>
            <a:srgbClr val="F1F3F4"/>
          </a:solidFill>
        </p:spPr>
        <p:txBody>
          <a:bodyPr wrap="square" rtlCol="0">
            <a:spAutoFit/>
          </a:bodyPr>
          <a:lstStyle/>
          <a:p>
            <a:r>
              <a:rPr lang="en-US" sz="1600" dirty="0" err="1">
                <a:solidFill>
                  <a:schemeClr val="tx1">
                    <a:lumMod val="50000"/>
                    <a:lumOff val="50000"/>
                  </a:schemeClr>
                </a:solidFill>
              </a:rPr>
              <a:t>Cantidad</a:t>
            </a:r>
            <a:r>
              <a:rPr lang="en-US" sz="1600" dirty="0">
                <a:solidFill>
                  <a:schemeClr val="tx1">
                    <a:lumMod val="50000"/>
                    <a:lumOff val="50000"/>
                  </a:schemeClr>
                </a:solidFill>
              </a:rPr>
              <a:t> de bits de la </a:t>
            </a:r>
            <a:r>
              <a:rPr lang="en-US" sz="1600" dirty="0" err="1">
                <a:solidFill>
                  <a:schemeClr val="tx1">
                    <a:lumMod val="50000"/>
                    <a:lumOff val="50000"/>
                  </a:schemeClr>
                </a:solidFill>
              </a:rPr>
              <a:t>arquitectura</a:t>
            </a:r>
            <a:r>
              <a:rPr lang="en-US" sz="1600" dirty="0">
                <a:solidFill>
                  <a:schemeClr val="tx1">
                    <a:lumMod val="50000"/>
                    <a:lumOff val="50000"/>
                  </a:schemeClr>
                </a:solidFill>
              </a:rPr>
              <a:t> de CPU</a:t>
            </a:r>
          </a:p>
        </p:txBody>
      </p:sp>
    </p:spTree>
    <p:extLst>
      <p:ext uri="{BB962C8B-B14F-4D97-AF65-F5344CB8AC3E}">
        <p14:creationId xmlns:p14="http://schemas.microsoft.com/office/powerpoint/2010/main" val="248091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4351338"/>
          </a:xfrm>
        </p:spPr>
        <p:txBody>
          <a:bodyPr vert="horz" lIns="91440" tIns="45720" rIns="91440" bIns="45720" rtlCol="0" anchor="t">
            <a:normAutofit/>
          </a:bodyPr>
          <a:lstStyle/>
          <a:p>
            <a:r>
              <a:rPr lang="es-ES" dirty="0"/>
              <a:t>Convención de nombres de Junos OS</a:t>
            </a:r>
          </a:p>
          <a:p>
            <a:pPr lvl="1"/>
            <a:r>
              <a:rPr lang="es-ES" dirty="0"/>
              <a:t>Junos OS utiliza la siguiente convención de nombres:</a:t>
            </a:r>
          </a:p>
          <a:p>
            <a:pPr lvl="2"/>
            <a:endParaRPr lang="es-ES" dirty="0"/>
          </a:p>
          <a:p>
            <a:pPr marL="344488" lvl="2" indent="0">
              <a:buNone/>
            </a:pPr>
            <a:endParaRPr lang="es-ES" dirty="0"/>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sp>
        <p:nvSpPr>
          <p:cNvPr id="6" name="TextBox 5">
            <a:extLst>
              <a:ext uri="{FF2B5EF4-FFF2-40B4-BE49-F238E27FC236}">
                <a16:creationId xmlns:a16="http://schemas.microsoft.com/office/drawing/2014/main" id="{77BBB921-AAF8-4042-A392-9CBD8958615B}"/>
              </a:ext>
            </a:extLst>
          </p:cNvPr>
          <p:cNvSpPr txBox="1"/>
          <p:nvPr/>
        </p:nvSpPr>
        <p:spPr>
          <a:xfrm>
            <a:off x="576262" y="4317175"/>
            <a:ext cx="5399253" cy="2308324"/>
          </a:xfrm>
          <a:prstGeom prst="rect">
            <a:avLst/>
          </a:prstGeom>
          <a:solidFill>
            <a:schemeClr val="bg1"/>
          </a:solidFill>
        </p:spPr>
        <p:txBody>
          <a:bodyPr wrap="square" rtlCol="0">
            <a:spAutoFit/>
          </a:bodyPr>
          <a:lstStyle/>
          <a:p>
            <a:pPr algn="ctr"/>
            <a:r>
              <a:rPr lang="en-US" sz="1600" b="1" u="sng" dirty="0" err="1">
                <a:latin typeface="Consolas" panose="020B0609020204030204" pitchFamily="49" charset="0"/>
              </a:rPr>
              <a:t>m.nZb.S</a:t>
            </a:r>
            <a:endParaRPr lang="en-US" sz="1600" b="1" u="sng" dirty="0">
              <a:latin typeface="Consolas" panose="020B0609020204030204" pitchFamily="49" charset="0"/>
            </a:endParaRPr>
          </a:p>
          <a:p>
            <a:r>
              <a:rPr lang="en-US" sz="1600" dirty="0">
                <a:latin typeface="Consolas" panose="020B0609020204030204" pitchFamily="49" charset="0"/>
              </a:rPr>
              <a:t>m = release principal (c/</a:t>
            </a:r>
            <a:r>
              <a:rPr lang="en-US" sz="1600" dirty="0" err="1">
                <a:latin typeface="Consolas" panose="020B0609020204030204" pitchFamily="49" charset="0"/>
              </a:rPr>
              <a:t>año</a:t>
            </a:r>
            <a:r>
              <a:rPr lang="en-US" sz="1600" dirty="0">
                <a:latin typeface="Consolas" panose="020B0609020204030204" pitchFamily="49" charset="0"/>
              </a:rPr>
              <a:t>)</a:t>
            </a:r>
          </a:p>
          <a:p>
            <a:r>
              <a:rPr lang="en-US" sz="1600" dirty="0">
                <a:latin typeface="Consolas" panose="020B0609020204030204" pitchFamily="49" charset="0"/>
              </a:rPr>
              <a:t>n = release </a:t>
            </a:r>
            <a:r>
              <a:rPr lang="en-US" sz="1600" dirty="0" err="1">
                <a:latin typeface="Consolas" panose="020B0609020204030204" pitchFamily="49" charset="0"/>
              </a:rPr>
              <a:t>menor</a:t>
            </a:r>
            <a:r>
              <a:rPr lang="en-US" sz="1600" dirty="0">
                <a:latin typeface="Consolas" panose="020B0609020204030204" pitchFamily="49" charset="0"/>
              </a:rPr>
              <a:t> (c/</a:t>
            </a:r>
            <a:r>
              <a:rPr lang="en-US" sz="1600" dirty="0" err="1">
                <a:latin typeface="Consolas" panose="020B0609020204030204" pitchFamily="49" charset="0"/>
              </a:rPr>
              <a:t>cuarto</a:t>
            </a:r>
            <a:r>
              <a:rPr lang="en-US" sz="1600" dirty="0">
                <a:latin typeface="Consolas" panose="020B0609020204030204" pitchFamily="49" charset="0"/>
              </a:rPr>
              <a:t>)</a:t>
            </a:r>
          </a:p>
          <a:p>
            <a:r>
              <a:rPr lang="en-US" sz="1600" dirty="0">
                <a:latin typeface="Consolas" panose="020B0609020204030204" pitchFamily="49" charset="0"/>
              </a:rPr>
              <a:t>Z= </a:t>
            </a:r>
            <a:r>
              <a:rPr lang="en-US" sz="1600" dirty="0" err="1">
                <a:latin typeface="Consolas" panose="020B0609020204030204" pitchFamily="49" charset="0"/>
              </a:rPr>
              <a:t>Tipos</a:t>
            </a:r>
            <a:r>
              <a:rPr lang="en-US" sz="1600" dirty="0">
                <a:latin typeface="Consolas" panose="020B0609020204030204" pitchFamily="49" charset="0"/>
              </a:rPr>
              <a:t> de release:</a:t>
            </a:r>
          </a:p>
          <a:p>
            <a:pPr lvl="1"/>
            <a:r>
              <a:rPr lang="en-US" sz="1600" dirty="0">
                <a:latin typeface="Consolas" panose="020B0609020204030204" pitchFamily="49" charset="0"/>
              </a:rPr>
              <a:t>R1 = Primer release (First Revenue Ship)</a:t>
            </a:r>
          </a:p>
          <a:p>
            <a:pPr lvl="1"/>
            <a:r>
              <a:rPr lang="en-US" sz="1600" dirty="0">
                <a:latin typeface="Consolas" panose="020B0609020204030204" pitchFamily="49" charset="0"/>
              </a:rPr>
              <a:t>R2, R3, = Releases de </a:t>
            </a:r>
            <a:r>
              <a:rPr lang="en-US" sz="1600" dirty="0" err="1">
                <a:latin typeface="Consolas" panose="020B0609020204030204" pitchFamily="49" charset="0"/>
              </a:rPr>
              <a:t>mantenimiento</a:t>
            </a:r>
            <a:endParaRPr lang="en-US" sz="1600" dirty="0">
              <a:latin typeface="Consolas" panose="020B0609020204030204" pitchFamily="49" charset="0"/>
            </a:endParaRPr>
          </a:p>
          <a:p>
            <a:pPr lvl="1"/>
            <a:r>
              <a:rPr lang="en-US" sz="1600" dirty="0" err="1">
                <a:latin typeface="Consolas" panose="020B0609020204030204" pitchFamily="49" charset="0"/>
              </a:rPr>
              <a:t>Otros</a:t>
            </a:r>
            <a:r>
              <a:rPr lang="en-US" sz="1600" dirty="0">
                <a:latin typeface="Consolas" panose="020B0609020204030204" pitchFamily="49" charset="0"/>
              </a:rPr>
              <a:t> </a:t>
            </a:r>
            <a:r>
              <a:rPr lang="en-US" sz="1600" dirty="0" err="1">
                <a:latin typeface="Consolas" panose="020B0609020204030204" pitchFamily="49" charset="0"/>
              </a:rPr>
              <a:t>tipos</a:t>
            </a:r>
            <a:r>
              <a:rPr lang="en-US" sz="1600" dirty="0">
                <a:latin typeface="Consolas" panose="020B0609020204030204" pitchFamily="49" charset="0"/>
              </a:rPr>
              <a:t>: B=Beta, S=Service, I=Internal</a:t>
            </a:r>
          </a:p>
          <a:p>
            <a:r>
              <a:rPr lang="en-US" sz="1600" dirty="0">
                <a:latin typeface="Consolas" panose="020B0609020204030204" pitchFamily="49" charset="0"/>
              </a:rPr>
              <a:t>b = </a:t>
            </a:r>
            <a:r>
              <a:rPr lang="en-US" sz="1600" dirty="0" err="1">
                <a:latin typeface="Consolas" panose="020B0609020204030204" pitchFamily="49" charset="0"/>
              </a:rPr>
              <a:t>compilacion</a:t>
            </a:r>
            <a:endParaRPr lang="en-US" sz="1600" dirty="0">
              <a:latin typeface="Consolas" panose="020B0609020204030204" pitchFamily="49" charset="0"/>
            </a:endParaRPr>
          </a:p>
          <a:p>
            <a:r>
              <a:rPr lang="en-US" sz="1600" dirty="0">
                <a:latin typeface="Consolas" panose="020B0609020204030204" pitchFamily="49" charset="0"/>
              </a:rPr>
              <a:t>s = spin</a:t>
            </a:r>
          </a:p>
        </p:txBody>
      </p:sp>
      <p:pic>
        <p:nvPicPr>
          <p:cNvPr id="11" name="Picture 10">
            <a:extLst>
              <a:ext uri="{FF2B5EF4-FFF2-40B4-BE49-F238E27FC236}">
                <a16:creationId xmlns:a16="http://schemas.microsoft.com/office/drawing/2014/main" id="{E0CFBD11-2428-4548-8FFF-A04C2CB08758}"/>
              </a:ext>
            </a:extLst>
          </p:cNvPr>
          <p:cNvPicPr>
            <a:picLocks noChangeAspect="1"/>
          </p:cNvPicPr>
          <p:nvPr/>
        </p:nvPicPr>
        <p:blipFill>
          <a:blip r:embed="rId3"/>
          <a:stretch>
            <a:fillRect/>
          </a:stretch>
        </p:blipFill>
        <p:spPr>
          <a:xfrm>
            <a:off x="6276977" y="2311568"/>
            <a:ext cx="5810744" cy="1774774"/>
          </a:xfrm>
          <a:prstGeom prst="rect">
            <a:avLst/>
          </a:prstGeom>
        </p:spPr>
      </p:pic>
      <p:sp>
        <p:nvSpPr>
          <p:cNvPr id="8" name="TextBox 7">
            <a:extLst>
              <a:ext uri="{FF2B5EF4-FFF2-40B4-BE49-F238E27FC236}">
                <a16:creationId xmlns:a16="http://schemas.microsoft.com/office/drawing/2014/main" id="{ABED0C5A-D3F9-4A36-8FCA-02C384CA3345}"/>
              </a:ext>
            </a:extLst>
          </p:cNvPr>
          <p:cNvSpPr txBox="1"/>
          <p:nvPr/>
        </p:nvSpPr>
        <p:spPr>
          <a:xfrm>
            <a:off x="8269925" y="2974865"/>
            <a:ext cx="3674425" cy="584775"/>
          </a:xfrm>
          <a:prstGeom prst="rect">
            <a:avLst/>
          </a:prstGeom>
          <a:solidFill>
            <a:srgbClr val="F1F3F4"/>
          </a:solidFill>
        </p:spPr>
        <p:txBody>
          <a:bodyPr wrap="square" rtlCol="0">
            <a:spAutoFit/>
          </a:bodyPr>
          <a:lstStyle/>
          <a:p>
            <a:r>
              <a:rPr lang="en-US" sz="1600" dirty="0" err="1">
                <a:solidFill>
                  <a:schemeClr val="tx1">
                    <a:lumMod val="50000"/>
                    <a:lumOff val="50000"/>
                  </a:schemeClr>
                </a:solidFill>
              </a:rPr>
              <a:t>Nombre</a:t>
            </a:r>
            <a:r>
              <a:rPr lang="en-US" sz="1600" dirty="0">
                <a:solidFill>
                  <a:schemeClr val="tx1">
                    <a:lumMod val="50000"/>
                    <a:lumOff val="50000"/>
                  </a:schemeClr>
                </a:solidFill>
              </a:rPr>
              <a:t> del </a:t>
            </a:r>
            <a:r>
              <a:rPr lang="en-US" sz="1600" dirty="0" err="1">
                <a:solidFill>
                  <a:schemeClr val="tx1">
                    <a:lumMod val="50000"/>
                    <a:lumOff val="50000"/>
                  </a:schemeClr>
                </a:solidFill>
              </a:rPr>
              <a:t>paquete</a:t>
            </a:r>
            <a:r>
              <a:rPr lang="en-US" sz="1600" dirty="0">
                <a:solidFill>
                  <a:schemeClr val="tx1">
                    <a:lumMod val="50000"/>
                    <a:lumOff val="50000"/>
                  </a:schemeClr>
                </a:solidFill>
              </a:rPr>
              <a:t> Junos OS </a:t>
            </a:r>
            <a:r>
              <a:rPr lang="en-US" sz="1600" dirty="0" err="1">
                <a:solidFill>
                  <a:schemeClr val="tx1">
                    <a:lumMod val="50000"/>
                    <a:lumOff val="50000"/>
                  </a:schemeClr>
                </a:solidFill>
              </a:rPr>
              <a:t>seguido</a:t>
            </a:r>
            <a:r>
              <a:rPr lang="en-US" sz="1600" dirty="0">
                <a:solidFill>
                  <a:schemeClr val="tx1">
                    <a:lumMod val="50000"/>
                    <a:lumOff val="50000"/>
                  </a:schemeClr>
                </a:solidFill>
              </a:rPr>
              <a:t> de la Plataforma o </a:t>
            </a:r>
            <a:r>
              <a:rPr lang="en-US" sz="1600" dirty="0" err="1">
                <a:solidFill>
                  <a:schemeClr val="tx1">
                    <a:lumMod val="50000"/>
                    <a:lumOff val="50000"/>
                  </a:schemeClr>
                </a:solidFill>
              </a:rPr>
              <a:t>producto</a:t>
            </a:r>
            <a:endParaRPr lang="en-US" sz="1600" dirty="0">
              <a:solidFill>
                <a:schemeClr val="tx1">
                  <a:lumMod val="50000"/>
                  <a:lumOff val="50000"/>
                </a:schemeClr>
              </a:solidFill>
            </a:endParaRPr>
          </a:p>
        </p:txBody>
      </p:sp>
      <p:sp>
        <p:nvSpPr>
          <p:cNvPr id="12" name="TextBox 11">
            <a:extLst>
              <a:ext uri="{FF2B5EF4-FFF2-40B4-BE49-F238E27FC236}">
                <a16:creationId xmlns:a16="http://schemas.microsoft.com/office/drawing/2014/main" id="{3A13F1EE-0687-49A6-9AA2-392981B8D965}"/>
              </a:ext>
            </a:extLst>
          </p:cNvPr>
          <p:cNvSpPr txBox="1"/>
          <p:nvPr/>
        </p:nvSpPr>
        <p:spPr>
          <a:xfrm>
            <a:off x="8337097" y="3653714"/>
            <a:ext cx="3401540" cy="338554"/>
          </a:xfrm>
          <a:prstGeom prst="rect">
            <a:avLst/>
          </a:prstGeom>
          <a:solidFill>
            <a:srgbClr val="E5E7E9"/>
          </a:solidFill>
        </p:spPr>
        <p:txBody>
          <a:bodyPr wrap="square" rtlCol="0">
            <a:spAutoFit/>
          </a:bodyPr>
          <a:lstStyle/>
          <a:p>
            <a:r>
              <a:rPr lang="en-US" sz="1600" dirty="0" err="1">
                <a:solidFill>
                  <a:schemeClr val="tx1">
                    <a:lumMod val="50000"/>
                    <a:lumOff val="50000"/>
                  </a:schemeClr>
                </a:solidFill>
              </a:rPr>
              <a:t>Arquitectura</a:t>
            </a:r>
            <a:r>
              <a:rPr lang="en-US" sz="1600" dirty="0">
                <a:solidFill>
                  <a:schemeClr val="tx1">
                    <a:lumMod val="50000"/>
                    <a:lumOff val="50000"/>
                  </a:schemeClr>
                </a:solidFill>
              </a:rPr>
              <a:t> de CPU de la </a:t>
            </a:r>
            <a:r>
              <a:rPr lang="en-US" sz="1600" dirty="0" err="1">
                <a:solidFill>
                  <a:schemeClr val="tx1">
                    <a:lumMod val="50000"/>
                    <a:lumOff val="50000"/>
                  </a:schemeClr>
                </a:solidFill>
              </a:rPr>
              <a:t>plataforma</a:t>
            </a:r>
            <a:endParaRPr lang="en-US" sz="1600" dirty="0">
              <a:solidFill>
                <a:schemeClr val="tx1">
                  <a:lumMod val="50000"/>
                  <a:lumOff val="50000"/>
                </a:schemeClr>
              </a:solidFill>
            </a:endParaRPr>
          </a:p>
        </p:txBody>
      </p:sp>
      <p:pic>
        <p:nvPicPr>
          <p:cNvPr id="13" name="Picture 12">
            <a:extLst>
              <a:ext uri="{FF2B5EF4-FFF2-40B4-BE49-F238E27FC236}">
                <a16:creationId xmlns:a16="http://schemas.microsoft.com/office/drawing/2014/main" id="{E10E7D89-A345-4B97-A8DD-A6A34BA3E26B}"/>
              </a:ext>
            </a:extLst>
          </p:cNvPr>
          <p:cNvPicPr>
            <a:picLocks noChangeAspect="1"/>
          </p:cNvPicPr>
          <p:nvPr/>
        </p:nvPicPr>
        <p:blipFill>
          <a:blip r:embed="rId4"/>
          <a:stretch>
            <a:fillRect/>
          </a:stretch>
        </p:blipFill>
        <p:spPr>
          <a:xfrm>
            <a:off x="6324600" y="4044004"/>
            <a:ext cx="5763121" cy="624447"/>
          </a:xfrm>
          <a:prstGeom prst="rect">
            <a:avLst/>
          </a:prstGeom>
        </p:spPr>
      </p:pic>
      <p:sp>
        <p:nvSpPr>
          <p:cNvPr id="16" name="TextBox 15">
            <a:extLst>
              <a:ext uri="{FF2B5EF4-FFF2-40B4-BE49-F238E27FC236}">
                <a16:creationId xmlns:a16="http://schemas.microsoft.com/office/drawing/2014/main" id="{FEB6DC94-454A-4604-85CC-2904CD5D770E}"/>
              </a:ext>
            </a:extLst>
          </p:cNvPr>
          <p:cNvSpPr txBox="1"/>
          <p:nvPr/>
        </p:nvSpPr>
        <p:spPr>
          <a:xfrm>
            <a:off x="8337096" y="4083676"/>
            <a:ext cx="3449163" cy="584775"/>
          </a:xfrm>
          <a:prstGeom prst="rect">
            <a:avLst/>
          </a:prstGeom>
          <a:solidFill>
            <a:srgbClr val="F1F3F4"/>
          </a:solidFill>
        </p:spPr>
        <p:txBody>
          <a:bodyPr wrap="square" rtlCol="0">
            <a:spAutoFit/>
          </a:bodyPr>
          <a:lstStyle/>
          <a:p>
            <a:r>
              <a:rPr lang="en-US" sz="1600" dirty="0" err="1">
                <a:solidFill>
                  <a:schemeClr val="tx1">
                    <a:lumMod val="50000"/>
                    <a:lumOff val="50000"/>
                  </a:schemeClr>
                </a:solidFill>
              </a:rPr>
              <a:t>Cantidad</a:t>
            </a:r>
            <a:r>
              <a:rPr lang="en-US" sz="1600" dirty="0">
                <a:solidFill>
                  <a:schemeClr val="tx1">
                    <a:lumMod val="50000"/>
                    <a:lumOff val="50000"/>
                  </a:schemeClr>
                </a:solidFill>
              </a:rPr>
              <a:t> de bits de la </a:t>
            </a:r>
            <a:r>
              <a:rPr lang="en-US" sz="1600" dirty="0" err="1">
                <a:solidFill>
                  <a:schemeClr val="tx1">
                    <a:lumMod val="50000"/>
                    <a:lumOff val="50000"/>
                  </a:schemeClr>
                </a:solidFill>
              </a:rPr>
              <a:t>arquitectura</a:t>
            </a:r>
            <a:r>
              <a:rPr lang="en-US" sz="1600" dirty="0">
                <a:solidFill>
                  <a:schemeClr val="tx1">
                    <a:lumMod val="50000"/>
                    <a:lumOff val="50000"/>
                  </a:schemeClr>
                </a:solidFill>
              </a:rPr>
              <a:t> de CPU</a:t>
            </a:r>
          </a:p>
        </p:txBody>
      </p:sp>
      <p:pic>
        <p:nvPicPr>
          <p:cNvPr id="9" name="Picture 8">
            <a:extLst>
              <a:ext uri="{FF2B5EF4-FFF2-40B4-BE49-F238E27FC236}">
                <a16:creationId xmlns:a16="http://schemas.microsoft.com/office/drawing/2014/main" id="{D8490EA0-6E99-406E-8EC2-747DC644D149}"/>
              </a:ext>
            </a:extLst>
          </p:cNvPr>
          <p:cNvPicPr>
            <a:picLocks noChangeAspect="1"/>
          </p:cNvPicPr>
          <p:nvPr/>
        </p:nvPicPr>
        <p:blipFill>
          <a:blip r:embed="rId5"/>
          <a:stretch>
            <a:fillRect/>
          </a:stretch>
        </p:blipFill>
        <p:spPr>
          <a:xfrm>
            <a:off x="948202" y="2261180"/>
            <a:ext cx="4786314" cy="2114883"/>
          </a:xfrm>
          <a:prstGeom prst="rect">
            <a:avLst/>
          </a:prstGeom>
        </p:spPr>
      </p:pic>
      <p:pic>
        <p:nvPicPr>
          <p:cNvPr id="14" name="Picture 13">
            <a:extLst>
              <a:ext uri="{FF2B5EF4-FFF2-40B4-BE49-F238E27FC236}">
                <a16:creationId xmlns:a16="http://schemas.microsoft.com/office/drawing/2014/main" id="{F6DCA76F-0509-4B22-A2A2-EE5FC3606DBE}"/>
              </a:ext>
            </a:extLst>
          </p:cNvPr>
          <p:cNvPicPr>
            <a:picLocks noChangeAspect="1"/>
          </p:cNvPicPr>
          <p:nvPr/>
        </p:nvPicPr>
        <p:blipFill>
          <a:blip r:embed="rId6"/>
          <a:stretch>
            <a:fillRect/>
          </a:stretch>
        </p:blipFill>
        <p:spPr>
          <a:xfrm>
            <a:off x="6324600" y="4727594"/>
            <a:ext cx="5707768" cy="873106"/>
          </a:xfrm>
          <a:prstGeom prst="rect">
            <a:avLst/>
          </a:prstGeom>
        </p:spPr>
      </p:pic>
      <p:sp>
        <p:nvSpPr>
          <p:cNvPr id="17" name="TextBox 16">
            <a:extLst>
              <a:ext uri="{FF2B5EF4-FFF2-40B4-BE49-F238E27FC236}">
                <a16:creationId xmlns:a16="http://schemas.microsoft.com/office/drawing/2014/main" id="{DBDE9BB4-70E5-45E3-9B9A-06778C3A40C5}"/>
              </a:ext>
            </a:extLst>
          </p:cNvPr>
          <p:cNvSpPr txBox="1"/>
          <p:nvPr/>
        </p:nvSpPr>
        <p:spPr>
          <a:xfrm>
            <a:off x="8361159" y="4762117"/>
            <a:ext cx="3552020" cy="830997"/>
          </a:xfrm>
          <a:prstGeom prst="rect">
            <a:avLst/>
          </a:prstGeom>
          <a:solidFill>
            <a:srgbClr val="E5E7E9"/>
          </a:solidFill>
        </p:spPr>
        <p:txBody>
          <a:bodyPr wrap="square" rtlCol="0">
            <a:spAutoFit/>
          </a:bodyPr>
          <a:lstStyle/>
          <a:p>
            <a:r>
              <a:rPr lang="en-US" sz="1600" dirty="0" err="1">
                <a:solidFill>
                  <a:schemeClr val="tx1">
                    <a:lumMod val="50000"/>
                    <a:lumOff val="50000"/>
                  </a:schemeClr>
                </a:solidFill>
              </a:rPr>
              <a:t>Numeros</a:t>
            </a:r>
            <a:r>
              <a:rPr lang="en-US" sz="1600" dirty="0">
                <a:solidFill>
                  <a:schemeClr val="tx1">
                    <a:lumMod val="50000"/>
                    <a:lumOff val="50000"/>
                  </a:schemeClr>
                </a:solidFill>
              </a:rPr>
              <a:t> de release mayor y </a:t>
            </a:r>
            <a:r>
              <a:rPr lang="en-US" sz="1600" dirty="0" err="1">
                <a:solidFill>
                  <a:schemeClr val="tx1">
                    <a:lumMod val="50000"/>
                    <a:lumOff val="50000"/>
                  </a:schemeClr>
                </a:solidFill>
              </a:rPr>
              <a:t>menor</a:t>
            </a:r>
            <a:r>
              <a:rPr lang="en-US" sz="1600" dirty="0">
                <a:solidFill>
                  <a:schemeClr val="tx1">
                    <a:lumMod val="50000"/>
                    <a:lumOff val="50000"/>
                  </a:schemeClr>
                </a:solidFill>
              </a:rPr>
              <a:t>, </a:t>
            </a:r>
            <a:r>
              <a:rPr lang="en-US" sz="1600" dirty="0" err="1">
                <a:solidFill>
                  <a:schemeClr val="tx1">
                    <a:lumMod val="50000"/>
                    <a:lumOff val="50000"/>
                  </a:schemeClr>
                </a:solidFill>
              </a:rPr>
              <a:t>tipo</a:t>
            </a:r>
            <a:r>
              <a:rPr lang="en-US" sz="1600" dirty="0">
                <a:solidFill>
                  <a:schemeClr val="tx1">
                    <a:lumMod val="50000"/>
                    <a:lumOff val="50000"/>
                  </a:schemeClr>
                </a:solidFill>
              </a:rPr>
              <a:t> de release, y </a:t>
            </a:r>
            <a:r>
              <a:rPr lang="en-US" sz="1600" dirty="0" err="1">
                <a:solidFill>
                  <a:schemeClr val="tx1">
                    <a:lumMod val="50000"/>
                    <a:lumOff val="50000"/>
                  </a:schemeClr>
                </a:solidFill>
              </a:rPr>
              <a:t>opcional</a:t>
            </a:r>
            <a:r>
              <a:rPr lang="en-US" sz="1600" dirty="0">
                <a:solidFill>
                  <a:schemeClr val="tx1">
                    <a:lumMod val="50000"/>
                    <a:lumOff val="50000"/>
                  </a:schemeClr>
                </a:solidFill>
              </a:rPr>
              <a:t>, </a:t>
            </a:r>
            <a:r>
              <a:rPr lang="en-US" sz="1600" dirty="0" err="1">
                <a:solidFill>
                  <a:schemeClr val="tx1">
                    <a:lumMod val="50000"/>
                    <a:lumOff val="50000"/>
                  </a:schemeClr>
                </a:solidFill>
              </a:rPr>
              <a:t>numero</a:t>
            </a:r>
            <a:r>
              <a:rPr lang="en-US" sz="1600" dirty="0">
                <a:solidFill>
                  <a:schemeClr val="tx1">
                    <a:lumMod val="50000"/>
                    <a:lumOff val="50000"/>
                  </a:schemeClr>
                </a:solidFill>
              </a:rPr>
              <a:t> de </a:t>
            </a:r>
            <a:r>
              <a:rPr lang="en-US" sz="1600" dirty="0" err="1">
                <a:solidFill>
                  <a:schemeClr val="tx1">
                    <a:lumMod val="50000"/>
                    <a:lumOff val="50000"/>
                  </a:schemeClr>
                </a:solidFill>
              </a:rPr>
              <a:t>compilaci</a:t>
            </a:r>
            <a:r>
              <a:rPr lang="es-GT" sz="1600" dirty="0" err="1">
                <a:solidFill>
                  <a:schemeClr val="tx1">
                    <a:lumMod val="50000"/>
                    <a:lumOff val="50000"/>
                  </a:schemeClr>
                </a:solidFill>
              </a:rPr>
              <a:t>ón</a:t>
            </a:r>
            <a:r>
              <a:rPr lang="es-GT" sz="1600" dirty="0">
                <a:solidFill>
                  <a:schemeClr val="tx1">
                    <a:lumMod val="50000"/>
                    <a:lumOff val="50000"/>
                  </a:schemeClr>
                </a:solidFill>
              </a:rPr>
              <a:t> y numero de spin</a:t>
            </a:r>
            <a:endParaRPr lang="en-US" sz="1600" dirty="0">
              <a:solidFill>
                <a:schemeClr val="tx1">
                  <a:lumMod val="50000"/>
                  <a:lumOff val="50000"/>
                </a:schemeClr>
              </a:solidFill>
            </a:endParaRPr>
          </a:p>
        </p:txBody>
      </p:sp>
    </p:spTree>
    <p:extLst>
      <p:ext uri="{BB962C8B-B14F-4D97-AF65-F5344CB8AC3E}">
        <p14:creationId xmlns:p14="http://schemas.microsoft.com/office/powerpoint/2010/main" val="3177088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4351338"/>
          </a:xfrm>
        </p:spPr>
        <p:txBody>
          <a:bodyPr vert="horz" lIns="91440" tIns="45720" rIns="91440" bIns="45720" rtlCol="0" anchor="t">
            <a:normAutofit/>
          </a:bodyPr>
          <a:lstStyle/>
          <a:p>
            <a:r>
              <a:rPr lang="es-ES" dirty="0"/>
              <a:t>Convención de nombres de Junos OS</a:t>
            </a:r>
          </a:p>
          <a:p>
            <a:pPr lvl="1"/>
            <a:r>
              <a:rPr lang="es-ES" dirty="0"/>
              <a:t>Ejemplo:</a:t>
            </a:r>
          </a:p>
          <a:p>
            <a:pPr lvl="2"/>
            <a:endParaRPr lang="es-ES" dirty="0"/>
          </a:p>
          <a:p>
            <a:pPr marL="344488" lvl="2" indent="0">
              <a:buNone/>
            </a:pPr>
            <a:endParaRPr lang="es-ES" dirty="0"/>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pic>
        <p:nvPicPr>
          <p:cNvPr id="9" name="Picture 8">
            <a:extLst>
              <a:ext uri="{FF2B5EF4-FFF2-40B4-BE49-F238E27FC236}">
                <a16:creationId xmlns:a16="http://schemas.microsoft.com/office/drawing/2014/main" id="{7FA29EC8-C103-400B-A2D5-FFA63C52FDE7}"/>
              </a:ext>
            </a:extLst>
          </p:cNvPr>
          <p:cNvPicPr>
            <a:picLocks noChangeAspect="1"/>
          </p:cNvPicPr>
          <p:nvPr/>
        </p:nvPicPr>
        <p:blipFill>
          <a:blip r:embed="rId3"/>
          <a:stretch>
            <a:fillRect/>
          </a:stretch>
        </p:blipFill>
        <p:spPr>
          <a:xfrm>
            <a:off x="3117440" y="1864307"/>
            <a:ext cx="5995029" cy="4485693"/>
          </a:xfrm>
          <a:prstGeom prst="rect">
            <a:avLst/>
          </a:prstGeom>
        </p:spPr>
      </p:pic>
      <p:sp>
        <p:nvSpPr>
          <p:cNvPr id="10" name="TextBox 9">
            <a:extLst>
              <a:ext uri="{FF2B5EF4-FFF2-40B4-BE49-F238E27FC236}">
                <a16:creationId xmlns:a16="http://schemas.microsoft.com/office/drawing/2014/main" id="{644F2C07-0D24-4EED-B5C0-D94898886F00}"/>
              </a:ext>
            </a:extLst>
          </p:cNvPr>
          <p:cNvSpPr txBox="1"/>
          <p:nvPr/>
        </p:nvSpPr>
        <p:spPr>
          <a:xfrm>
            <a:off x="3117440" y="5168614"/>
            <a:ext cx="5821608" cy="923330"/>
          </a:xfrm>
          <a:prstGeom prst="rect">
            <a:avLst/>
          </a:prstGeom>
          <a:solidFill>
            <a:schemeClr val="bg1"/>
          </a:solidFill>
        </p:spPr>
        <p:txBody>
          <a:bodyPr wrap="square" rtlCol="0">
            <a:spAutoFit/>
          </a:bodyPr>
          <a:lstStyle/>
          <a:p>
            <a:r>
              <a:rPr lang="es-ES" dirty="0">
                <a:cs typeface="Calibri"/>
              </a:rPr>
              <a:t>Indica que se una imagen de Junos para el dispositivo SRX300 que está asociada con la versión 21.1, R </a:t>
            </a:r>
            <a:r>
              <a:rPr lang="es-ES" dirty="0" err="1">
                <a:cs typeface="Calibri"/>
              </a:rPr>
              <a:t>release</a:t>
            </a:r>
            <a:r>
              <a:rPr lang="es-ES" dirty="0">
                <a:cs typeface="Calibri"/>
              </a:rPr>
              <a:t> </a:t>
            </a:r>
            <a:r>
              <a:rPr lang="es-ES" dirty="0" err="1">
                <a:cs typeface="Calibri"/>
              </a:rPr>
              <a:t>build</a:t>
            </a:r>
            <a:r>
              <a:rPr lang="es-ES" dirty="0">
                <a:cs typeface="Calibri"/>
              </a:rPr>
              <a:t> 1 (FRS) y spin 11</a:t>
            </a:r>
            <a:endParaRPr lang="en-US" dirty="0"/>
          </a:p>
        </p:txBody>
      </p:sp>
    </p:spTree>
    <p:extLst>
      <p:ext uri="{BB962C8B-B14F-4D97-AF65-F5344CB8AC3E}">
        <p14:creationId xmlns:p14="http://schemas.microsoft.com/office/powerpoint/2010/main" val="1925405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4351338"/>
          </a:xfrm>
        </p:spPr>
        <p:txBody>
          <a:bodyPr vert="horz" lIns="91440" tIns="45720" rIns="91440" bIns="45720" rtlCol="0" anchor="t">
            <a:normAutofit/>
          </a:bodyPr>
          <a:lstStyle/>
          <a:p>
            <a:r>
              <a:rPr lang="es-ES" dirty="0"/>
              <a:t>Convención de nombres de Junos OS</a:t>
            </a:r>
          </a:p>
          <a:p>
            <a:pPr lvl="1"/>
            <a:r>
              <a:rPr lang="es-ES" dirty="0"/>
              <a:t>Ejemplo:</a:t>
            </a:r>
          </a:p>
          <a:p>
            <a:pPr lvl="2"/>
            <a:endParaRPr lang="es-ES" dirty="0"/>
          </a:p>
          <a:p>
            <a:pPr marL="344488" lvl="2" indent="0">
              <a:buNone/>
            </a:pPr>
            <a:endParaRPr lang="es-ES" dirty="0"/>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pic>
        <p:nvPicPr>
          <p:cNvPr id="5" name="Picture 4">
            <a:extLst>
              <a:ext uri="{FF2B5EF4-FFF2-40B4-BE49-F238E27FC236}">
                <a16:creationId xmlns:a16="http://schemas.microsoft.com/office/drawing/2014/main" id="{D2DB51DD-DED9-45D7-8894-5FF8ED6DEF94}"/>
              </a:ext>
            </a:extLst>
          </p:cNvPr>
          <p:cNvPicPr>
            <a:picLocks noChangeAspect="1"/>
          </p:cNvPicPr>
          <p:nvPr/>
        </p:nvPicPr>
        <p:blipFill>
          <a:blip r:embed="rId3"/>
          <a:stretch>
            <a:fillRect/>
          </a:stretch>
        </p:blipFill>
        <p:spPr>
          <a:xfrm>
            <a:off x="3079367" y="2094360"/>
            <a:ext cx="6033266" cy="4650325"/>
          </a:xfrm>
          <a:prstGeom prst="rect">
            <a:avLst/>
          </a:prstGeom>
        </p:spPr>
      </p:pic>
      <p:sp>
        <p:nvSpPr>
          <p:cNvPr id="10" name="TextBox 9">
            <a:extLst>
              <a:ext uri="{FF2B5EF4-FFF2-40B4-BE49-F238E27FC236}">
                <a16:creationId xmlns:a16="http://schemas.microsoft.com/office/drawing/2014/main" id="{644F2C07-0D24-4EED-B5C0-D94898886F00}"/>
              </a:ext>
            </a:extLst>
          </p:cNvPr>
          <p:cNvSpPr txBox="1"/>
          <p:nvPr/>
        </p:nvSpPr>
        <p:spPr>
          <a:xfrm>
            <a:off x="3941546" y="5696008"/>
            <a:ext cx="4745253" cy="923330"/>
          </a:xfrm>
          <a:prstGeom prst="rect">
            <a:avLst/>
          </a:prstGeom>
          <a:solidFill>
            <a:schemeClr val="bg1"/>
          </a:solidFill>
        </p:spPr>
        <p:txBody>
          <a:bodyPr wrap="square" rtlCol="0">
            <a:spAutoFit/>
          </a:bodyPr>
          <a:lstStyle/>
          <a:p>
            <a:r>
              <a:rPr lang="es-ES" dirty="0">
                <a:cs typeface="Calibri"/>
              </a:rPr>
              <a:t>indica que es una imagen de Junos OS para los dispositivos MX que está asociada con la versión 20.3, versión 1, versión de servicio 1 y spin 2.</a:t>
            </a:r>
          </a:p>
        </p:txBody>
      </p:sp>
    </p:spTree>
    <p:extLst>
      <p:ext uri="{BB962C8B-B14F-4D97-AF65-F5344CB8AC3E}">
        <p14:creationId xmlns:p14="http://schemas.microsoft.com/office/powerpoint/2010/main" val="625084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4351338"/>
          </a:xfrm>
        </p:spPr>
        <p:txBody>
          <a:bodyPr vert="horz" lIns="91440" tIns="45720" rIns="91440" bIns="45720" rtlCol="0" anchor="t">
            <a:normAutofit/>
          </a:bodyPr>
          <a:lstStyle/>
          <a:p>
            <a:r>
              <a:rPr lang="es-ES" dirty="0"/>
              <a:t>Convención de nombres de Junos OS</a:t>
            </a:r>
          </a:p>
          <a:p>
            <a:pPr lvl="1"/>
            <a:r>
              <a:rPr lang="es-ES" dirty="0"/>
              <a:t>Junos OS utiliza la siguiente convención de nombres:</a:t>
            </a:r>
          </a:p>
          <a:p>
            <a:pPr lvl="2"/>
            <a:endParaRPr lang="es-ES" dirty="0"/>
          </a:p>
          <a:p>
            <a:pPr marL="344488" lvl="2" indent="0">
              <a:buNone/>
            </a:pPr>
            <a:endParaRPr lang="es-ES" dirty="0"/>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pic>
        <p:nvPicPr>
          <p:cNvPr id="11" name="Picture 10">
            <a:extLst>
              <a:ext uri="{FF2B5EF4-FFF2-40B4-BE49-F238E27FC236}">
                <a16:creationId xmlns:a16="http://schemas.microsoft.com/office/drawing/2014/main" id="{E0CFBD11-2428-4548-8FFF-A04C2CB08758}"/>
              </a:ext>
            </a:extLst>
          </p:cNvPr>
          <p:cNvPicPr>
            <a:picLocks noChangeAspect="1"/>
          </p:cNvPicPr>
          <p:nvPr/>
        </p:nvPicPr>
        <p:blipFill>
          <a:blip r:embed="rId3"/>
          <a:stretch>
            <a:fillRect/>
          </a:stretch>
        </p:blipFill>
        <p:spPr>
          <a:xfrm>
            <a:off x="6276977" y="2311568"/>
            <a:ext cx="5810744" cy="1774774"/>
          </a:xfrm>
          <a:prstGeom prst="rect">
            <a:avLst/>
          </a:prstGeom>
        </p:spPr>
      </p:pic>
      <p:sp>
        <p:nvSpPr>
          <p:cNvPr id="8" name="TextBox 7">
            <a:extLst>
              <a:ext uri="{FF2B5EF4-FFF2-40B4-BE49-F238E27FC236}">
                <a16:creationId xmlns:a16="http://schemas.microsoft.com/office/drawing/2014/main" id="{ABED0C5A-D3F9-4A36-8FCA-02C384CA3345}"/>
              </a:ext>
            </a:extLst>
          </p:cNvPr>
          <p:cNvSpPr txBox="1"/>
          <p:nvPr/>
        </p:nvSpPr>
        <p:spPr>
          <a:xfrm>
            <a:off x="8269925" y="2974865"/>
            <a:ext cx="3674425" cy="584775"/>
          </a:xfrm>
          <a:prstGeom prst="rect">
            <a:avLst/>
          </a:prstGeom>
          <a:solidFill>
            <a:srgbClr val="F1F3F4"/>
          </a:solidFill>
        </p:spPr>
        <p:txBody>
          <a:bodyPr wrap="square" rtlCol="0">
            <a:spAutoFit/>
          </a:bodyPr>
          <a:lstStyle/>
          <a:p>
            <a:r>
              <a:rPr lang="en-US" sz="1600" dirty="0" err="1">
                <a:solidFill>
                  <a:schemeClr val="tx1">
                    <a:lumMod val="50000"/>
                    <a:lumOff val="50000"/>
                  </a:schemeClr>
                </a:solidFill>
              </a:rPr>
              <a:t>Nombre</a:t>
            </a:r>
            <a:r>
              <a:rPr lang="en-US" sz="1600" dirty="0">
                <a:solidFill>
                  <a:schemeClr val="tx1">
                    <a:lumMod val="50000"/>
                    <a:lumOff val="50000"/>
                  </a:schemeClr>
                </a:solidFill>
              </a:rPr>
              <a:t> del </a:t>
            </a:r>
            <a:r>
              <a:rPr lang="en-US" sz="1600" dirty="0" err="1">
                <a:solidFill>
                  <a:schemeClr val="tx1">
                    <a:lumMod val="50000"/>
                    <a:lumOff val="50000"/>
                  </a:schemeClr>
                </a:solidFill>
              </a:rPr>
              <a:t>paquete</a:t>
            </a:r>
            <a:r>
              <a:rPr lang="en-US" sz="1600" dirty="0">
                <a:solidFill>
                  <a:schemeClr val="tx1">
                    <a:lumMod val="50000"/>
                    <a:lumOff val="50000"/>
                  </a:schemeClr>
                </a:solidFill>
              </a:rPr>
              <a:t> Junos OS </a:t>
            </a:r>
            <a:r>
              <a:rPr lang="en-US" sz="1600" dirty="0" err="1">
                <a:solidFill>
                  <a:schemeClr val="tx1">
                    <a:lumMod val="50000"/>
                    <a:lumOff val="50000"/>
                  </a:schemeClr>
                </a:solidFill>
              </a:rPr>
              <a:t>seguido</a:t>
            </a:r>
            <a:r>
              <a:rPr lang="en-US" sz="1600" dirty="0">
                <a:solidFill>
                  <a:schemeClr val="tx1">
                    <a:lumMod val="50000"/>
                    <a:lumOff val="50000"/>
                  </a:schemeClr>
                </a:solidFill>
              </a:rPr>
              <a:t> de la Plataforma o </a:t>
            </a:r>
            <a:r>
              <a:rPr lang="en-US" sz="1600" dirty="0" err="1">
                <a:solidFill>
                  <a:schemeClr val="tx1">
                    <a:lumMod val="50000"/>
                    <a:lumOff val="50000"/>
                  </a:schemeClr>
                </a:solidFill>
              </a:rPr>
              <a:t>producto</a:t>
            </a:r>
            <a:endParaRPr lang="en-US" sz="1600" dirty="0">
              <a:solidFill>
                <a:schemeClr val="tx1">
                  <a:lumMod val="50000"/>
                  <a:lumOff val="50000"/>
                </a:schemeClr>
              </a:solidFill>
            </a:endParaRPr>
          </a:p>
        </p:txBody>
      </p:sp>
      <p:sp>
        <p:nvSpPr>
          <p:cNvPr id="12" name="TextBox 11">
            <a:extLst>
              <a:ext uri="{FF2B5EF4-FFF2-40B4-BE49-F238E27FC236}">
                <a16:creationId xmlns:a16="http://schemas.microsoft.com/office/drawing/2014/main" id="{3A13F1EE-0687-49A6-9AA2-392981B8D965}"/>
              </a:ext>
            </a:extLst>
          </p:cNvPr>
          <p:cNvSpPr txBox="1"/>
          <p:nvPr/>
        </p:nvSpPr>
        <p:spPr>
          <a:xfrm>
            <a:off x="8337097" y="3653714"/>
            <a:ext cx="3401540" cy="338554"/>
          </a:xfrm>
          <a:prstGeom prst="rect">
            <a:avLst/>
          </a:prstGeom>
          <a:solidFill>
            <a:srgbClr val="E5E7E9"/>
          </a:solidFill>
        </p:spPr>
        <p:txBody>
          <a:bodyPr wrap="square" rtlCol="0">
            <a:spAutoFit/>
          </a:bodyPr>
          <a:lstStyle/>
          <a:p>
            <a:r>
              <a:rPr lang="en-US" sz="1600" dirty="0" err="1">
                <a:solidFill>
                  <a:schemeClr val="tx1">
                    <a:lumMod val="50000"/>
                    <a:lumOff val="50000"/>
                  </a:schemeClr>
                </a:solidFill>
              </a:rPr>
              <a:t>Arquitectura</a:t>
            </a:r>
            <a:r>
              <a:rPr lang="en-US" sz="1600" dirty="0">
                <a:solidFill>
                  <a:schemeClr val="tx1">
                    <a:lumMod val="50000"/>
                    <a:lumOff val="50000"/>
                  </a:schemeClr>
                </a:solidFill>
              </a:rPr>
              <a:t> de CPU de la </a:t>
            </a:r>
            <a:r>
              <a:rPr lang="en-US" sz="1600" dirty="0" err="1">
                <a:solidFill>
                  <a:schemeClr val="tx1">
                    <a:lumMod val="50000"/>
                    <a:lumOff val="50000"/>
                  </a:schemeClr>
                </a:solidFill>
              </a:rPr>
              <a:t>plataforma</a:t>
            </a:r>
            <a:endParaRPr lang="en-US" sz="1600" dirty="0">
              <a:solidFill>
                <a:schemeClr val="tx1">
                  <a:lumMod val="50000"/>
                  <a:lumOff val="50000"/>
                </a:schemeClr>
              </a:solidFill>
            </a:endParaRPr>
          </a:p>
        </p:txBody>
      </p:sp>
      <p:pic>
        <p:nvPicPr>
          <p:cNvPr id="13" name="Picture 12">
            <a:extLst>
              <a:ext uri="{FF2B5EF4-FFF2-40B4-BE49-F238E27FC236}">
                <a16:creationId xmlns:a16="http://schemas.microsoft.com/office/drawing/2014/main" id="{E10E7D89-A345-4B97-A8DD-A6A34BA3E26B}"/>
              </a:ext>
            </a:extLst>
          </p:cNvPr>
          <p:cNvPicPr>
            <a:picLocks noChangeAspect="1"/>
          </p:cNvPicPr>
          <p:nvPr/>
        </p:nvPicPr>
        <p:blipFill>
          <a:blip r:embed="rId4"/>
          <a:stretch>
            <a:fillRect/>
          </a:stretch>
        </p:blipFill>
        <p:spPr>
          <a:xfrm>
            <a:off x="6324600" y="4044004"/>
            <a:ext cx="5763121" cy="624447"/>
          </a:xfrm>
          <a:prstGeom prst="rect">
            <a:avLst/>
          </a:prstGeom>
        </p:spPr>
      </p:pic>
      <p:sp>
        <p:nvSpPr>
          <p:cNvPr id="16" name="TextBox 15">
            <a:extLst>
              <a:ext uri="{FF2B5EF4-FFF2-40B4-BE49-F238E27FC236}">
                <a16:creationId xmlns:a16="http://schemas.microsoft.com/office/drawing/2014/main" id="{FEB6DC94-454A-4604-85CC-2904CD5D770E}"/>
              </a:ext>
            </a:extLst>
          </p:cNvPr>
          <p:cNvSpPr txBox="1"/>
          <p:nvPr/>
        </p:nvSpPr>
        <p:spPr>
          <a:xfrm>
            <a:off x="8337096" y="4083676"/>
            <a:ext cx="3449163" cy="584775"/>
          </a:xfrm>
          <a:prstGeom prst="rect">
            <a:avLst/>
          </a:prstGeom>
          <a:solidFill>
            <a:srgbClr val="F1F3F4"/>
          </a:solidFill>
        </p:spPr>
        <p:txBody>
          <a:bodyPr wrap="square" rtlCol="0">
            <a:spAutoFit/>
          </a:bodyPr>
          <a:lstStyle/>
          <a:p>
            <a:r>
              <a:rPr lang="en-US" sz="1600" dirty="0" err="1">
                <a:solidFill>
                  <a:schemeClr val="tx1">
                    <a:lumMod val="50000"/>
                    <a:lumOff val="50000"/>
                  </a:schemeClr>
                </a:solidFill>
              </a:rPr>
              <a:t>Cantidad</a:t>
            </a:r>
            <a:r>
              <a:rPr lang="en-US" sz="1600" dirty="0">
                <a:solidFill>
                  <a:schemeClr val="tx1">
                    <a:lumMod val="50000"/>
                    <a:lumOff val="50000"/>
                  </a:schemeClr>
                </a:solidFill>
              </a:rPr>
              <a:t> de bits de la </a:t>
            </a:r>
            <a:r>
              <a:rPr lang="en-US" sz="1600" dirty="0" err="1">
                <a:solidFill>
                  <a:schemeClr val="tx1">
                    <a:lumMod val="50000"/>
                    <a:lumOff val="50000"/>
                  </a:schemeClr>
                </a:solidFill>
              </a:rPr>
              <a:t>arquitectura</a:t>
            </a:r>
            <a:r>
              <a:rPr lang="en-US" sz="1600" dirty="0">
                <a:solidFill>
                  <a:schemeClr val="tx1">
                    <a:lumMod val="50000"/>
                    <a:lumOff val="50000"/>
                  </a:schemeClr>
                </a:solidFill>
              </a:rPr>
              <a:t> de CPU</a:t>
            </a:r>
          </a:p>
        </p:txBody>
      </p:sp>
      <p:pic>
        <p:nvPicPr>
          <p:cNvPr id="14" name="Picture 13">
            <a:extLst>
              <a:ext uri="{FF2B5EF4-FFF2-40B4-BE49-F238E27FC236}">
                <a16:creationId xmlns:a16="http://schemas.microsoft.com/office/drawing/2014/main" id="{F6DCA76F-0509-4B22-A2A2-EE5FC3606DBE}"/>
              </a:ext>
            </a:extLst>
          </p:cNvPr>
          <p:cNvPicPr>
            <a:picLocks noChangeAspect="1"/>
          </p:cNvPicPr>
          <p:nvPr/>
        </p:nvPicPr>
        <p:blipFill>
          <a:blip r:embed="rId5"/>
          <a:stretch>
            <a:fillRect/>
          </a:stretch>
        </p:blipFill>
        <p:spPr>
          <a:xfrm>
            <a:off x="6324600" y="4727594"/>
            <a:ext cx="5707768" cy="873106"/>
          </a:xfrm>
          <a:prstGeom prst="rect">
            <a:avLst/>
          </a:prstGeom>
        </p:spPr>
      </p:pic>
      <p:sp>
        <p:nvSpPr>
          <p:cNvPr id="17" name="TextBox 16">
            <a:extLst>
              <a:ext uri="{FF2B5EF4-FFF2-40B4-BE49-F238E27FC236}">
                <a16:creationId xmlns:a16="http://schemas.microsoft.com/office/drawing/2014/main" id="{DBDE9BB4-70E5-45E3-9B9A-06778C3A40C5}"/>
              </a:ext>
            </a:extLst>
          </p:cNvPr>
          <p:cNvSpPr txBox="1"/>
          <p:nvPr/>
        </p:nvSpPr>
        <p:spPr>
          <a:xfrm>
            <a:off x="8361159" y="4762117"/>
            <a:ext cx="3552020" cy="830997"/>
          </a:xfrm>
          <a:prstGeom prst="rect">
            <a:avLst/>
          </a:prstGeom>
          <a:solidFill>
            <a:srgbClr val="E5E7E9"/>
          </a:solidFill>
        </p:spPr>
        <p:txBody>
          <a:bodyPr wrap="square" rtlCol="0">
            <a:spAutoFit/>
          </a:bodyPr>
          <a:lstStyle/>
          <a:p>
            <a:r>
              <a:rPr lang="en-US" sz="1600" dirty="0" err="1">
                <a:solidFill>
                  <a:schemeClr val="tx1">
                    <a:lumMod val="50000"/>
                    <a:lumOff val="50000"/>
                  </a:schemeClr>
                </a:solidFill>
              </a:rPr>
              <a:t>Numeros</a:t>
            </a:r>
            <a:r>
              <a:rPr lang="en-US" sz="1600" dirty="0">
                <a:solidFill>
                  <a:schemeClr val="tx1">
                    <a:lumMod val="50000"/>
                    <a:lumOff val="50000"/>
                  </a:schemeClr>
                </a:solidFill>
              </a:rPr>
              <a:t> de release mayor y </a:t>
            </a:r>
            <a:r>
              <a:rPr lang="en-US" sz="1600" dirty="0" err="1">
                <a:solidFill>
                  <a:schemeClr val="tx1">
                    <a:lumMod val="50000"/>
                    <a:lumOff val="50000"/>
                  </a:schemeClr>
                </a:solidFill>
              </a:rPr>
              <a:t>menor</a:t>
            </a:r>
            <a:r>
              <a:rPr lang="en-US" sz="1600" dirty="0">
                <a:solidFill>
                  <a:schemeClr val="tx1">
                    <a:lumMod val="50000"/>
                    <a:lumOff val="50000"/>
                  </a:schemeClr>
                </a:solidFill>
              </a:rPr>
              <a:t>, </a:t>
            </a:r>
            <a:r>
              <a:rPr lang="en-US" sz="1600" dirty="0" err="1">
                <a:solidFill>
                  <a:schemeClr val="tx1">
                    <a:lumMod val="50000"/>
                    <a:lumOff val="50000"/>
                  </a:schemeClr>
                </a:solidFill>
              </a:rPr>
              <a:t>tipo</a:t>
            </a:r>
            <a:r>
              <a:rPr lang="en-US" sz="1600" dirty="0">
                <a:solidFill>
                  <a:schemeClr val="tx1">
                    <a:lumMod val="50000"/>
                    <a:lumOff val="50000"/>
                  </a:schemeClr>
                </a:solidFill>
              </a:rPr>
              <a:t> de release, y </a:t>
            </a:r>
            <a:r>
              <a:rPr lang="en-US" sz="1600" dirty="0" err="1">
                <a:solidFill>
                  <a:schemeClr val="tx1">
                    <a:lumMod val="50000"/>
                    <a:lumOff val="50000"/>
                  </a:schemeClr>
                </a:solidFill>
              </a:rPr>
              <a:t>opcional</a:t>
            </a:r>
            <a:r>
              <a:rPr lang="en-US" sz="1600" dirty="0">
                <a:solidFill>
                  <a:schemeClr val="tx1">
                    <a:lumMod val="50000"/>
                    <a:lumOff val="50000"/>
                  </a:schemeClr>
                </a:solidFill>
              </a:rPr>
              <a:t>, </a:t>
            </a:r>
            <a:r>
              <a:rPr lang="en-US" sz="1600" dirty="0" err="1">
                <a:solidFill>
                  <a:schemeClr val="tx1">
                    <a:lumMod val="50000"/>
                    <a:lumOff val="50000"/>
                  </a:schemeClr>
                </a:solidFill>
              </a:rPr>
              <a:t>numero</a:t>
            </a:r>
            <a:r>
              <a:rPr lang="en-US" sz="1600" dirty="0">
                <a:solidFill>
                  <a:schemeClr val="tx1">
                    <a:lumMod val="50000"/>
                    <a:lumOff val="50000"/>
                  </a:schemeClr>
                </a:solidFill>
              </a:rPr>
              <a:t> de </a:t>
            </a:r>
            <a:r>
              <a:rPr lang="en-US" sz="1600" dirty="0" err="1">
                <a:solidFill>
                  <a:schemeClr val="tx1">
                    <a:lumMod val="50000"/>
                    <a:lumOff val="50000"/>
                  </a:schemeClr>
                </a:solidFill>
              </a:rPr>
              <a:t>compilaci</a:t>
            </a:r>
            <a:r>
              <a:rPr lang="es-GT" sz="1600" dirty="0" err="1">
                <a:solidFill>
                  <a:schemeClr val="tx1">
                    <a:lumMod val="50000"/>
                    <a:lumOff val="50000"/>
                  </a:schemeClr>
                </a:solidFill>
              </a:rPr>
              <a:t>ón</a:t>
            </a:r>
            <a:r>
              <a:rPr lang="es-GT" sz="1600" dirty="0">
                <a:solidFill>
                  <a:schemeClr val="tx1">
                    <a:lumMod val="50000"/>
                    <a:lumOff val="50000"/>
                  </a:schemeClr>
                </a:solidFill>
              </a:rPr>
              <a:t> y numero de spin</a:t>
            </a:r>
            <a:endParaRPr lang="en-US" sz="1600" dirty="0">
              <a:solidFill>
                <a:schemeClr val="tx1">
                  <a:lumMod val="50000"/>
                  <a:lumOff val="50000"/>
                </a:schemeClr>
              </a:solidFill>
            </a:endParaRPr>
          </a:p>
        </p:txBody>
      </p:sp>
      <p:pic>
        <p:nvPicPr>
          <p:cNvPr id="5" name="Picture 4">
            <a:extLst>
              <a:ext uri="{FF2B5EF4-FFF2-40B4-BE49-F238E27FC236}">
                <a16:creationId xmlns:a16="http://schemas.microsoft.com/office/drawing/2014/main" id="{CB9B8DC7-B921-4D01-80EF-97DCD0257BBD}"/>
              </a:ext>
            </a:extLst>
          </p:cNvPr>
          <p:cNvPicPr>
            <a:picLocks noChangeAspect="1"/>
          </p:cNvPicPr>
          <p:nvPr/>
        </p:nvPicPr>
        <p:blipFill>
          <a:blip r:embed="rId6"/>
          <a:stretch>
            <a:fillRect/>
          </a:stretch>
        </p:blipFill>
        <p:spPr>
          <a:xfrm>
            <a:off x="453363" y="2281277"/>
            <a:ext cx="5429085" cy="2480840"/>
          </a:xfrm>
          <a:prstGeom prst="rect">
            <a:avLst/>
          </a:prstGeom>
        </p:spPr>
      </p:pic>
      <p:pic>
        <p:nvPicPr>
          <p:cNvPr id="15" name="Picture 14">
            <a:extLst>
              <a:ext uri="{FF2B5EF4-FFF2-40B4-BE49-F238E27FC236}">
                <a16:creationId xmlns:a16="http://schemas.microsoft.com/office/drawing/2014/main" id="{AD7F567F-77D0-4319-90B4-26E5DBBD8B32}"/>
              </a:ext>
            </a:extLst>
          </p:cNvPr>
          <p:cNvPicPr>
            <a:picLocks noChangeAspect="1"/>
          </p:cNvPicPr>
          <p:nvPr/>
        </p:nvPicPr>
        <p:blipFill>
          <a:blip r:embed="rId7"/>
          <a:stretch>
            <a:fillRect/>
          </a:stretch>
        </p:blipFill>
        <p:spPr>
          <a:xfrm>
            <a:off x="6324600" y="5635223"/>
            <a:ext cx="5701417" cy="444605"/>
          </a:xfrm>
          <a:prstGeom prst="rect">
            <a:avLst/>
          </a:prstGeom>
        </p:spPr>
      </p:pic>
      <p:sp>
        <p:nvSpPr>
          <p:cNvPr id="18" name="TextBox 17">
            <a:extLst>
              <a:ext uri="{FF2B5EF4-FFF2-40B4-BE49-F238E27FC236}">
                <a16:creationId xmlns:a16="http://schemas.microsoft.com/office/drawing/2014/main" id="{9FD90535-2826-467B-BAA4-BE385648919D}"/>
              </a:ext>
            </a:extLst>
          </p:cNvPr>
          <p:cNvSpPr txBox="1"/>
          <p:nvPr/>
        </p:nvSpPr>
        <p:spPr>
          <a:xfrm>
            <a:off x="8480348" y="5688248"/>
            <a:ext cx="3552020" cy="338554"/>
          </a:xfrm>
          <a:prstGeom prst="rect">
            <a:avLst/>
          </a:prstGeom>
          <a:solidFill>
            <a:srgbClr val="F1F3F4"/>
          </a:solidFill>
        </p:spPr>
        <p:txBody>
          <a:bodyPr wrap="square" rtlCol="0">
            <a:spAutoFit/>
          </a:bodyPr>
          <a:lstStyle/>
          <a:p>
            <a:r>
              <a:rPr lang="es-GT" sz="1600" dirty="0" err="1">
                <a:solidFill>
                  <a:schemeClr val="tx1">
                    <a:lumMod val="50000"/>
                    <a:lumOff val="50000"/>
                  </a:schemeClr>
                </a:solidFill>
              </a:rPr>
              <a:t>Null</a:t>
            </a:r>
            <a:r>
              <a:rPr lang="es-GT" sz="1600" dirty="0">
                <a:solidFill>
                  <a:schemeClr val="tx1">
                    <a:lumMod val="50000"/>
                    <a:lumOff val="50000"/>
                  </a:schemeClr>
                </a:solidFill>
              </a:rPr>
              <a:t> (</a:t>
            </a:r>
            <a:r>
              <a:rPr lang="es-GT" sz="1600" dirty="0" err="1">
                <a:solidFill>
                  <a:schemeClr val="tx1">
                    <a:lumMod val="50000"/>
                    <a:lumOff val="50000"/>
                  </a:schemeClr>
                </a:solidFill>
              </a:rPr>
              <a:t>vacio</a:t>
            </a:r>
            <a:r>
              <a:rPr lang="es-GT" sz="1600" dirty="0">
                <a:solidFill>
                  <a:schemeClr val="tx1">
                    <a:lumMod val="50000"/>
                    <a:lumOff val="50000"/>
                  </a:schemeClr>
                </a:solidFill>
              </a:rPr>
              <a:t>) o </a:t>
            </a:r>
            <a:r>
              <a:rPr lang="es-GT" sz="1600" dirty="0" err="1">
                <a:solidFill>
                  <a:schemeClr val="tx1">
                    <a:lumMod val="50000"/>
                    <a:lumOff val="50000"/>
                  </a:schemeClr>
                </a:solidFill>
              </a:rPr>
              <a:t>limited</a:t>
            </a:r>
            <a:endParaRPr lang="en-US" sz="1600" dirty="0">
              <a:solidFill>
                <a:schemeClr val="tx1">
                  <a:lumMod val="50000"/>
                  <a:lumOff val="50000"/>
                </a:schemeClr>
              </a:solidFill>
            </a:endParaRPr>
          </a:p>
        </p:txBody>
      </p:sp>
      <p:sp>
        <p:nvSpPr>
          <p:cNvPr id="20" name="TextBox 19">
            <a:extLst>
              <a:ext uri="{FF2B5EF4-FFF2-40B4-BE49-F238E27FC236}">
                <a16:creationId xmlns:a16="http://schemas.microsoft.com/office/drawing/2014/main" id="{2AAE9737-1DD3-4D4D-A4AF-3D8EBFBC5E2E}"/>
              </a:ext>
            </a:extLst>
          </p:cNvPr>
          <p:cNvSpPr txBox="1"/>
          <p:nvPr/>
        </p:nvSpPr>
        <p:spPr>
          <a:xfrm>
            <a:off x="337807" y="5198178"/>
            <a:ext cx="5021593" cy="954107"/>
          </a:xfrm>
          <a:prstGeom prst="rect">
            <a:avLst/>
          </a:prstGeom>
          <a:noFill/>
        </p:spPr>
        <p:txBody>
          <a:bodyPr wrap="square">
            <a:spAutoFit/>
          </a:bodyPr>
          <a:lstStyle/>
          <a:p>
            <a:r>
              <a:rPr lang="en-US" sz="1400" dirty="0">
                <a:hlinkClick r:id="rId8"/>
              </a:rPr>
              <a:t>https://www.juniper.net/documentation/us/en/software/junos/junos-install-upgrade/topics/topic-map/software-install-and-upgrade-overview.html</a:t>
            </a:r>
            <a:endParaRPr lang="en-US" sz="1400" dirty="0"/>
          </a:p>
          <a:p>
            <a:endParaRPr lang="en-US" sz="1400" dirty="0"/>
          </a:p>
        </p:txBody>
      </p:sp>
    </p:spTree>
    <p:extLst>
      <p:ext uri="{BB962C8B-B14F-4D97-AF65-F5344CB8AC3E}">
        <p14:creationId xmlns:p14="http://schemas.microsoft.com/office/powerpoint/2010/main" val="352419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4351338"/>
          </a:xfrm>
        </p:spPr>
        <p:txBody>
          <a:bodyPr vert="horz" lIns="91440" tIns="45720" rIns="91440" bIns="45720" rtlCol="0" anchor="t">
            <a:normAutofit/>
          </a:bodyPr>
          <a:lstStyle/>
          <a:p>
            <a:r>
              <a:rPr lang="es-ES" dirty="0"/>
              <a:t>Convención de nombres de Junos OS</a:t>
            </a:r>
          </a:p>
          <a:p>
            <a:pPr lvl="1"/>
            <a:r>
              <a:rPr lang="es-ES" dirty="0"/>
              <a:t>Junos OS utiliza la siguiente convención de nombres:</a:t>
            </a:r>
          </a:p>
          <a:p>
            <a:pPr lvl="2"/>
            <a:endParaRPr lang="es-ES" dirty="0"/>
          </a:p>
          <a:p>
            <a:pPr marL="344488" lvl="2" indent="0">
              <a:buNone/>
            </a:pPr>
            <a:endParaRPr lang="es-ES" dirty="0"/>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pic>
        <p:nvPicPr>
          <p:cNvPr id="11" name="Picture 10">
            <a:extLst>
              <a:ext uri="{FF2B5EF4-FFF2-40B4-BE49-F238E27FC236}">
                <a16:creationId xmlns:a16="http://schemas.microsoft.com/office/drawing/2014/main" id="{E0CFBD11-2428-4548-8FFF-A04C2CB08758}"/>
              </a:ext>
            </a:extLst>
          </p:cNvPr>
          <p:cNvPicPr>
            <a:picLocks noChangeAspect="1"/>
          </p:cNvPicPr>
          <p:nvPr/>
        </p:nvPicPr>
        <p:blipFill>
          <a:blip r:embed="rId3"/>
          <a:stretch>
            <a:fillRect/>
          </a:stretch>
        </p:blipFill>
        <p:spPr>
          <a:xfrm>
            <a:off x="6276977" y="2311568"/>
            <a:ext cx="5810744" cy="1774774"/>
          </a:xfrm>
          <a:prstGeom prst="rect">
            <a:avLst/>
          </a:prstGeom>
        </p:spPr>
      </p:pic>
      <p:sp>
        <p:nvSpPr>
          <p:cNvPr id="8" name="TextBox 7">
            <a:extLst>
              <a:ext uri="{FF2B5EF4-FFF2-40B4-BE49-F238E27FC236}">
                <a16:creationId xmlns:a16="http://schemas.microsoft.com/office/drawing/2014/main" id="{ABED0C5A-D3F9-4A36-8FCA-02C384CA3345}"/>
              </a:ext>
            </a:extLst>
          </p:cNvPr>
          <p:cNvSpPr txBox="1"/>
          <p:nvPr/>
        </p:nvSpPr>
        <p:spPr>
          <a:xfrm>
            <a:off x="8269925" y="2974865"/>
            <a:ext cx="3674425" cy="584775"/>
          </a:xfrm>
          <a:prstGeom prst="rect">
            <a:avLst/>
          </a:prstGeom>
          <a:solidFill>
            <a:srgbClr val="F1F3F4"/>
          </a:solidFill>
        </p:spPr>
        <p:txBody>
          <a:bodyPr wrap="square" rtlCol="0">
            <a:spAutoFit/>
          </a:bodyPr>
          <a:lstStyle/>
          <a:p>
            <a:r>
              <a:rPr lang="en-US" sz="1600" dirty="0" err="1">
                <a:solidFill>
                  <a:schemeClr val="tx1">
                    <a:lumMod val="50000"/>
                    <a:lumOff val="50000"/>
                  </a:schemeClr>
                </a:solidFill>
              </a:rPr>
              <a:t>Nombre</a:t>
            </a:r>
            <a:r>
              <a:rPr lang="en-US" sz="1600" dirty="0">
                <a:solidFill>
                  <a:schemeClr val="tx1">
                    <a:lumMod val="50000"/>
                    <a:lumOff val="50000"/>
                  </a:schemeClr>
                </a:solidFill>
              </a:rPr>
              <a:t> del </a:t>
            </a:r>
            <a:r>
              <a:rPr lang="en-US" sz="1600" dirty="0" err="1">
                <a:solidFill>
                  <a:schemeClr val="tx1">
                    <a:lumMod val="50000"/>
                    <a:lumOff val="50000"/>
                  </a:schemeClr>
                </a:solidFill>
              </a:rPr>
              <a:t>paquete</a:t>
            </a:r>
            <a:r>
              <a:rPr lang="en-US" sz="1600" dirty="0">
                <a:solidFill>
                  <a:schemeClr val="tx1">
                    <a:lumMod val="50000"/>
                    <a:lumOff val="50000"/>
                  </a:schemeClr>
                </a:solidFill>
              </a:rPr>
              <a:t> Junos OS </a:t>
            </a:r>
            <a:r>
              <a:rPr lang="en-US" sz="1600" dirty="0" err="1">
                <a:solidFill>
                  <a:schemeClr val="tx1">
                    <a:lumMod val="50000"/>
                    <a:lumOff val="50000"/>
                  </a:schemeClr>
                </a:solidFill>
              </a:rPr>
              <a:t>seguido</a:t>
            </a:r>
            <a:r>
              <a:rPr lang="en-US" sz="1600" dirty="0">
                <a:solidFill>
                  <a:schemeClr val="tx1">
                    <a:lumMod val="50000"/>
                    <a:lumOff val="50000"/>
                  </a:schemeClr>
                </a:solidFill>
              </a:rPr>
              <a:t> de la Plataforma o </a:t>
            </a:r>
            <a:r>
              <a:rPr lang="en-US" sz="1600" dirty="0" err="1">
                <a:solidFill>
                  <a:schemeClr val="tx1">
                    <a:lumMod val="50000"/>
                    <a:lumOff val="50000"/>
                  </a:schemeClr>
                </a:solidFill>
              </a:rPr>
              <a:t>producto</a:t>
            </a:r>
            <a:endParaRPr lang="en-US" sz="1600" dirty="0">
              <a:solidFill>
                <a:schemeClr val="tx1">
                  <a:lumMod val="50000"/>
                  <a:lumOff val="50000"/>
                </a:schemeClr>
              </a:solidFill>
            </a:endParaRPr>
          </a:p>
        </p:txBody>
      </p:sp>
      <p:sp>
        <p:nvSpPr>
          <p:cNvPr id="12" name="TextBox 11">
            <a:extLst>
              <a:ext uri="{FF2B5EF4-FFF2-40B4-BE49-F238E27FC236}">
                <a16:creationId xmlns:a16="http://schemas.microsoft.com/office/drawing/2014/main" id="{3A13F1EE-0687-49A6-9AA2-392981B8D965}"/>
              </a:ext>
            </a:extLst>
          </p:cNvPr>
          <p:cNvSpPr txBox="1"/>
          <p:nvPr/>
        </p:nvSpPr>
        <p:spPr>
          <a:xfrm>
            <a:off x="8337097" y="3653714"/>
            <a:ext cx="3401540" cy="338554"/>
          </a:xfrm>
          <a:prstGeom prst="rect">
            <a:avLst/>
          </a:prstGeom>
          <a:solidFill>
            <a:srgbClr val="E5E7E9"/>
          </a:solidFill>
        </p:spPr>
        <p:txBody>
          <a:bodyPr wrap="square" rtlCol="0">
            <a:spAutoFit/>
          </a:bodyPr>
          <a:lstStyle/>
          <a:p>
            <a:r>
              <a:rPr lang="en-US" sz="1600" dirty="0" err="1">
                <a:solidFill>
                  <a:schemeClr val="tx1">
                    <a:lumMod val="50000"/>
                    <a:lumOff val="50000"/>
                  </a:schemeClr>
                </a:solidFill>
              </a:rPr>
              <a:t>Arquitectura</a:t>
            </a:r>
            <a:r>
              <a:rPr lang="en-US" sz="1600" dirty="0">
                <a:solidFill>
                  <a:schemeClr val="tx1">
                    <a:lumMod val="50000"/>
                    <a:lumOff val="50000"/>
                  </a:schemeClr>
                </a:solidFill>
              </a:rPr>
              <a:t> de CPU de la </a:t>
            </a:r>
            <a:r>
              <a:rPr lang="en-US" sz="1600" dirty="0" err="1">
                <a:solidFill>
                  <a:schemeClr val="tx1">
                    <a:lumMod val="50000"/>
                    <a:lumOff val="50000"/>
                  </a:schemeClr>
                </a:solidFill>
              </a:rPr>
              <a:t>plataforma</a:t>
            </a:r>
            <a:endParaRPr lang="en-US" sz="1600" dirty="0">
              <a:solidFill>
                <a:schemeClr val="tx1">
                  <a:lumMod val="50000"/>
                  <a:lumOff val="50000"/>
                </a:schemeClr>
              </a:solidFill>
            </a:endParaRPr>
          </a:p>
        </p:txBody>
      </p:sp>
      <p:pic>
        <p:nvPicPr>
          <p:cNvPr id="13" name="Picture 12">
            <a:extLst>
              <a:ext uri="{FF2B5EF4-FFF2-40B4-BE49-F238E27FC236}">
                <a16:creationId xmlns:a16="http://schemas.microsoft.com/office/drawing/2014/main" id="{E10E7D89-A345-4B97-A8DD-A6A34BA3E26B}"/>
              </a:ext>
            </a:extLst>
          </p:cNvPr>
          <p:cNvPicPr>
            <a:picLocks noChangeAspect="1"/>
          </p:cNvPicPr>
          <p:nvPr/>
        </p:nvPicPr>
        <p:blipFill>
          <a:blip r:embed="rId4"/>
          <a:stretch>
            <a:fillRect/>
          </a:stretch>
        </p:blipFill>
        <p:spPr>
          <a:xfrm>
            <a:off x="6324600" y="4044004"/>
            <a:ext cx="5763121" cy="624447"/>
          </a:xfrm>
          <a:prstGeom prst="rect">
            <a:avLst/>
          </a:prstGeom>
        </p:spPr>
      </p:pic>
      <p:sp>
        <p:nvSpPr>
          <p:cNvPr id="16" name="TextBox 15">
            <a:extLst>
              <a:ext uri="{FF2B5EF4-FFF2-40B4-BE49-F238E27FC236}">
                <a16:creationId xmlns:a16="http://schemas.microsoft.com/office/drawing/2014/main" id="{FEB6DC94-454A-4604-85CC-2904CD5D770E}"/>
              </a:ext>
            </a:extLst>
          </p:cNvPr>
          <p:cNvSpPr txBox="1"/>
          <p:nvPr/>
        </p:nvSpPr>
        <p:spPr>
          <a:xfrm>
            <a:off x="8337096" y="4083676"/>
            <a:ext cx="3449163" cy="584775"/>
          </a:xfrm>
          <a:prstGeom prst="rect">
            <a:avLst/>
          </a:prstGeom>
          <a:solidFill>
            <a:srgbClr val="F1F3F4"/>
          </a:solidFill>
        </p:spPr>
        <p:txBody>
          <a:bodyPr wrap="square" rtlCol="0">
            <a:spAutoFit/>
          </a:bodyPr>
          <a:lstStyle/>
          <a:p>
            <a:r>
              <a:rPr lang="en-US" sz="1600" dirty="0" err="1">
                <a:solidFill>
                  <a:schemeClr val="tx1">
                    <a:lumMod val="50000"/>
                    <a:lumOff val="50000"/>
                  </a:schemeClr>
                </a:solidFill>
              </a:rPr>
              <a:t>Cantidad</a:t>
            </a:r>
            <a:r>
              <a:rPr lang="en-US" sz="1600" dirty="0">
                <a:solidFill>
                  <a:schemeClr val="tx1">
                    <a:lumMod val="50000"/>
                    <a:lumOff val="50000"/>
                  </a:schemeClr>
                </a:solidFill>
              </a:rPr>
              <a:t> de bits de la </a:t>
            </a:r>
            <a:r>
              <a:rPr lang="en-US" sz="1600" dirty="0" err="1">
                <a:solidFill>
                  <a:schemeClr val="tx1">
                    <a:lumMod val="50000"/>
                    <a:lumOff val="50000"/>
                  </a:schemeClr>
                </a:solidFill>
              </a:rPr>
              <a:t>arquitectura</a:t>
            </a:r>
            <a:r>
              <a:rPr lang="en-US" sz="1600" dirty="0">
                <a:solidFill>
                  <a:schemeClr val="tx1">
                    <a:lumMod val="50000"/>
                    <a:lumOff val="50000"/>
                  </a:schemeClr>
                </a:solidFill>
              </a:rPr>
              <a:t> de CPU</a:t>
            </a:r>
          </a:p>
        </p:txBody>
      </p:sp>
      <p:pic>
        <p:nvPicPr>
          <p:cNvPr id="14" name="Picture 13">
            <a:extLst>
              <a:ext uri="{FF2B5EF4-FFF2-40B4-BE49-F238E27FC236}">
                <a16:creationId xmlns:a16="http://schemas.microsoft.com/office/drawing/2014/main" id="{F6DCA76F-0509-4B22-A2A2-EE5FC3606DBE}"/>
              </a:ext>
            </a:extLst>
          </p:cNvPr>
          <p:cNvPicPr>
            <a:picLocks noChangeAspect="1"/>
          </p:cNvPicPr>
          <p:nvPr/>
        </p:nvPicPr>
        <p:blipFill>
          <a:blip r:embed="rId5"/>
          <a:stretch>
            <a:fillRect/>
          </a:stretch>
        </p:blipFill>
        <p:spPr>
          <a:xfrm>
            <a:off x="6324600" y="4727594"/>
            <a:ext cx="5707768" cy="873106"/>
          </a:xfrm>
          <a:prstGeom prst="rect">
            <a:avLst/>
          </a:prstGeom>
        </p:spPr>
      </p:pic>
      <p:sp>
        <p:nvSpPr>
          <p:cNvPr id="17" name="TextBox 16">
            <a:extLst>
              <a:ext uri="{FF2B5EF4-FFF2-40B4-BE49-F238E27FC236}">
                <a16:creationId xmlns:a16="http://schemas.microsoft.com/office/drawing/2014/main" id="{DBDE9BB4-70E5-45E3-9B9A-06778C3A40C5}"/>
              </a:ext>
            </a:extLst>
          </p:cNvPr>
          <p:cNvSpPr txBox="1"/>
          <p:nvPr/>
        </p:nvSpPr>
        <p:spPr>
          <a:xfrm>
            <a:off x="8361159" y="4762117"/>
            <a:ext cx="3552020" cy="830997"/>
          </a:xfrm>
          <a:prstGeom prst="rect">
            <a:avLst/>
          </a:prstGeom>
          <a:solidFill>
            <a:srgbClr val="E5E7E9"/>
          </a:solidFill>
        </p:spPr>
        <p:txBody>
          <a:bodyPr wrap="square" rtlCol="0">
            <a:spAutoFit/>
          </a:bodyPr>
          <a:lstStyle/>
          <a:p>
            <a:r>
              <a:rPr lang="en-US" sz="1600" dirty="0" err="1">
                <a:solidFill>
                  <a:schemeClr val="tx1">
                    <a:lumMod val="50000"/>
                    <a:lumOff val="50000"/>
                  </a:schemeClr>
                </a:solidFill>
              </a:rPr>
              <a:t>Numeros</a:t>
            </a:r>
            <a:r>
              <a:rPr lang="en-US" sz="1600" dirty="0">
                <a:solidFill>
                  <a:schemeClr val="tx1">
                    <a:lumMod val="50000"/>
                    <a:lumOff val="50000"/>
                  </a:schemeClr>
                </a:solidFill>
              </a:rPr>
              <a:t> de release mayor y </a:t>
            </a:r>
            <a:r>
              <a:rPr lang="en-US" sz="1600" dirty="0" err="1">
                <a:solidFill>
                  <a:schemeClr val="tx1">
                    <a:lumMod val="50000"/>
                    <a:lumOff val="50000"/>
                  </a:schemeClr>
                </a:solidFill>
              </a:rPr>
              <a:t>menor</a:t>
            </a:r>
            <a:r>
              <a:rPr lang="en-US" sz="1600" dirty="0">
                <a:solidFill>
                  <a:schemeClr val="tx1">
                    <a:lumMod val="50000"/>
                    <a:lumOff val="50000"/>
                  </a:schemeClr>
                </a:solidFill>
              </a:rPr>
              <a:t>, </a:t>
            </a:r>
            <a:r>
              <a:rPr lang="en-US" sz="1600" dirty="0" err="1">
                <a:solidFill>
                  <a:schemeClr val="tx1">
                    <a:lumMod val="50000"/>
                    <a:lumOff val="50000"/>
                  </a:schemeClr>
                </a:solidFill>
              </a:rPr>
              <a:t>tipo</a:t>
            </a:r>
            <a:r>
              <a:rPr lang="en-US" sz="1600" dirty="0">
                <a:solidFill>
                  <a:schemeClr val="tx1">
                    <a:lumMod val="50000"/>
                    <a:lumOff val="50000"/>
                  </a:schemeClr>
                </a:solidFill>
              </a:rPr>
              <a:t> de release, y </a:t>
            </a:r>
            <a:r>
              <a:rPr lang="en-US" sz="1600" dirty="0" err="1">
                <a:solidFill>
                  <a:schemeClr val="tx1">
                    <a:lumMod val="50000"/>
                    <a:lumOff val="50000"/>
                  </a:schemeClr>
                </a:solidFill>
              </a:rPr>
              <a:t>opcional</a:t>
            </a:r>
            <a:r>
              <a:rPr lang="en-US" sz="1600" dirty="0">
                <a:solidFill>
                  <a:schemeClr val="tx1">
                    <a:lumMod val="50000"/>
                    <a:lumOff val="50000"/>
                  </a:schemeClr>
                </a:solidFill>
              </a:rPr>
              <a:t>, </a:t>
            </a:r>
            <a:r>
              <a:rPr lang="en-US" sz="1600" dirty="0" err="1">
                <a:solidFill>
                  <a:schemeClr val="tx1">
                    <a:lumMod val="50000"/>
                    <a:lumOff val="50000"/>
                  </a:schemeClr>
                </a:solidFill>
              </a:rPr>
              <a:t>numero</a:t>
            </a:r>
            <a:r>
              <a:rPr lang="en-US" sz="1600" dirty="0">
                <a:solidFill>
                  <a:schemeClr val="tx1">
                    <a:lumMod val="50000"/>
                    <a:lumOff val="50000"/>
                  </a:schemeClr>
                </a:solidFill>
              </a:rPr>
              <a:t> de </a:t>
            </a:r>
            <a:r>
              <a:rPr lang="en-US" sz="1600" dirty="0" err="1">
                <a:solidFill>
                  <a:schemeClr val="tx1">
                    <a:lumMod val="50000"/>
                    <a:lumOff val="50000"/>
                  </a:schemeClr>
                </a:solidFill>
              </a:rPr>
              <a:t>compilaci</a:t>
            </a:r>
            <a:r>
              <a:rPr lang="es-GT" sz="1600" dirty="0" err="1">
                <a:solidFill>
                  <a:schemeClr val="tx1">
                    <a:lumMod val="50000"/>
                    <a:lumOff val="50000"/>
                  </a:schemeClr>
                </a:solidFill>
              </a:rPr>
              <a:t>ón</a:t>
            </a:r>
            <a:r>
              <a:rPr lang="es-GT" sz="1600" dirty="0">
                <a:solidFill>
                  <a:schemeClr val="tx1">
                    <a:lumMod val="50000"/>
                    <a:lumOff val="50000"/>
                  </a:schemeClr>
                </a:solidFill>
              </a:rPr>
              <a:t> y numero de spin</a:t>
            </a:r>
            <a:endParaRPr lang="en-US" sz="1600" dirty="0">
              <a:solidFill>
                <a:schemeClr val="tx1">
                  <a:lumMod val="50000"/>
                  <a:lumOff val="50000"/>
                </a:schemeClr>
              </a:solidFill>
            </a:endParaRPr>
          </a:p>
        </p:txBody>
      </p:sp>
      <p:pic>
        <p:nvPicPr>
          <p:cNvPr id="5" name="Picture 4">
            <a:extLst>
              <a:ext uri="{FF2B5EF4-FFF2-40B4-BE49-F238E27FC236}">
                <a16:creationId xmlns:a16="http://schemas.microsoft.com/office/drawing/2014/main" id="{CB9B8DC7-B921-4D01-80EF-97DCD0257BBD}"/>
              </a:ext>
            </a:extLst>
          </p:cNvPr>
          <p:cNvPicPr>
            <a:picLocks noChangeAspect="1"/>
          </p:cNvPicPr>
          <p:nvPr/>
        </p:nvPicPr>
        <p:blipFill>
          <a:blip r:embed="rId6"/>
          <a:stretch>
            <a:fillRect/>
          </a:stretch>
        </p:blipFill>
        <p:spPr>
          <a:xfrm>
            <a:off x="453363" y="2281277"/>
            <a:ext cx="5429085" cy="2480840"/>
          </a:xfrm>
          <a:prstGeom prst="rect">
            <a:avLst/>
          </a:prstGeom>
        </p:spPr>
      </p:pic>
      <p:pic>
        <p:nvPicPr>
          <p:cNvPr id="15" name="Picture 14">
            <a:extLst>
              <a:ext uri="{FF2B5EF4-FFF2-40B4-BE49-F238E27FC236}">
                <a16:creationId xmlns:a16="http://schemas.microsoft.com/office/drawing/2014/main" id="{AD7F567F-77D0-4319-90B4-26E5DBBD8B32}"/>
              </a:ext>
            </a:extLst>
          </p:cNvPr>
          <p:cNvPicPr>
            <a:picLocks noChangeAspect="1"/>
          </p:cNvPicPr>
          <p:nvPr/>
        </p:nvPicPr>
        <p:blipFill>
          <a:blip r:embed="rId7"/>
          <a:stretch>
            <a:fillRect/>
          </a:stretch>
        </p:blipFill>
        <p:spPr>
          <a:xfrm>
            <a:off x="6324600" y="5635223"/>
            <a:ext cx="5701417" cy="444605"/>
          </a:xfrm>
          <a:prstGeom prst="rect">
            <a:avLst/>
          </a:prstGeom>
        </p:spPr>
      </p:pic>
      <p:sp>
        <p:nvSpPr>
          <p:cNvPr id="18" name="TextBox 17">
            <a:extLst>
              <a:ext uri="{FF2B5EF4-FFF2-40B4-BE49-F238E27FC236}">
                <a16:creationId xmlns:a16="http://schemas.microsoft.com/office/drawing/2014/main" id="{9FD90535-2826-467B-BAA4-BE385648919D}"/>
              </a:ext>
            </a:extLst>
          </p:cNvPr>
          <p:cNvSpPr txBox="1"/>
          <p:nvPr/>
        </p:nvSpPr>
        <p:spPr>
          <a:xfrm>
            <a:off x="8480348" y="5688248"/>
            <a:ext cx="3552020" cy="338554"/>
          </a:xfrm>
          <a:prstGeom prst="rect">
            <a:avLst/>
          </a:prstGeom>
          <a:solidFill>
            <a:srgbClr val="F1F3F4"/>
          </a:solidFill>
        </p:spPr>
        <p:txBody>
          <a:bodyPr wrap="square" rtlCol="0">
            <a:spAutoFit/>
          </a:bodyPr>
          <a:lstStyle/>
          <a:p>
            <a:r>
              <a:rPr lang="es-GT" sz="1600" dirty="0" err="1">
                <a:solidFill>
                  <a:schemeClr val="tx1">
                    <a:lumMod val="50000"/>
                    <a:lumOff val="50000"/>
                  </a:schemeClr>
                </a:solidFill>
              </a:rPr>
              <a:t>Null</a:t>
            </a:r>
            <a:r>
              <a:rPr lang="es-GT" sz="1600" dirty="0">
                <a:solidFill>
                  <a:schemeClr val="tx1">
                    <a:lumMod val="50000"/>
                    <a:lumOff val="50000"/>
                  </a:schemeClr>
                </a:solidFill>
              </a:rPr>
              <a:t> (</a:t>
            </a:r>
            <a:r>
              <a:rPr lang="es-GT" sz="1600" dirty="0" err="1">
                <a:solidFill>
                  <a:schemeClr val="tx1">
                    <a:lumMod val="50000"/>
                    <a:lumOff val="50000"/>
                  </a:schemeClr>
                </a:solidFill>
              </a:rPr>
              <a:t>vacio</a:t>
            </a:r>
            <a:r>
              <a:rPr lang="es-GT" sz="1600" dirty="0">
                <a:solidFill>
                  <a:schemeClr val="tx1">
                    <a:lumMod val="50000"/>
                    <a:lumOff val="50000"/>
                  </a:schemeClr>
                </a:solidFill>
              </a:rPr>
              <a:t>) o </a:t>
            </a:r>
            <a:r>
              <a:rPr lang="es-GT" sz="1600" dirty="0" err="1">
                <a:solidFill>
                  <a:schemeClr val="tx1">
                    <a:lumMod val="50000"/>
                    <a:lumOff val="50000"/>
                  </a:schemeClr>
                </a:solidFill>
              </a:rPr>
              <a:t>limited</a:t>
            </a:r>
            <a:endParaRPr lang="en-US" sz="1600" dirty="0">
              <a:solidFill>
                <a:schemeClr val="tx1">
                  <a:lumMod val="50000"/>
                  <a:lumOff val="50000"/>
                </a:schemeClr>
              </a:solidFill>
            </a:endParaRPr>
          </a:p>
        </p:txBody>
      </p:sp>
      <p:pic>
        <p:nvPicPr>
          <p:cNvPr id="6" name="Picture 5">
            <a:extLst>
              <a:ext uri="{FF2B5EF4-FFF2-40B4-BE49-F238E27FC236}">
                <a16:creationId xmlns:a16="http://schemas.microsoft.com/office/drawing/2014/main" id="{AECFE5E7-C3AF-4DD9-8BFA-2295953018BC}"/>
              </a:ext>
            </a:extLst>
          </p:cNvPr>
          <p:cNvPicPr>
            <a:picLocks noChangeAspect="1"/>
          </p:cNvPicPr>
          <p:nvPr/>
        </p:nvPicPr>
        <p:blipFill>
          <a:blip r:embed="rId8"/>
          <a:stretch>
            <a:fillRect/>
          </a:stretch>
        </p:blipFill>
        <p:spPr>
          <a:xfrm>
            <a:off x="453361" y="2358145"/>
            <a:ext cx="5204143" cy="2310306"/>
          </a:xfrm>
          <a:prstGeom prst="rect">
            <a:avLst/>
          </a:prstGeom>
        </p:spPr>
      </p:pic>
      <p:pic>
        <p:nvPicPr>
          <p:cNvPr id="10" name="Picture 9">
            <a:extLst>
              <a:ext uri="{FF2B5EF4-FFF2-40B4-BE49-F238E27FC236}">
                <a16:creationId xmlns:a16="http://schemas.microsoft.com/office/drawing/2014/main" id="{527433E2-4814-41DE-8810-7726FDC0E5C4}"/>
              </a:ext>
            </a:extLst>
          </p:cNvPr>
          <p:cNvPicPr>
            <a:picLocks noChangeAspect="1"/>
          </p:cNvPicPr>
          <p:nvPr/>
        </p:nvPicPr>
        <p:blipFill>
          <a:blip r:embed="rId9"/>
          <a:stretch>
            <a:fillRect/>
          </a:stretch>
        </p:blipFill>
        <p:spPr>
          <a:xfrm>
            <a:off x="6284597" y="6087809"/>
            <a:ext cx="5740639" cy="444605"/>
          </a:xfrm>
          <a:prstGeom prst="rect">
            <a:avLst/>
          </a:prstGeom>
        </p:spPr>
      </p:pic>
      <p:sp>
        <p:nvSpPr>
          <p:cNvPr id="24" name="TextBox 23">
            <a:extLst>
              <a:ext uri="{FF2B5EF4-FFF2-40B4-BE49-F238E27FC236}">
                <a16:creationId xmlns:a16="http://schemas.microsoft.com/office/drawing/2014/main" id="{0F9AD452-A5DA-4A39-96B0-85BFAD115F29}"/>
              </a:ext>
            </a:extLst>
          </p:cNvPr>
          <p:cNvSpPr txBox="1"/>
          <p:nvPr/>
        </p:nvSpPr>
        <p:spPr>
          <a:xfrm>
            <a:off x="8473215" y="6156627"/>
            <a:ext cx="3718783" cy="338554"/>
          </a:xfrm>
          <a:prstGeom prst="rect">
            <a:avLst/>
          </a:prstGeom>
          <a:solidFill>
            <a:srgbClr val="E5E7E9"/>
          </a:solidFill>
        </p:spPr>
        <p:txBody>
          <a:bodyPr wrap="square" rtlCol="0">
            <a:spAutoFit/>
          </a:bodyPr>
          <a:lstStyle/>
          <a:p>
            <a:r>
              <a:rPr lang="es-GT" sz="1600" dirty="0">
                <a:solidFill>
                  <a:schemeClr val="tx1">
                    <a:lumMod val="50000"/>
                    <a:lumOff val="50000"/>
                  </a:schemeClr>
                </a:solidFill>
              </a:rPr>
              <a:t>Las extensiones son </a:t>
            </a:r>
            <a:r>
              <a:rPr lang="es-GT" sz="1600" dirty="0" err="1">
                <a:solidFill>
                  <a:schemeClr val="tx1">
                    <a:lumMod val="50000"/>
                    <a:lumOff val="50000"/>
                  </a:schemeClr>
                </a:solidFill>
              </a:rPr>
              <a:t>tgz</a:t>
            </a:r>
            <a:r>
              <a:rPr lang="es-GT" sz="1600" dirty="0">
                <a:solidFill>
                  <a:schemeClr val="tx1">
                    <a:lumMod val="50000"/>
                    <a:lumOff val="50000"/>
                  </a:schemeClr>
                </a:solidFill>
              </a:rPr>
              <a:t>, </a:t>
            </a:r>
            <a:r>
              <a:rPr lang="es-GT" sz="1600" dirty="0" err="1">
                <a:solidFill>
                  <a:schemeClr val="tx1">
                    <a:lumMod val="50000"/>
                    <a:lumOff val="50000"/>
                  </a:schemeClr>
                </a:solidFill>
              </a:rPr>
              <a:t>gz</a:t>
            </a:r>
            <a:r>
              <a:rPr lang="es-GT" sz="1600" dirty="0">
                <a:solidFill>
                  <a:schemeClr val="tx1">
                    <a:lumMod val="50000"/>
                    <a:lumOff val="50000"/>
                  </a:schemeClr>
                </a:solidFill>
              </a:rPr>
              <a:t>, </a:t>
            </a:r>
            <a:r>
              <a:rPr lang="es-GT" sz="1600" dirty="0" err="1">
                <a:solidFill>
                  <a:schemeClr val="tx1">
                    <a:lumMod val="50000"/>
                    <a:lumOff val="50000"/>
                  </a:schemeClr>
                </a:solidFill>
              </a:rPr>
              <a:t>img</a:t>
            </a:r>
            <a:r>
              <a:rPr lang="es-GT" sz="1600" dirty="0">
                <a:solidFill>
                  <a:schemeClr val="tx1">
                    <a:lumMod val="50000"/>
                    <a:lumOff val="50000"/>
                  </a:schemeClr>
                </a:solidFill>
              </a:rPr>
              <a:t>, </a:t>
            </a:r>
            <a:r>
              <a:rPr lang="es-GT" sz="1600" dirty="0" err="1">
                <a:solidFill>
                  <a:schemeClr val="tx1">
                    <a:lumMod val="50000"/>
                    <a:lumOff val="50000"/>
                  </a:schemeClr>
                </a:solidFill>
              </a:rPr>
              <a:t>iso</a:t>
            </a:r>
            <a:r>
              <a:rPr lang="es-GT" sz="1600" dirty="0">
                <a:solidFill>
                  <a:schemeClr val="tx1">
                    <a:lumMod val="50000"/>
                    <a:lumOff val="50000"/>
                  </a:schemeClr>
                </a:solidFill>
              </a:rPr>
              <a:t>, etc..</a:t>
            </a:r>
            <a:endParaRPr lang="en-US" sz="1600" dirty="0">
              <a:solidFill>
                <a:schemeClr val="tx1">
                  <a:lumMod val="50000"/>
                  <a:lumOff val="50000"/>
                </a:schemeClr>
              </a:solidFill>
            </a:endParaRPr>
          </a:p>
        </p:txBody>
      </p:sp>
      <p:sp>
        <p:nvSpPr>
          <p:cNvPr id="25" name="TextBox 24">
            <a:extLst>
              <a:ext uri="{FF2B5EF4-FFF2-40B4-BE49-F238E27FC236}">
                <a16:creationId xmlns:a16="http://schemas.microsoft.com/office/drawing/2014/main" id="{57E95F5D-9165-4B1F-9B42-51AB7EDD21F1}"/>
              </a:ext>
            </a:extLst>
          </p:cNvPr>
          <p:cNvSpPr txBox="1"/>
          <p:nvPr/>
        </p:nvSpPr>
        <p:spPr>
          <a:xfrm>
            <a:off x="562057" y="4872640"/>
            <a:ext cx="5588000"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s-GT" dirty="0"/>
              <a:t>Todas las imágenes de Junos OS están digitalmente firmadas y comprimidas.</a:t>
            </a:r>
          </a:p>
          <a:p>
            <a:pPr marL="285750" indent="-285750">
              <a:buFont typeface="Arial" panose="020B0604020202020204" pitchFamily="34" charset="0"/>
              <a:buChar char="•"/>
            </a:pPr>
            <a:r>
              <a:rPr lang="es-GT" dirty="0"/>
              <a:t>SHA-1 y </a:t>
            </a:r>
            <a:r>
              <a:rPr lang="es-GT" dirty="0" err="1"/>
              <a:t>checksum</a:t>
            </a:r>
            <a:r>
              <a:rPr lang="es-GT" dirty="0"/>
              <a:t> MD5</a:t>
            </a:r>
          </a:p>
          <a:p>
            <a:pPr marL="285750" indent="-285750">
              <a:buFont typeface="Arial" panose="020B0604020202020204" pitchFamily="34" charset="0"/>
              <a:buChar char="•"/>
            </a:pPr>
            <a:r>
              <a:rPr lang="es-GT" dirty="0"/>
              <a:t>Un paquete es instalado si su </a:t>
            </a:r>
            <a:r>
              <a:rPr lang="es-GT" dirty="0" err="1"/>
              <a:t>checksum</a:t>
            </a:r>
            <a:r>
              <a:rPr lang="es-GT" dirty="0"/>
              <a:t> coincide con el hash guardado en el archivo correspondiente</a:t>
            </a:r>
            <a:endParaRPr lang="en-US" dirty="0"/>
          </a:p>
        </p:txBody>
      </p:sp>
    </p:spTree>
    <p:extLst>
      <p:ext uri="{BB962C8B-B14F-4D97-AF65-F5344CB8AC3E}">
        <p14:creationId xmlns:p14="http://schemas.microsoft.com/office/powerpoint/2010/main" val="1309638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4351338"/>
          </a:xfrm>
        </p:spPr>
        <p:txBody>
          <a:bodyPr vert="horz" lIns="91440" tIns="45720" rIns="91440" bIns="45720" rtlCol="0" anchor="t">
            <a:normAutofit fontScale="92500" lnSpcReduction="20000"/>
          </a:bodyPr>
          <a:lstStyle/>
          <a:p>
            <a:r>
              <a:rPr lang="es-ES" dirty="0"/>
              <a:t>Actualizando Junos OS</a:t>
            </a:r>
          </a:p>
          <a:p>
            <a:pPr lvl="1"/>
            <a:r>
              <a:rPr lang="es-ES" dirty="0"/>
              <a:t>Descargue el Junos OS del sitio de descargas de Soporte Juniper:</a:t>
            </a:r>
          </a:p>
          <a:p>
            <a:pPr lvl="2"/>
            <a:r>
              <a:rPr lang="es-ES" dirty="0"/>
              <a:t>Se requiere un acceso de cliente valido, y un contrato de servicio</a:t>
            </a:r>
          </a:p>
          <a:p>
            <a:pPr lvl="2"/>
            <a:r>
              <a:rPr lang="es-ES" dirty="0"/>
              <a:t>Descargue la imagen de Junos OS por medio de un explorador web o un cliente FTP (el mismo dispositivo)</a:t>
            </a:r>
          </a:p>
          <a:p>
            <a:pPr lvl="1"/>
            <a:r>
              <a:rPr lang="es-ES" dirty="0"/>
              <a:t>Descargue Junos OS utilizando un explorador Web</a:t>
            </a:r>
          </a:p>
          <a:p>
            <a:pPr lvl="2"/>
            <a:r>
              <a:rPr lang="es-ES" dirty="0"/>
              <a:t>Navegue hacia la pagina de soporte en el sitio web de Juniper Networks</a:t>
            </a:r>
          </a:p>
          <a:p>
            <a:pPr lvl="2"/>
            <a:r>
              <a:rPr lang="es-ES" dirty="0"/>
              <a:t>Ingrese</a:t>
            </a:r>
          </a:p>
          <a:p>
            <a:pPr lvl="2"/>
            <a:r>
              <a:rPr lang="es-ES" dirty="0"/>
              <a:t>Seleccione la imagen deseada</a:t>
            </a:r>
          </a:p>
          <a:p>
            <a:pPr lvl="2"/>
            <a:r>
              <a:rPr lang="es-ES" dirty="0"/>
              <a:t>Acepte la solicitud para iniciar el proceso de descarga</a:t>
            </a:r>
          </a:p>
          <a:p>
            <a:pPr lvl="2"/>
            <a:endParaRPr lang="es-ES" dirty="0"/>
          </a:p>
          <a:p>
            <a:pPr marL="168275" lvl="1" indent="0">
              <a:buNone/>
            </a:pPr>
            <a:r>
              <a:rPr lang="es-ES" dirty="0">
                <a:hlinkClick r:id="rId3"/>
              </a:rPr>
              <a:t>https://www.juniper.net/documentation/us/en/software/junos/junos-install-upgrade/topics/topic-map/software-install-and-upgrade-overview.html</a:t>
            </a:r>
            <a:endParaRPr lang="es-ES" dirty="0"/>
          </a:p>
          <a:p>
            <a:pPr marL="168275" lvl="1" indent="0">
              <a:buNone/>
            </a:pPr>
            <a:endParaRPr lang="es-ES" dirty="0">
              <a:hlinkClick r:id="rId4"/>
            </a:endParaRPr>
          </a:p>
          <a:p>
            <a:pPr marL="168275" lvl="1" indent="0">
              <a:buNone/>
            </a:pPr>
            <a:r>
              <a:rPr lang="es-ES" dirty="0">
                <a:hlinkClick r:id="rId4"/>
              </a:rPr>
              <a:t>https://support.juniper.net/support/</a:t>
            </a:r>
            <a:endParaRPr lang="es-ES" dirty="0"/>
          </a:p>
          <a:p>
            <a:pPr marL="168275" lvl="1" indent="0">
              <a:buNone/>
            </a:pPr>
            <a:endParaRPr lang="es-ES" dirty="0"/>
          </a:p>
          <a:p>
            <a:pPr lvl="2"/>
            <a:endParaRPr lang="es-ES" dirty="0"/>
          </a:p>
          <a:p>
            <a:pPr marL="344488" lvl="2" indent="0">
              <a:buNone/>
            </a:pPr>
            <a:endParaRPr lang="es-ES" dirty="0"/>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spTree>
    <p:extLst>
      <p:ext uri="{BB962C8B-B14F-4D97-AF65-F5344CB8AC3E}">
        <p14:creationId xmlns:p14="http://schemas.microsoft.com/office/powerpoint/2010/main" val="599567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4"/>
          </p:nvPr>
        </p:nvSpPr>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2" y="1364512"/>
            <a:ext cx="4740938" cy="4351338"/>
          </a:xfrm>
        </p:spPr>
        <p:txBody>
          <a:bodyPr vert="horz" lIns="91440" tIns="45720" rIns="91440" bIns="45720" rtlCol="0" anchor="t">
            <a:normAutofit lnSpcReduction="10000"/>
          </a:bodyPr>
          <a:lstStyle/>
          <a:p>
            <a:r>
              <a:rPr lang="es-ES" dirty="0"/>
              <a:t>Actualizando Junos OS</a:t>
            </a:r>
          </a:p>
          <a:p>
            <a:pPr lvl="1"/>
            <a:r>
              <a:rPr lang="es-ES" dirty="0"/>
              <a:t>Descarga de Junos OS directamente desde el dispositivo</a:t>
            </a:r>
          </a:p>
          <a:p>
            <a:pPr lvl="2"/>
            <a:r>
              <a:rPr lang="es-ES" dirty="0"/>
              <a:t>Navegue hacia la pagina de soporte en el sitio web de Juniper Networks</a:t>
            </a:r>
          </a:p>
          <a:p>
            <a:pPr lvl="2"/>
            <a:r>
              <a:rPr lang="es-ES" dirty="0"/>
              <a:t>Utilice el URL generado temporalmente (esta URL esta activa únicamente por 15 minutos)</a:t>
            </a:r>
          </a:p>
          <a:p>
            <a:pPr lvl="2"/>
            <a:r>
              <a:rPr lang="es-ES" dirty="0"/>
              <a:t>Seleccione la versión de su elección</a:t>
            </a:r>
          </a:p>
          <a:p>
            <a:pPr lvl="2"/>
            <a:r>
              <a:rPr lang="es-ES" dirty="0"/>
              <a:t>Acepte la EULA</a:t>
            </a:r>
          </a:p>
          <a:p>
            <a:pPr lvl="2"/>
            <a:r>
              <a:rPr lang="es-ES" dirty="0"/>
              <a:t>Acepte la URL generada temporalmente</a:t>
            </a:r>
          </a:p>
          <a:p>
            <a:pPr lvl="2"/>
            <a:r>
              <a:rPr lang="es-ES" dirty="0"/>
              <a:t>Descargue el archivo con el comando </a:t>
            </a:r>
            <a:r>
              <a:rPr lang="es-ES" b="1" dirty="0"/>
              <a:t>file </a:t>
            </a:r>
            <a:r>
              <a:rPr lang="es-ES" b="1" dirty="0" err="1"/>
              <a:t>copy</a:t>
            </a:r>
            <a:endParaRPr lang="es-ES" b="1" dirty="0"/>
          </a:p>
          <a:p>
            <a:pPr marL="344488" lvl="2" indent="0">
              <a:buNone/>
            </a:pPr>
            <a:endParaRPr lang="es-ES" dirty="0"/>
          </a:p>
          <a:p>
            <a:pPr marL="344488" lvl="2" indent="0">
              <a:buNone/>
            </a:pPr>
            <a:endParaRPr lang="es-ES" dirty="0"/>
          </a:p>
        </p:txBody>
      </p:sp>
      <p:pic>
        <p:nvPicPr>
          <p:cNvPr id="10" name="Content Placeholder 9">
            <a:extLst>
              <a:ext uri="{FF2B5EF4-FFF2-40B4-BE49-F238E27FC236}">
                <a16:creationId xmlns:a16="http://schemas.microsoft.com/office/drawing/2014/main" id="{5D71E256-B982-46B2-BFAC-A0DF38AC94AC}"/>
              </a:ext>
            </a:extLst>
          </p:cNvPr>
          <p:cNvPicPr>
            <a:picLocks noGrp="1" noChangeAspect="1"/>
          </p:cNvPicPr>
          <p:nvPr>
            <p:ph idx="15"/>
          </p:nvPr>
        </p:nvPicPr>
        <p:blipFill>
          <a:blip r:embed="rId3"/>
          <a:stretch>
            <a:fillRect/>
          </a:stretch>
        </p:blipFill>
        <p:spPr>
          <a:xfrm>
            <a:off x="5349016" y="2471212"/>
            <a:ext cx="6655659" cy="957788"/>
          </a:xfrm>
          <a:prstGeom prst="rect">
            <a:avLst/>
          </a:prstGeom>
        </p:spPr>
      </p:pic>
      <p:sp>
        <p:nvSpPr>
          <p:cNvPr id="11" name="TextBox 10">
            <a:extLst>
              <a:ext uri="{FF2B5EF4-FFF2-40B4-BE49-F238E27FC236}">
                <a16:creationId xmlns:a16="http://schemas.microsoft.com/office/drawing/2014/main" id="{A5E4C3CD-0641-484D-9421-28A11875A8CB}"/>
              </a:ext>
            </a:extLst>
          </p:cNvPr>
          <p:cNvSpPr txBox="1"/>
          <p:nvPr/>
        </p:nvSpPr>
        <p:spPr>
          <a:xfrm>
            <a:off x="6883400" y="4067224"/>
            <a:ext cx="3962400"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GT" dirty="0"/>
              <a:t>Asegúrese que:</a:t>
            </a:r>
          </a:p>
          <a:p>
            <a:pPr marL="285750" indent="-285750">
              <a:buFontTx/>
              <a:buChar char="-"/>
            </a:pPr>
            <a:r>
              <a:rPr lang="es-GT" dirty="0"/>
              <a:t>La URL este encerrada en comillas</a:t>
            </a:r>
          </a:p>
          <a:p>
            <a:pPr marL="285750" indent="-285750">
              <a:buFontTx/>
              <a:buChar char="-"/>
            </a:pPr>
            <a:r>
              <a:rPr lang="es-GT" dirty="0"/>
              <a:t>Existe espacio suficiente en el dispositivo</a:t>
            </a:r>
          </a:p>
          <a:p>
            <a:pPr marL="285750" indent="-285750">
              <a:buFontTx/>
              <a:buChar char="-"/>
            </a:pPr>
            <a:r>
              <a:rPr lang="es-GT" dirty="0"/>
              <a:t>La imagen correcta es descargada</a:t>
            </a:r>
            <a:endParaRPr lang="en-US" dirty="0"/>
          </a:p>
        </p:txBody>
      </p:sp>
    </p:spTree>
    <p:extLst>
      <p:ext uri="{BB962C8B-B14F-4D97-AF65-F5344CB8AC3E}">
        <p14:creationId xmlns:p14="http://schemas.microsoft.com/office/powerpoint/2010/main" val="354890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p:txBody>
          <a:bodyPr vert="horz" lIns="91440" tIns="45720" rIns="91440" bIns="45720" rtlCol="0" anchor="t">
            <a:normAutofit/>
          </a:bodyPr>
          <a:lstStyle/>
          <a:p>
            <a:r>
              <a:rPr lang="es-ES" dirty="0"/>
              <a:t>Actualizando Junos OS</a:t>
            </a:r>
          </a:p>
          <a:p>
            <a:pPr lvl="1"/>
            <a:r>
              <a:rPr lang="es-ES" dirty="0"/>
              <a:t>Utilice el comando </a:t>
            </a:r>
            <a:r>
              <a:rPr lang="es-ES" dirty="0" err="1"/>
              <a:t>request</a:t>
            </a:r>
            <a:r>
              <a:rPr lang="es-ES" dirty="0"/>
              <a:t> </a:t>
            </a:r>
            <a:r>
              <a:rPr lang="es-ES" dirty="0" err="1"/>
              <a:t>system</a:t>
            </a:r>
            <a:r>
              <a:rPr lang="es-ES" dirty="0"/>
              <a:t> software </a:t>
            </a:r>
            <a:r>
              <a:rPr lang="es-ES" dirty="0" err="1"/>
              <a:t>add</a:t>
            </a:r>
            <a:r>
              <a:rPr lang="es-ES" dirty="0"/>
              <a:t> &lt;</a:t>
            </a:r>
            <a:r>
              <a:rPr lang="es-ES" dirty="0" err="1"/>
              <a:t>path</a:t>
            </a:r>
            <a:r>
              <a:rPr lang="es-ES" dirty="0"/>
              <a:t>/</a:t>
            </a:r>
            <a:r>
              <a:rPr lang="es-ES" dirty="0" err="1"/>
              <a:t>image</a:t>
            </a:r>
            <a:r>
              <a:rPr lang="es-ES" dirty="0"/>
              <a:t> </a:t>
            </a:r>
            <a:r>
              <a:rPr lang="es-ES" dirty="0" err="1"/>
              <a:t>name</a:t>
            </a:r>
            <a:r>
              <a:rPr lang="es-ES" dirty="0"/>
              <a:t>&gt; para </a:t>
            </a:r>
            <a:r>
              <a:rPr lang="es-ES" dirty="0" err="1"/>
              <a:t>actualiar</a:t>
            </a:r>
            <a:r>
              <a:rPr lang="es-ES" dirty="0"/>
              <a:t> o degradas el Junos OS</a:t>
            </a:r>
          </a:p>
          <a:p>
            <a:pPr lvl="2"/>
            <a:r>
              <a:rPr lang="es-ES" dirty="0"/>
              <a:t>Especifique el </a:t>
            </a:r>
            <a:r>
              <a:rPr lang="es-ES" dirty="0" err="1"/>
              <a:t>path</a:t>
            </a:r>
            <a:r>
              <a:rPr lang="es-ES" dirty="0"/>
              <a:t> local y el nombre de la imagen o recupere la imagen especificando la URI de un servidor FTP o SCP remoto </a:t>
            </a:r>
          </a:p>
          <a:p>
            <a:pPr lvl="1"/>
            <a:r>
              <a:rPr lang="es-ES" dirty="0"/>
              <a:t>Para activar el nuevo software, debe reiniciar el sistema</a:t>
            </a:r>
          </a:p>
          <a:p>
            <a:pPr lvl="2"/>
            <a:r>
              <a:rPr lang="es-ES" dirty="0"/>
              <a:t>Puede realizar el reinicio del sistema como un paso separado</a:t>
            </a:r>
          </a:p>
          <a:p>
            <a:pPr lvl="2"/>
            <a:r>
              <a:rPr lang="es-ES" dirty="0"/>
              <a:t>O puede agregar la opción </a:t>
            </a:r>
            <a:r>
              <a:rPr lang="es-ES" b="1" dirty="0" err="1"/>
              <a:t>reboot</a:t>
            </a:r>
            <a:r>
              <a:rPr lang="es-ES" dirty="0"/>
              <a:t> al final del comando </a:t>
            </a:r>
            <a:r>
              <a:rPr lang="es-ES" b="1" dirty="0" err="1"/>
              <a:t>request</a:t>
            </a:r>
            <a:r>
              <a:rPr lang="es-ES" b="1" dirty="0"/>
              <a:t> </a:t>
            </a:r>
            <a:r>
              <a:rPr lang="es-ES" b="1" dirty="0" err="1"/>
              <a:t>system</a:t>
            </a:r>
            <a:r>
              <a:rPr lang="es-ES" b="1" dirty="0"/>
              <a:t> software </a:t>
            </a:r>
            <a:r>
              <a:rPr lang="es-ES" b="1" dirty="0" err="1"/>
              <a:t>add</a:t>
            </a:r>
            <a:r>
              <a:rPr lang="es-ES" b="1" dirty="0"/>
              <a:t>.</a:t>
            </a:r>
          </a:p>
          <a:p>
            <a:pPr lvl="1"/>
            <a:r>
              <a:rPr lang="es-ES" dirty="0"/>
              <a:t>Junos OS notifica que el sistema esta reiniciando para completar la </a:t>
            </a:r>
            <a:r>
              <a:rPr lang="es-ES" dirty="0" err="1"/>
              <a:t>installation</a:t>
            </a:r>
            <a:endParaRPr lang="es-ES" dirty="0"/>
          </a:p>
          <a:p>
            <a:pPr lvl="1"/>
            <a:r>
              <a:rPr lang="es-ES" dirty="0"/>
              <a:t>Junos OS únicamente ejecuta binarios firmados</a:t>
            </a:r>
          </a:p>
          <a:p>
            <a:pPr lvl="1"/>
            <a:r>
              <a:rPr lang="es-ES" dirty="0"/>
              <a:t>Junos OS no ejecuta ningún binario sin un </a:t>
            </a:r>
            <a:r>
              <a:rPr lang="es-ES" dirty="0" err="1"/>
              <a:t>fingerprint</a:t>
            </a:r>
            <a:r>
              <a:rPr lang="es-ES" dirty="0"/>
              <a:t> registrado.</a:t>
            </a:r>
          </a:p>
          <a:p>
            <a:pPr marL="344488" lvl="2" indent="0">
              <a:buNone/>
            </a:pPr>
            <a:endParaRPr lang="es-ES" dirty="0"/>
          </a:p>
          <a:p>
            <a:pPr marL="344488" lvl="2" indent="0">
              <a:buNone/>
            </a:pPr>
            <a:endParaRPr lang="es-ES" dirty="0"/>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spTree>
    <p:extLst>
      <p:ext uri="{BB962C8B-B14F-4D97-AF65-F5344CB8AC3E}">
        <p14:creationId xmlns:p14="http://schemas.microsoft.com/office/powerpoint/2010/main" val="171763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3673" y="2083242"/>
            <a:ext cx="6660269" cy="1358458"/>
          </a:xfrm>
        </p:spPr>
        <p:txBody>
          <a:bodyPr>
            <a:normAutofit/>
          </a:bodyPr>
          <a:lstStyle/>
          <a:p>
            <a:r>
              <a:rPr lang="es-ES" dirty="0"/>
              <a:t>Almacenamiento y Limpieza del Sistema</a:t>
            </a:r>
          </a:p>
        </p:txBody>
      </p:sp>
      <p:sp>
        <p:nvSpPr>
          <p:cNvPr id="12" name="Text Placeholder 11">
            <a:extLst>
              <a:ext uri="{FF2B5EF4-FFF2-40B4-BE49-F238E27FC236}">
                <a16:creationId xmlns:a16="http://schemas.microsoft.com/office/drawing/2014/main" id="{6D557538-D8AF-4733-ABDC-BD8EB139F28F}"/>
              </a:ext>
            </a:extLst>
          </p:cNvPr>
          <p:cNvSpPr>
            <a:spLocks noGrp="1"/>
          </p:cNvSpPr>
          <p:nvPr>
            <p:ph type="body" sz="quarter" idx="13"/>
          </p:nvPr>
        </p:nvSpPr>
        <p:spPr>
          <a:xfrm>
            <a:off x="393672" y="3993357"/>
            <a:ext cx="6442557" cy="1942079"/>
          </a:xfrm>
        </p:spPr>
        <p:txBody>
          <a:bodyPr/>
          <a:lstStyle/>
          <a:p>
            <a:r>
              <a:rPr lang="es-ES" dirty="0"/>
              <a:t>Realizar tareas de almacenamiento y limpieza del sistema</a:t>
            </a:r>
          </a:p>
        </p:txBody>
      </p:sp>
    </p:spTree>
    <p:extLst>
      <p:ext uri="{BB962C8B-B14F-4D97-AF65-F5344CB8AC3E}">
        <p14:creationId xmlns:p14="http://schemas.microsoft.com/office/powerpoint/2010/main" val="2406273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p:txBody>
          <a:bodyPr vert="horz" lIns="91440" tIns="45720" rIns="91440" bIns="45720" rtlCol="0" anchor="t">
            <a:normAutofit/>
          </a:bodyPr>
          <a:lstStyle/>
          <a:p>
            <a:r>
              <a:rPr lang="es-ES" dirty="0"/>
              <a:t>Ejemplo de Actualización</a:t>
            </a:r>
          </a:p>
          <a:p>
            <a:pPr lvl="1"/>
            <a:r>
              <a:rPr lang="es-ES" dirty="0"/>
              <a:t>Al actualizar Junos OS. hace referencia al nombre de la imagen y una ruta local o un servidor remoto dentro de un URI</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pic>
        <p:nvPicPr>
          <p:cNvPr id="8" name="Picture 7">
            <a:extLst>
              <a:ext uri="{FF2B5EF4-FFF2-40B4-BE49-F238E27FC236}">
                <a16:creationId xmlns:a16="http://schemas.microsoft.com/office/drawing/2014/main" id="{F4CCBC8E-9873-4739-81FB-C5320453E320}"/>
              </a:ext>
            </a:extLst>
          </p:cNvPr>
          <p:cNvPicPr>
            <a:picLocks noChangeAspect="1"/>
          </p:cNvPicPr>
          <p:nvPr/>
        </p:nvPicPr>
        <p:blipFill>
          <a:blip r:embed="rId3"/>
          <a:stretch>
            <a:fillRect/>
          </a:stretch>
        </p:blipFill>
        <p:spPr>
          <a:xfrm>
            <a:off x="1015484" y="2558872"/>
            <a:ext cx="10462474" cy="3613328"/>
          </a:xfrm>
          <a:prstGeom prst="rect">
            <a:avLst/>
          </a:prstGeom>
        </p:spPr>
      </p:pic>
    </p:spTree>
    <p:extLst>
      <p:ext uri="{BB962C8B-B14F-4D97-AF65-F5344CB8AC3E}">
        <p14:creationId xmlns:p14="http://schemas.microsoft.com/office/powerpoint/2010/main" val="1465492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p:txBody>
          <a:bodyPr vert="horz" lIns="91440" tIns="45720" rIns="91440" bIns="45720" rtlCol="0" anchor="t">
            <a:normAutofit/>
          </a:bodyPr>
          <a:lstStyle/>
          <a:p>
            <a:r>
              <a:rPr lang="es-ES" dirty="0"/>
              <a:t>Ejemplo de Actualización</a:t>
            </a:r>
          </a:p>
          <a:p>
            <a:pPr lvl="1"/>
            <a:r>
              <a:rPr lang="es-ES" dirty="0"/>
              <a:t>Debe almacenar las imágenes de Junos OS copiadas en un dispositivo que ejecuta Junos OS en preparación para una actualización en el directorio /</a:t>
            </a:r>
            <a:r>
              <a:rPr lang="es-ES" dirty="0" err="1"/>
              <a:t>var</a:t>
            </a:r>
            <a:r>
              <a:rPr lang="es-ES" dirty="0"/>
              <a:t>/</a:t>
            </a:r>
            <a:r>
              <a:rPr lang="es-ES" dirty="0" err="1"/>
              <a:t>tmp</a:t>
            </a:r>
            <a:endParaRPr lang="es-ES" dirty="0"/>
          </a:p>
          <a:p>
            <a:pPr marL="344488" lvl="2" indent="0">
              <a:buNone/>
            </a:pPr>
            <a:endParaRPr lang="es-ES" dirty="0"/>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pic>
        <p:nvPicPr>
          <p:cNvPr id="5" name="Picture 4">
            <a:extLst>
              <a:ext uri="{FF2B5EF4-FFF2-40B4-BE49-F238E27FC236}">
                <a16:creationId xmlns:a16="http://schemas.microsoft.com/office/drawing/2014/main" id="{B7317131-91C2-4B08-8C90-F92C5A9E3AB7}"/>
              </a:ext>
            </a:extLst>
          </p:cNvPr>
          <p:cNvPicPr>
            <a:picLocks noChangeAspect="1"/>
          </p:cNvPicPr>
          <p:nvPr/>
        </p:nvPicPr>
        <p:blipFill>
          <a:blip r:embed="rId3"/>
          <a:stretch>
            <a:fillRect/>
          </a:stretch>
        </p:blipFill>
        <p:spPr>
          <a:xfrm>
            <a:off x="1877489" y="2669020"/>
            <a:ext cx="8638111" cy="3885504"/>
          </a:xfrm>
          <a:prstGeom prst="rect">
            <a:avLst/>
          </a:prstGeom>
        </p:spPr>
      </p:pic>
    </p:spTree>
    <p:extLst>
      <p:ext uri="{BB962C8B-B14F-4D97-AF65-F5344CB8AC3E}">
        <p14:creationId xmlns:p14="http://schemas.microsoft.com/office/powerpoint/2010/main" val="2551075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p:txBody>
          <a:bodyPr vert="horz" lIns="91440" tIns="45720" rIns="91440" bIns="45720" rtlCol="0" anchor="t">
            <a:normAutofit/>
          </a:bodyPr>
          <a:lstStyle/>
          <a:p>
            <a:r>
              <a:rPr lang="es-ES" dirty="0"/>
              <a:t>Ejemplo de Actualización</a:t>
            </a:r>
          </a:p>
          <a:p>
            <a:pPr lvl="1"/>
            <a:r>
              <a:rPr lang="es-ES" dirty="0"/>
              <a:t>Debe almacenar las imágenes de Junos OS copiadas en un dispositivo que ejecuta Junos OS en preparación para una actualización en el directorio /</a:t>
            </a:r>
            <a:r>
              <a:rPr lang="es-ES" dirty="0" err="1"/>
              <a:t>var</a:t>
            </a:r>
            <a:r>
              <a:rPr lang="es-ES" dirty="0"/>
              <a:t>/</a:t>
            </a:r>
            <a:r>
              <a:rPr lang="es-ES" dirty="0" err="1"/>
              <a:t>tmp</a:t>
            </a:r>
            <a:endParaRPr lang="es-ES" dirty="0"/>
          </a:p>
          <a:p>
            <a:pPr marL="344488" lvl="2" indent="0">
              <a:buNone/>
            </a:pPr>
            <a:endParaRPr lang="es-ES" dirty="0"/>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pic>
        <p:nvPicPr>
          <p:cNvPr id="6" name="Picture 5">
            <a:extLst>
              <a:ext uri="{FF2B5EF4-FFF2-40B4-BE49-F238E27FC236}">
                <a16:creationId xmlns:a16="http://schemas.microsoft.com/office/drawing/2014/main" id="{52E68B21-210F-4FDD-BE68-018D04BE06B2}"/>
              </a:ext>
            </a:extLst>
          </p:cNvPr>
          <p:cNvPicPr>
            <a:picLocks noChangeAspect="1"/>
          </p:cNvPicPr>
          <p:nvPr/>
        </p:nvPicPr>
        <p:blipFill>
          <a:blip r:embed="rId3"/>
          <a:stretch>
            <a:fillRect/>
          </a:stretch>
        </p:blipFill>
        <p:spPr>
          <a:xfrm>
            <a:off x="1164641" y="2501369"/>
            <a:ext cx="9465259" cy="3848631"/>
          </a:xfrm>
          <a:prstGeom prst="rect">
            <a:avLst/>
          </a:prstGeom>
        </p:spPr>
      </p:pic>
      <p:sp>
        <p:nvSpPr>
          <p:cNvPr id="11" name="TextBox 10">
            <a:extLst>
              <a:ext uri="{FF2B5EF4-FFF2-40B4-BE49-F238E27FC236}">
                <a16:creationId xmlns:a16="http://schemas.microsoft.com/office/drawing/2014/main" id="{E8E26DB8-BF9B-4078-94D4-39A76BD126BC}"/>
              </a:ext>
            </a:extLst>
          </p:cNvPr>
          <p:cNvSpPr txBox="1"/>
          <p:nvPr/>
        </p:nvSpPr>
        <p:spPr>
          <a:xfrm>
            <a:off x="6096000" y="5439372"/>
            <a:ext cx="4533899" cy="830997"/>
          </a:xfrm>
          <a:prstGeom prst="rect">
            <a:avLst/>
          </a:prstGeom>
          <a:solidFill>
            <a:srgbClr val="0097A4"/>
          </a:solidFill>
        </p:spPr>
        <p:txBody>
          <a:bodyPr wrap="square">
            <a:spAutoFit/>
          </a:bodyPr>
          <a:lstStyle/>
          <a:p>
            <a:r>
              <a:rPr lang="en-US" sz="1600" b="1" dirty="0">
                <a:solidFill>
                  <a:schemeClr val="bg1"/>
                </a:solidFill>
              </a:rPr>
              <a:t>El </a:t>
            </a:r>
            <a:r>
              <a:rPr lang="en-US" sz="1600" b="1" dirty="0" err="1">
                <a:solidFill>
                  <a:schemeClr val="bg1"/>
                </a:solidFill>
              </a:rPr>
              <a:t>comando</a:t>
            </a:r>
            <a:r>
              <a:rPr lang="en-US" sz="1600" b="1" dirty="0">
                <a:solidFill>
                  <a:schemeClr val="bg1"/>
                </a:solidFill>
              </a:rPr>
              <a:t> request system storage cleanup dry-run </a:t>
            </a:r>
            <a:r>
              <a:rPr lang="en-US" sz="1600" b="1" dirty="0" err="1">
                <a:solidFill>
                  <a:schemeClr val="bg1"/>
                </a:solidFill>
              </a:rPr>
              <a:t>muestra</a:t>
            </a:r>
            <a:r>
              <a:rPr lang="en-US" sz="1600" b="1" dirty="0">
                <a:solidFill>
                  <a:schemeClr val="bg1"/>
                </a:solidFill>
              </a:rPr>
              <a:t> solo los </a:t>
            </a:r>
            <a:r>
              <a:rPr lang="en-US" sz="1600" b="1" dirty="0" err="1">
                <a:solidFill>
                  <a:schemeClr val="bg1"/>
                </a:solidFill>
              </a:rPr>
              <a:t>candidatos</a:t>
            </a:r>
            <a:r>
              <a:rPr lang="en-US" sz="1600" b="1" dirty="0">
                <a:solidFill>
                  <a:schemeClr val="bg1"/>
                </a:solidFill>
              </a:rPr>
              <a:t> de </a:t>
            </a:r>
            <a:r>
              <a:rPr lang="en-US" sz="1600" b="1" dirty="0" err="1">
                <a:solidFill>
                  <a:schemeClr val="bg1"/>
                </a:solidFill>
              </a:rPr>
              <a:t>limpieza</a:t>
            </a:r>
            <a:r>
              <a:rPr lang="en-US" sz="1600" b="1" dirty="0">
                <a:solidFill>
                  <a:schemeClr val="bg1"/>
                </a:solidFill>
              </a:rPr>
              <a:t>. No </a:t>
            </a:r>
            <a:r>
              <a:rPr lang="en-US" sz="1600" b="1" dirty="0" err="1">
                <a:solidFill>
                  <a:schemeClr val="bg1"/>
                </a:solidFill>
              </a:rPr>
              <a:t>elimina</a:t>
            </a:r>
            <a:r>
              <a:rPr lang="en-US" sz="1600" b="1" dirty="0">
                <a:solidFill>
                  <a:schemeClr val="bg1"/>
                </a:solidFill>
              </a:rPr>
              <a:t> </a:t>
            </a:r>
            <a:r>
              <a:rPr lang="en-US" sz="1600" b="1" dirty="0" err="1">
                <a:solidFill>
                  <a:schemeClr val="bg1"/>
                </a:solidFill>
              </a:rPr>
              <a:t>ningún</a:t>
            </a:r>
            <a:r>
              <a:rPr lang="en-US" sz="1600" b="1" dirty="0">
                <a:solidFill>
                  <a:schemeClr val="bg1"/>
                </a:solidFill>
              </a:rPr>
              <a:t> </a:t>
            </a:r>
            <a:r>
              <a:rPr lang="en-US" sz="1600" b="1" dirty="0" err="1">
                <a:solidFill>
                  <a:schemeClr val="bg1"/>
                </a:solidFill>
              </a:rPr>
              <a:t>archivo</a:t>
            </a:r>
            <a:r>
              <a:rPr lang="en-US" sz="1600" b="1" dirty="0">
                <a:solidFill>
                  <a:schemeClr val="bg1"/>
                </a:solidFill>
              </a:rPr>
              <a:t>.</a:t>
            </a:r>
          </a:p>
        </p:txBody>
      </p:sp>
    </p:spTree>
    <p:extLst>
      <p:ext uri="{BB962C8B-B14F-4D97-AF65-F5344CB8AC3E}">
        <p14:creationId xmlns:p14="http://schemas.microsoft.com/office/powerpoint/2010/main" val="2962023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p:txBody>
          <a:bodyPr vert="horz" lIns="91440" tIns="45720" rIns="91440" bIns="45720" rtlCol="0" anchor="t">
            <a:normAutofit/>
          </a:bodyPr>
          <a:lstStyle/>
          <a:p>
            <a:r>
              <a:rPr lang="es-ES" dirty="0"/>
              <a:t>Ejemplo de Actualización</a:t>
            </a:r>
          </a:p>
          <a:p>
            <a:pPr lvl="1"/>
            <a:r>
              <a:rPr lang="es-ES" dirty="0"/>
              <a:t>Debe almacenar las imágenes de Junos OS copiadas en un dispositivo que ejecuta Junos OS en preparación para una actualización en el directorio /</a:t>
            </a:r>
            <a:r>
              <a:rPr lang="es-ES" dirty="0" err="1"/>
              <a:t>var</a:t>
            </a:r>
            <a:r>
              <a:rPr lang="es-ES" dirty="0"/>
              <a:t>/</a:t>
            </a:r>
            <a:r>
              <a:rPr lang="es-ES" dirty="0" err="1"/>
              <a:t>tmp</a:t>
            </a:r>
            <a:endParaRPr lang="es-ES" dirty="0"/>
          </a:p>
          <a:p>
            <a:pPr marL="344488" lvl="2" indent="0">
              <a:buNone/>
            </a:pPr>
            <a:endParaRPr lang="es-ES" dirty="0"/>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sp>
        <p:nvSpPr>
          <p:cNvPr id="11" name="TextBox 10">
            <a:extLst>
              <a:ext uri="{FF2B5EF4-FFF2-40B4-BE49-F238E27FC236}">
                <a16:creationId xmlns:a16="http://schemas.microsoft.com/office/drawing/2014/main" id="{E8E26DB8-BF9B-4078-94D4-39A76BD126BC}"/>
              </a:ext>
            </a:extLst>
          </p:cNvPr>
          <p:cNvSpPr txBox="1"/>
          <p:nvPr/>
        </p:nvSpPr>
        <p:spPr>
          <a:xfrm>
            <a:off x="453364" y="5649104"/>
            <a:ext cx="11141736" cy="1015663"/>
          </a:xfrm>
          <a:prstGeom prst="rect">
            <a:avLst/>
          </a:prstGeom>
          <a:solidFill>
            <a:srgbClr val="0097A4"/>
          </a:solidFill>
        </p:spPr>
        <p:txBody>
          <a:bodyPr wrap="square">
            <a:spAutoFit/>
          </a:bodyPr>
          <a:lstStyle/>
          <a:p>
            <a:r>
              <a:rPr lang="es-ES" sz="2000" dirty="0">
                <a:solidFill>
                  <a:schemeClr val="bg1"/>
                </a:solidFill>
              </a:rPr>
              <a:t>Una vez que el sistema se haya reiniciado, puede ejecutar el comando show </a:t>
            </a:r>
            <a:r>
              <a:rPr lang="es-ES" sz="2000" dirty="0" err="1">
                <a:solidFill>
                  <a:schemeClr val="bg1"/>
                </a:solidFill>
              </a:rPr>
              <a:t>version</a:t>
            </a:r>
            <a:r>
              <a:rPr lang="es-ES" sz="2000" dirty="0">
                <a:solidFill>
                  <a:schemeClr val="bg1"/>
                </a:solidFill>
              </a:rPr>
              <a:t>, que se ilustró anteriormente en este módulo, para verificar la versión de Junos OS. También puede revisar los mensajes de inicio emitiendo el comando show </a:t>
            </a:r>
            <a:r>
              <a:rPr lang="es-ES" sz="2000" dirty="0" err="1">
                <a:solidFill>
                  <a:schemeClr val="bg1"/>
                </a:solidFill>
              </a:rPr>
              <a:t>system</a:t>
            </a:r>
            <a:r>
              <a:rPr lang="es-ES" sz="2000" dirty="0">
                <a:solidFill>
                  <a:schemeClr val="bg1"/>
                </a:solidFill>
              </a:rPr>
              <a:t> </a:t>
            </a:r>
            <a:r>
              <a:rPr lang="es-ES" sz="2000" dirty="0" err="1">
                <a:solidFill>
                  <a:schemeClr val="bg1"/>
                </a:solidFill>
              </a:rPr>
              <a:t>boot-messages</a:t>
            </a:r>
            <a:r>
              <a:rPr lang="es-ES" sz="2000" dirty="0">
                <a:solidFill>
                  <a:schemeClr val="bg1"/>
                </a:solidFill>
              </a:rPr>
              <a:t>.</a:t>
            </a:r>
            <a:endParaRPr lang="en-US" sz="2000" dirty="0">
              <a:solidFill>
                <a:schemeClr val="bg1"/>
              </a:solidFill>
            </a:endParaRPr>
          </a:p>
        </p:txBody>
      </p:sp>
      <p:pic>
        <p:nvPicPr>
          <p:cNvPr id="5" name="Picture 4">
            <a:extLst>
              <a:ext uri="{FF2B5EF4-FFF2-40B4-BE49-F238E27FC236}">
                <a16:creationId xmlns:a16="http://schemas.microsoft.com/office/drawing/2014/main" id="{17AC5D77-9094-480B-AB7C-57B7C205E5F8}"/>
              </a:ext>
            </a:extLst>
          </p:cNvPr>
          <p:cNvPicPr>
            <a:picLocks noChangeAspect="1"/>
          </p:cNvPicPr>
          <p:nvPr/>
        </p:nvPicPr>
        <p:blipFill>
          <a:blip r:embed="rId3"/>
          <a:stretch>
            <a:fillRect/>
          </a:stretch>
        </p:blipFill>
        <p:spPr>
          <a:xfrm>
            <a:off x="362909" y="2484991"/>
            <a:ext cx="10762291" cy="3017997"/>
          </a:xfrm>
          <a:prstGeom prst="rect">
            <a:avLst/>
          </a:prstGeom>
        </p:spPr>
      </p:pic>
    </p:spTree>
    <p:extLst>
      <p:ext uri="{BB962C8B-B14F-4D97-AF65-F5344CB8AC3E}">
        <p14:creationId xmlns:p14="http://schemas.microsoft.com/office/powerpoint/2010/main" val="3509950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2481880"/>
          </a:xfrm>
        </p:spPr>
        <p:txBody>
          <a:bodyPr vert="horz" lIns="91440" tIns="45720" rIns="91440" bIns="45720" rtlCol="0" anchor="t">
            <a:normAutofit fontScale="92500" lnSpcReduction="10000"/>
          </a:bodyPr>
          <a:lstStyle/>
          <a:p>
            <a:r>
              <a:rPr lang="es-ES" dirty="0"/>
              <a:t>ISUU Unificado</a:t>
            </a:r>
          </a:p>
          <a:p>
            <a:pPr marL="53975" lvl="1" indent="0">
              <a:buNone/>
            </a:pPr>
            <a:r>
              <a:rPr lang="es-ES" dirty="0"/>
              <a:t>Actualización de software en servicio unificado (ISSU unificado)</a:t>
            </a:r>
          </a:p>
          <a:p>
            <a:pPr lvl="1"/>
            <a:r>
              <a:rPr lang="es-ES" dirty="0"/>
              <a:t>Le permite actualizar entre dos versiones diferentes de Junos OS sin interrupciones en el plano de control</a:t>
            </a:r>
          </a:p>
          <a:p>
            <a:pPr lvl="1"/>
            <a:r>
              <a:rPr lang="es-ES" dirty="0"/>
              <a:t>Elimina el tiempo de inactividad de la red durante las actualizaciones de imágenes de software</a:t>
            </a:r>
          </a:p>
          <a:p>
            <a:pPr lvl="1"/>
            <a:r>
              <a:rPr lang="es-ES" dirty="0"/>
              <a:t>Reduce los costos operativos al mismo tiempo que brinda niveles de servicio más altos</a:t>
            </a:r>
          </a:p>
          <a:p>
            <a:pPr lvl="1"/>
            <a:r>
              <a:rPr lang="es-ES" dirty="0"/>
              <a:t>Proporciona una implementación rápida de nuevas características.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6412"/>
            <a:ext cx="7699551" cy="512763"/>
          </a:xfrm>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pic>
        <p:nvPicPr>
          <p:cNvPr id="6" name="Picture 5">
            <a:extLst>
              <a:ext uri="{FF2B5EF4-FFF2-40B4-BE49-F238E27FC236}">
                <a16:creationId xmlns:a16="http://schemas.microsoft.com/office/drawing/2014/main" id="{A54CA570-3956-4C4B-9D1B-23736B1E7148}"/>
              </a:ext>
            </a:extLst>
          </p:cNvPr>
          <p:cNvPicPr>
            <a:picLocks noChangeAspect="1"/>
          </p:cNvPicPr>
          <p:nvPr/>
        </p:nvPicPr>
        <p:blipFill>
          <a:blip r:embed="rId3"/>
          <a:stretch>
            <a:fillRect/>
          </a:stretch>
        </p:blipFill>
        <p:spPr>
          <a:xfrm>
            <a:off x="466064" y="3878913"/>
            <a:ext cx="6340820" cy="2472675"/>
          </a:xfrm>
          <a:prstGeom prst="rect">
            <a:avLst/>
          </a:prstGeom>
        </p:spPr>
      </p:pic>
      <p:sp>
        <p:nvSpPr>
          <p:cNvPr id="10" name="TextBox 9">
            <a:extLst>
              <a:ext uri="{FF2B5EF4-FFF2-40B4-BE49-F238E27FC236}">
                <a16:creationId xmlns:a16="http://schemas.microsoft.com/office/drawing/2014/main" id="{E10C1A01-2994-4844-9806-FAFF30C601BD}"/>
              </a:ext>
            </a:extLst>
          </p:cNvPr>
          <p:cNvSpPr txBox="1"/>
          <p:nvPr/>
        </p:nvSpPr>
        <p:spPr>
          <a:xfrm>
            <a:off x="7302500" y="3848100"/>
            <a:ext cx="4423436" cy="255454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600" dirty="0"/>
              <a:t>El </a:t>
            </a:r>
            <a:r>
              <a:rPr lang="en-US" sz="1600" dirty="0" err="1"/>
              <a:t>enrutamiento</a:t>
            </a:r>
            <a:r>
              <a:rPr lang="en-US" sz="1600" dirty="0"/>
              <a:t> </a:t>
            </a:r>
            <a:r>
              <a:rPr lang="en-US" sz="1600" dirty="0" err="1"/>
              <a:t>activo</a:t>
            </a:r>
            <a:r>
              <a:rPr lang="en-US" sz="1600" dirty="0"/>
              <a:t> </a:t>
            </a:r>
            <a:r>
              <a:rPr lang="en-US" sz="1600" dirty="0" err="1"/>
              <a:t>ininterrumpido</a:t>
            </a:r>
            <a:r>
              <a:rPr lang="en-US" sz="1600" dirty="0"/>
              <a:t> (NSR) no es compatible con </a:t>
            </a:r>
            <a:r>
              <a:rPr lang="en-US" sz="1600" dirty="0" err="1"/>
              <a:t>todos</a:t>
            </a:r>
            <a:r>
              <a:rPr lang="en-US" sz="1600" dirty="0"/>
              <a:t> los </a:t>
            </a:r>
            <a:r>
              <a:rPr lang="en-US" sz="1600" dirty="0" err="1"/>
              <a:t>dispositivos</a:t>
            </a:r>
            <a:r>
              <a:rPr lang="en-US" sz="1600" dirty="0"/>
              <a:t> Junos OS. </a:t>
            </a:r>
            <a:r>
              <a:rPr lang="en-US" sz="1600" dirty="0" err="1"/>
              <a:t>Consulte</a:t>
            </a:r>
            <a:r>
              <a:rPr lang="en-US" sz="1600" dirty="0"/>
              <a:t> las </a:t>
            </a:r>
            <a:r>
              <a:rPr lang="en-US" sz="1600" dirty="0" err="1"/>
              <a:t>publicaciones</a:t>
            </a:r>
            <a:r>
              <a:rPr lang="en-US" sz="1600" dirty="0"/>
              <a:t> </a:t>
            </a:r>
            <a:r>
              <a:rPr lang="en-US" sz="1600" dirty="0" err="1"/>
              <a:t>técnicas</a:t>
            </a:r>
            <a:r>
              <a:rPr lang="en-US" sz="1600" dirty="0"/>
              <a:t> para </a:t>
            </a:r>
            <a:r>
              <a:rPr lang="en-US" sz="1600" dirty="0" err="1"/>
              <a:t>conocer</a:t>
            </a:r>
            <a:r>
              <a:rPr lang="en-US" sz="1600" dirty="0"/>
              <a:t> los </a:t>
            </a:r>
            <a:r>
              <a:rPr lang="en-US" sz="1600" dirty="0" err="1"/>
              <a:t>detalles</a:t>
            </a:r>
            <a:r>
              <a:rPr lang="en-US" sz="1600" dirty="0"/>
              <a:t> de </a:t>
            </a:r>
            <a:r>
              <a:rPr lang="en-US" sz="1600" dirty="0" err="1"/>
              <a:t>compatibilidad</a:t>
            </a:r>
            <a:r>
              <a:rPr lang="en-US" sz="1600" dirty="0"/>
              <a:t> con la </a:t>
            </a:r>
            <a:r>
              <a:rPr lang="en-US" sz="1600" dirty="0" err="1"/>
              <a:t>plataforma</a:t>
            </a:r>
            <a:r>
              <a:rPr lang="en-US" sz="1600" dirty="0"/>
              <a:t> y </a:t>
            </a:r>
            <a:r>
              <a:rPr lang="en-US" sz="1600" dirty="0" err="1"/>
              <a:t>el</a:t>
            </a:r>
            <a:r>
              <a:rPr lang="en-US" sz="1600" dirty="0"/>
              <a:t> </a:t>
            </a:r>
            <a:r>
              <a:rPr lang="en-US" sz="1600" dirty="0" err="1"/>
              <a:t>protocolo</a:t>
            </a:r>
            <a:r>
              <a:rPr lang="en-US" sz="1600" dirty="0"/>
              <a:t>.</a:t>
            </a:r>
          </a:p>
          <a:p>
            <a:endParaRPr lang="en-US" sz="1600" dirty="0"/>
          </a:p>
          <a:p>
            <a:r>
              <a:rPr lang="en-US" sz="1600" dirty="0"/>
              <a:t>El motor de </a:t>
            </a:r>
            <a:r>
              <a:rPr lang="en-US" sz="1600" dirty="0" err="1"/>
              <a:t>enrutamiento</a:t>
            </a:r>
            <a:r>
              <a:rPr lang="en-US" sz="1600" dirty="0"/>
              <a:t> principal y </a:t>
            </a:r>
            <a:r>
              <a:rPr lang="en-US" sz="1600" dirty="0" err="1"/>
              <a:t>el</a:t>
            </a:r>
            <a:r>
              <a:rPr lang="en-US" sz="1600" dirty="0"/>
              <a:t> motor de </a:t>
            </a:r>
            <a:r>
              <a:rPr lang="en-US" sz="1600" dirty="0" err="1"/>
              <a:t>enrutamiento</a:t>
            </a:r>
            <a:r>
              <a:rPr lang="en-US" sz="1600" dirty="0"/>
              <a:t> de </a:t>
            </a:r>
            <a:r>
              <a:rPr lang="en-US" sz="1600" dirty="0" err="1"/>
              <a:t>respaldo</a:t>
            </a:r>
            <a:r>
              <a:rPr lang="en-US" sz="1600" dirty="0"/>
              <a:t> </a:t>
            </a:r>
            <a:r>
              <a:rPr lang="en-US" sz="1600" dirty="0" err="1"/>
              <a:t>deben</a:t>
            </a:r>
            <a:r>
              <a:rPr lang="en-US" sz="1600" dirty="0"/>
              <a:t> </a:t>
            </a:r>
            <a:r>
              <a:rPr lang="en-US" sz="1600" dirty="0" err="1"/>
              <a:t>ejecutar</a:t>
            </a:r>
            <a:r>
              <a:rPr lang="en-US" sz="1600" dirty="0"/>
              <a:t> la </a:t>
            </a:r>
            <a:r>
              <a:rPr lang="en-US" sz="1600" dirty="0" err="1"/>
              <a:t>misma</a:t>
            </a:r>
            <a:r>
              <a:rPr lang="en-US" sz="1600" dirty="0"/>
              <a:t> </a:t>
            </a:r>
            <a:r>
              <a:rPr lang="en-US" sz="1600" dirty="0" err="1"/>
              <a:t>versión</a:t>
            </a:r>
            <a:r>
              <a:rPr lang="en-US" sz="1600" dirty="0"/>
              <a:t> de software antes de que </a:t>
            </a:r>
            <a:r>
              <a:rPr lang="en-US" sz="1600" dirty="0" err="1"/>
              <a:t>pueda</a:t>
            </a:r>
            <a:r>
              <a:rPr lang="en-US" sz="1600" dirty="0"/>
              <a:t> </a:t>
            </a:r>
            <a:r>
              <a:rPr lang="en-US" sz="1600" dirty="0" err="1"/>
              <a:t>realizar</a:t>
            </a:r>
            <a:r>
              <a:rPr lang="en-US" sz="1600" dirty="0"/>
              <a:t> un ISSU </a:t>
            </a:r>
            <a:r>
              <a:rPr lang="en-US" sz="1600" dirty="0" err="1"/>
              <a:t>unificado</a:t>
            </a:r>
            <a:endParaRPr lang="en-US" sz="1600" dirty="0"/>
          </a:p>
        </p:txBody>
      </p:sp>
    </p:spTree>
    <p:extLst>
      <p:ext uri="{BB962C8B-B14F-4D97-AF65-F5344CB8AC3E}">
        <p14:creationId xmlns:p14="http://schemas.microsoft.com/office/powerpoint/2010/main" val="2275080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2481880"/>
          </a:xfrm>
        </p:spPr>
        <p:txBody>
          <a:bodyPr vert="horz" lIns="91440" tIns="45720" rIns="91440" bIns="45720" rtlCol="0" anchor="t">
            <a:normAutofit/>
          </a:bodyPr>
          <a:lstStyle/>
          <a:p>
            <a:r>
              <a:rPr lang="es-ES" dirty="0"/>
              <a:t>Realizando el ISSU Unificado</a:t>
            </a:r>
          </a:p>
          <a:p>
            <a:pPr lvl="1"/>
            <a:r>
              <a:rPr lang="es-ES" dirty="0"/>
              <a:t>Para realizar un ISSU unificado. complete los siguientes pasos: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6412"/>
            <a:ext cx="7699551" cy="512763"/>
          </a:xfrm>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pic>
        <p:nvPicPr>
          <p:cNvPr id="9" name="Picture 8">
            <a:extLst>
              <a:ext uri="{FF2B5EF4-FFF2-40B4-BE49-F238E27FC236}">
                <a16:creationId xmlns:a16="http://schemas.microsoft.com/office/drawing/2014/main" id="{209FF33D-AB94-4EA6-B503-87C6105F2049}"/>
              </a:ext>
            </a:extLst>
          </p:cNvPr>
          <p:cNvPicPr>
            <a:picLocks noChangeAspect="1"/>
          </p:cNvPicPr>
          <p:nvPr/>
        </p:nvPicPr>
        <p:blipFill>
          <a:blip r:embed="rId3"/>
          <a:stretch>
            <a:fillRect/>
          </a:stretch>
        </p:blipFill>
        <p:spPr>
          <a:xfrm>
            <a:off x="1512062" y="2400102"/>
            <a:ext cx="8552863" cy="4083303"/>
          </a:xfrm>
          <a:prstGeom prst="rect">
            <a:avLst/>
          </a:prstGeom>
        </p:spPr>
      </p:pic>
      <p:sp>
        <p:nvSpPr>
          <p:cNvPr id="12" name="TextBox 11">
            <a:extLst>
              <a:ext uri="{FF2B5EF4-FFF2-40B4-BE49-F238E27FC236}">
                <a16:creationId xmlns:a16="http://schemas.microsoft.com/office/drawing/2014/main" id="{4F910DBE-7DCF-43A2-B3E2-EE3A7FFBC45D}"/>
              </a:ext>
            </a:extLst>
          </p:cNvPr>
          <p:cNvSpPr txBox="1"/>
          <p:nvPr/>
        </p:nvSpPr>
        <p:spPr>
          <a:xfrm>
            <a:off x="1882775" y="4195144"/>
            <a:ext cx="1927225" cy="2031325"/>
          </a:xfrm>
          <a:prstGeom prst="rect">
            <a:avLst/>
          </a:prstGeom>
          <a:solidFill>
            <a:schemeClr val="bg1"/>
          </a:solidFill>
        </p:spPr>
        <p:txBody>
          <a:bodyPr wrap="square">
            <a:spAutoFit/>
          </a:bodyPr>
          <a:lstStyle/>
          <a:p>
            <a:pPr algn="ctr"/>
            <a:r>
              <a:rPr lang="es-ES" b="0" i="0" dirty="0">
                <a:solidFill>
                  <a:srgbClr val="000000"/>
                </a:solidFill>
                <a:effectLst/>
              </a:rPr>
              <a:t>Habilite GRES y NSR y verifique que los motores de enrutamiento y los protocolos estén sincronizados.</a:t>
            </a:r>
            <a:endParaRPr lang="en-US" dirty="0"/>
          </a:p>
        </p:txBody>
      </p:sp>
      <p:sp>
        <p:nvSpPr>
          <p:cNvPr id="13" name="TextBox 12">
            <a:extLst>
              <a:ext uri="{FF2B5EF4-FFF2-40B4-BE49-F238E27FC236}">
                <a16:creationId xmlns:a16="http://schemas.microsoft.com/office/drawing/2014/main" id="{4E825D21-CE19-4254-9259-DD7C2658E6D4}"/>
              </a:ext>
            </a:extLst>
          </p:cNvPr>
          <p:cNvSpPr txBox="1"/>
          <p:nvPr/>
        </p:nvSpPr>
        <p:spPr>
          <a:xfrm>
            <a:off x="4584700" y="4150090"/>
            <a:ext cx="2362200" cy="2031325"/>
          </a:xfrm>
          <a:prstGeom prst="rect">
            <a:avLst/>
          </a:prstGeom>
          <a:solidFill>
            <a:schemeClr val="bg1"/>
          </a:solidFill>
        </p:spPr>
        <p:txBody>
          <a:bodyPr wrap="square">
            <a:spAutoFit/>
          </a:bodyPr>
          <a:lstStyle/>
          <a:p>
            <a:pPr algn="ctr"/>
            <a:r>
              <a:rPr lang="es-ES" b="0" i="0" dirty="0">
                <a:solidFill>
                  <a:srgbClr val="000000"/>
                </a:solidFill>
                <a:effectLst/>
              </a:rPr>
              <a:t>Descargue el nuevo paquete de software del sitio web de soporte de Juniper Networks y luego copie el paquete en el enrutador. </a:t>
            </a:r>
            <a:endParaRPr lang="en-US" dirty="0"/>
          </a:p>
        </p:txBody>
      </p:sp>
      <p:sp>
        <p:nvSpPr>
          <p:cNvPr id="14" name="TextBox 13">
            <a:extLst>
              <a:ext uri="{FF2B5EF4-FFF2-40B4-BE49-F238E27FC236}">
                <a16:creationId xmlns:a16="http://schemas.microsoft.com/office/drawing/2014/main" id="{2F8C6480-0FA7-4A03-BE64-30F400D4C3F5}"/>
              </a:ext>
            </a:extLst>
          </p:cNvPr>
          <p:cNvSpPr txBox="1"/>
          <p:nvPr/>
        </p:nvSpPr>
        <p:spPr>
          <a:xfrm>
            <a:off x="7721600" y="4150089"/>
            <a:ext cx="2063926" cy="2031325"/>
          </a:xfrm>
          <a:prstGeom prst="rect">
            <a:avLst/>
          </a:prstGeom>
          <a:solidFill>
            <a:schemeClr val="bg1"/>
          </a:solidFill>
        </p:spPr>
        <p:txBody>
          <a:bodyPr wrap="square">
            <a:spAutoFit/>
          </a:bodyPr>
          <a:lstStyle/>
          <a:p>
            <a:pPr algn="ctr"/>
            <a:r>
              <a:rPr lang="es-ES" b="0" i="0" dirty="0">
                <a:solidFill>
                  <a:srgbClr val="000000"/>
                </a:solidFill>
                <a:effectLst/>
              </a:rPr>
              <a:t>Emita el comando </a:t>
            </a:r>
            <a:r>
              <a:rPr lang="es-ES" b="1" i="0" dirty="0" err="1">
                <a:solidFill>
                  <a:srgbClr val="000000"/>
                </a:solidFill>
                <a:effectLst/>
              </a:rPr>
              <a:t>request</a:t>
            </a:r>
            <a:r>
              <a:rPr lang="es-ES" b="1" i="0" dirty="0">
                <a:solidFill>
                  <a:srgbClr val="000000"/>
                </a:solidFill>
                <a:effectLst/>
              </a:rPr>
              <a:t> </a:t>
            </a:r>
            <a:r>
              <a:rPr lang="es-ES" b="1" i="0" dirty="0" err="1">
                <a:solidFill>
                  <a:srgbClr val="000000"/>
                </a:solidFill>
                <a:effectLst/>
              </a:rPr>
              <a:t>system</a:t>
            </a:r>
            <a:r>
              <a:rPr lang="es-ES" b="1" i="0" dirty="0">
                <a:solidFill>
                  <a:srgbClr val="000000"/>
                </a:solidFill>
                <a:effectLst/>
              </a:rPr>
              <a:t> software </a:t>
            </a:r>
            <a:r>
              <a:rPr lang="es-ES" b="1" i="0" dirty="0" err="1">
                <a:solidFill>
                  <a:srgbClr val="000000"/>
                </a:solidFill>
                <a:effectLst/>
              </a:rPr>
              <a:t>in-service-upgrade</a:t>
            </a:r>
            <a:r>
              <a:rPr lang="es-ES" b="1" i="0" dirty="0">
                <a:solidFill>
                  <a:srgbClr val="000000"/>
                </a:solidFill>
                <a:effectLst/>
              </a:rPr>
              <a:t> </a:t>
            </a:r>
            <a:r>
              <a:rPr lang="es-ES" b="0" i="0" dirty="0">
                <a:solidFill>
                  <a:srgbClr val="000000"/>
                </a:solidFill>
                <a:effectLst/>
              </a:rPr>
              <a:t>en el motor de enrutamiento principal.</a:t>
            </a:r>
            <a:endParaRPr lang="en-US" dirty="0"/>
          </a:p>
        </p:txBody>
      </p:sp>
      <p:sp>
        <p:nvSpPr>
          <p:cNvPr id="19" name="Rectangle 5">
            <a:extLst>
              <a:ext uri="{FF2B5EF4-FFF2-40B4-BE49-F238E27FC236}">
                <a16:creationId xmlns:a16="http://schemas.microsoft.com/office/drawing/2014/main" id="{22E2CCC6-9309-4EA0-A037-A5F99CC14509}"/>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300" b="0" i="0" u="none" strike="noStrike" cap="none" normalizeH="0" baseline="0">
                <a:ln>
                  <a:noFill/>
                </a:ln>
                <a:solidFill>
                  <a:srgbClr val="000000"/>
                </a:solidFill>
                <a:effectLst/>
                <a:latin typeface="Roboto" panose="02000000000000000000" pitchFamily="2" charset="0"/>
              </a:rPr>
              <a:t>Emita el comando requestsystem softwarein-service-upgrade en el motor de enrutamiento principal. </a:t>
            </a:r>
            <a:endParaRPr kumimoji="0" lang="es-ES" altLang="en-US" sz="1000" b="0" i="0" u="none" strike="noStrike" cap="none" normalizeH="0" baseline="0">
              <a:ln>
                <a:noFill/>
              </a:ln>
              <a:solidFill>
                <a:schemeClr val="tx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6">
            <a:extLst>
              <a:ext uri="{FF2B5EF4-FFF2-40B4-BE49-F238E27FC236}">
                <a16:creationId xmlns:a16="http://schemas.microsoft.com/office/drawing/2014/main" id="{A04510C8-B5F4-4D7F-9881-2A75A9DC7B5B}"/>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7">
            <a:extLst>
              <a:ext uri="{FF2B5EF4-FFF2-40B4-BE49-F238E27FC236}">
                <a16:creationId xmlns:a16="http://schemas.microsoft.com/office/drawing/2014/main" id="{7AEDDEC9-EC51-4E91-8593-367881D1F95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300" b="0" i="0" u="none" strike="noStrike" cap="none" normalizeH="0" baseline="0">
                <a:ln>
                  <a:noFill/>
                </a:ln>
                <a:solidFill>
                  <a:srgbClr val="000000"/>
                </a:solidFill>
                <a:effectLst/>
                <a:latin typeface="Roboto" panose="02000000000000000000" pitchFamily="2" charset="0"/>
              </a:rPr>
              <a:t>Emita el comando requestsystem softwarein-service-upgrade en el motor de enrutamiento principal. </a:t>
            </a:r>
            <a:endParaRPr kumimoji="0" lang="es-ES" altLang="en-US" sz="1000" b="0" i="0" u="none" strike="noStrike" cap="none" normalizeH="0" baseline="0">
              <a:ln>
                <a:noFill/>
              </a:ln>
              <a:solidFill>
                <a:schemeClr val="tx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8">
            <a:extLst>
              <a:ext uri="{FF2B5EF4-FFF2-40B4-BE49-F238E27FC236}">
                <a16:creationId xmlns:a16="http://schemas.microsoft.com/office/drawing/2014/main" id="{2B94C5FA-29B6-425F-A026-F16D2DA8C0A3}"/>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3BB727B3-9B7D-46EE-BBE0-D62C554E4C16}"/>
              </a:ext>
            </a:extLst>
          </p:cNvPr>
          <p:cNvSpPr txBox="1"/>
          <p:nvPr/>
        </p:nvSpPr>
        <p:spPr>
          <a:xfrm>
            <a:off x="152400" y="6388847"/>
            <a:ext cx="11285272" cy="646331"/>
          </a:xfrm>
          <a:prstGeom prst="rect">
            <a:avLst/>
          </a:prstGeom>
          <a:noFill/>
        </p:spPr>
        <p:txBody>
          <a:bodyPr wrap="square">
            <a:spAutoFit/>
          </a:bodyPr>
          <a:lstStyle/>
          <a:p>
            <a:r>
              <a:rPr lang="en-US" dirty="0">
                <a:hlinkClick r:id="rId4"/>
              </a:rPr>
              <a:t>https://www.juniper.net/documentation/us/en/software/junos/high-availability/topics/concept/gres-overview.html</a:t>
            </a:r>
            <a:endParaRPr lang="en-US" dirty="0"/>
          </a:p>
          <a:p>
            <a:endParaRPr lang="en-US" dirty="0"/>
          </a:p>
        </p:txBody>
      </p:sp>
    </p:spTree>
    <p:extLst>
      <p:ext uri="{BB962C8B-B14F-4D97-AF65-F5344CB8AC3E}">
        <p14:creationId xmlns:p14="http://schemas.microsoft.com/office/powerpoint/2010/main" val="657751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2481880"/>
          </a:xfrm>
        </p:spPr>
        <p:txBody>
          <a:bodyPr vert="horz" lIns="91440" tIns="45720" rIns="91440" bIns="45720" rtlCol="0" anchor="t">
            <a:normAutofit/>
          </a:bodyPr>
          <a:lstStyle/>
          <a:p>
            <a:r>
              <a:rPr lang="es-ES" dirty="0"/>
              <a:t>Comprobación de conocimientos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6412"/>
            <a:ext cx="7699551" cy="512763"/>
          </a:xfrm>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pic>
        <p:nvPicPr>
          <p:cNvPr id="5" name="Picture 4">
            <a:extLst>
              <a:ext uri="{FF2B5EF4-FFF2-40B4-BE49-F238E27FC236}">
                <a16:creationId xmlns:a16="http://schemas.microsoft.com/office/drawing/2014/main" id="{BEF8E0E0-7FC6-4D4D-9F59-9067C48DB2A8}"/>
              </a:ext>
            </a:extLst>
          </p:cNvPr>
          <p:cNvPicPr>
            <a:picLocks noChangeAspect="1"/>
          </p:cNvPicPr>
          <p:nvPr/>
        </p:nvPicPr>
        <p:blipFill>
          <a:blip r:embed="rId3"/>
          <a:stretch>
            <a:fillRect/>
          </a:stretch>
        </p:blipFill>
        <p:spPr>
          <a:xfrm>
            <a:off x="2006265" y="1878983"/>
            <a:ext cx="8179470" cy="4399228"/>
          </a:xfrm>
          <a:prstGeom prst="rect">
            <a:avLst/>
          </a:prstGeom>
        </p:spPr>
      </p:pic>
    </p:spTree>
    <p:extLst>
      <p:ext uri="{BB962C8B-B14F-4D97-AF65-F5344CB8AC3E}">
        <p14:creationId xmlns:p14="http://schemas.microsoft.com/office/powerpoint/2010/main" val="3796390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p:txBody>
          <a:bodyPr>
            <a:normAutofit fontScale="90000"/>
          </a:bodyPr>
          <a:lstStyle/>
          <a:p>
            <a:r>
              <a:rPr lang="es-ES" dirty="0"/>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2481880"/>
          </a:xfrm>
        </p:spPr>
        <p:txBody>
          <a:bodyPr vert="horz" lIns="91440" tIns="45720" rIns="91440" bIns="45720" rtlCol="0" anchor="t">
            <a:normAutofit/>
          </a:bodyPr>
          <a:lstStyle/>
          <a:p>
            <a:r>
              <a:rPr lang="es-ES" dirty="0"/>
              <a:t>Comprobación de conocimientos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6412"/>
            <a:ext cx="7699551" cy="512763"/>
          </a:xfrm>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pic>
        <p:nvPicPr>
          <p:cNvPr id="5" name="Picture 4">
            <a:extLst>
              <a:ext uri="{FF2B5EF4-FFF2-40B4-BE49-F238E27FC236}">
                <a16:creationId xmlns:a16="http://schemas.microsoft.com/office/drawing/2014/main" id="{4B25DD90-6E60-488E-8FC4-6CA41E93FF11}"/>
              </a:ext>
            </a:extLst>
          </p:cNvPr>
          <p:cNvPicPr>
            <a:picLocks noChangeAspect="1"/>
          </p:cNvPicPr>
          <p:nvPr/>
        </p:nvPicPr>
        <p:blipFill>
          <a:blip r:embed="rId3"/>
          <a:stretch>
            <a:fillRect/>
          </a:stretch>
        </p:blipFill>
        <p:spPr>
          <a:xfrm>
            <a:off x="2466726" y="1866199"/>
            <a:ext cx="7258547" cy="4657891"/>
          </a:xfrm>
          <a:prstGeom prst="rect">
            <a:avLst/>
          </a:prstGeom>
        </p:spPr>
      </p:pic>
    </p:spTree>
    <p:extLst>
      <p:ext uri="{BB962C8B-B14F-4D97-AF65-F5344CB8AC3E}">
        <p14:creationId xmlns:p14="http://schemas.microsoft.com/office/powerpoint/2010/main" val="48795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0994-5ED9-4D6C-864F-3D7EA8B20998}"/>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1C70F385-392D-4400-B80A-C054C3BA7501}"/>
              </a:ext>
            </a:extLst>
          </p:cNvPr>
          <p:cNvSpPr>
            <a:spLocks noGrp="1"/>
          </p:cNvSpPr>
          <p:nvPr>
            <p:ph idx="1"/>
          </p:nvPr>
        </p:nvSpPr>
        <p:spPr/>
        <p:txBody>
          <a:bodyPr/>
          <a:lstStyle/>
          <a:p>
            <a:r>
              <a:rPr lang="es-GT" dirty="0" err="1"/>
              <a:t>Lab</a:t>
            </a:r>
            <a:r>
              <a:rPr lang="es-GT" dirty="0"/>
              <a:t>: Actualizando Junos OS</a:t>
            </a:r>
            <a:endParaRPr lang="en-US" dirty="0"/>
          </a:p>
        </p:txBody>
      </p:sp>
      <p:sp>
        <p:nvSpPr>
          <p:cNvPr id="4" name="Content Placeholder 3">
            <a:extLst>
              <a:ext uri="{FF2B5EF4-FFF2-40B4-BE49-F238E27FC236}">
                <a16:creationId xmlns:a16="http://schemas.microsoft.com/office/drawing/2014/main" id="{A9BB0B5D-4470-4C52-A7B1-1A40F9D6D156}"/>
              </a:ext>
            </a:extLst>
          </p:cNvPr>
          <p:cNvSpPr>
            <a:spLocks noGrp="1"/>
          </p:cNvSpPr>
          <p:nvPr>
            <p:ph sz="quarter" idx="13"/>
          </p:nvPr>
        </p:nvSpPr>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pic>
        <p:nvPicPr>
          <p:cNvPr id="6" name="Picture 5">
            <a:extLst>
              <a:ext uri="{FF2B5EF4-FFF2-40B4-BE49-F238E27FC236}">
                <a16:creationId xmlns:a16="http://schemas.microsoft.com/office/drawing/2014/main" id="{FFF9235E-3E46-44C7-8703-342747E63550}"/>
              </a:ext>
            </a:extLst>
          </p:cNvPr>
          <p:cNvPicPr>
            <a:picLocks noChangeAspect="1"/>
          </p:cNvPicPr>
          <p:nvPr/>
        </p:nvPicPr>
        <p:blipFill>
          <a:blip r:embed="rId2"/>
          <a:stretch>
            <a:fillRect/>
          </a:stretch>
        </p:blipFill>
        <p:spPr>
          <a:xfrm>
            <a:off x="818691" y="1993222"/>
            <a:ext cx="10919945" cy="4356778"/>
          </a:xfrm>
          <a:prstGeom prst="rect">
            <a:avLst/>
          </a:prstGeom>
        </p:spPr>
      </p:pic>
    </p:spTree>
    <p:extLst>
      <p:ext uri="{BB962C8B-B14F-4D97-AF65-F5344CB8AC3E}">
        <p14:creationId xmlns:p14="http://schemas.microsoft.com/office/powerpoint/2010/main" val="4179724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60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dirty="0"/>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4351338"/>
          </a:xfrm>
        </p:spPr>
        <p:txBody>
          <a:bodyPr vert="horz" lIns="91440" tIns="45720" rIns="91440" bIns="45720" rtlCol="0" anchor="t">
            <a:normAutofit/>
          </a:bodyPr>
          <a:lstStyle/>
          <a:p>
            <a:r>
              <a:rPr lang="es-ES" dirty="0"/>
              <a:t>Revisando el almacenamiento disponible</a:t>
            </a:r>
          </a:p>
          <a:p>
            <a:pPr lvl="1"/>
            <a:r>
              <a:rPr lang="es-ES" dirty="0"/>
              <a:t>Utilice el comando </a:t>
            </a:r>
            <a:r>
              <a:rPr lang="es-ES" dirty="0">
                <a:latin typeface="Consolas" panose="020B0609020204030204" pitchFamily="49" charset="0"/>
              </a:rPr>
              <a:t>show </a:t>
            </a:r>
            <a:r>
              <a:rPr lang="es-ES" dirty="0" err="1">
                <a:latin typeface="Consolas" panose="020B0609020204030204" pitchFamily="49" charset="0"/>
              </a:rPr>
              <a:t>system</a:t>
            </a:r>
            <a:r>
              <a:rPr lang="es-ES" dirty="0">
                <a:latin typeface="Consolas" panose="020B0609020204030204" pitchFamily="49" charset="0"/>
              </a:rPr>
              <a:t> </a:t>
            </a:r>
            <a:r>
              <a:rPr lang="es-ES" dirty="0" err="1">
                <a:latin typeface="Consolas" panose="020B0609020204030204" pitchFamily="49" charset="0"/>
              </a:rPr>
              <a:t>storage</a:t>
            </a:r>
            <a:r>
              <a:rPr lang="es-ES" dirty="0"/>
              <a:t> para ver la utilización actual del espacio de almacenamiento:</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fontScale="62500" lnSpcReduction="20000"/>
          </a:bodyPr>
          <a:lstStyle/>
          <a:p>
            <a:r>
              <a:rPr lang="es-ES" dirty="0">
                <a:cs typeface="Calibri"/>
              </a:rPr>
              <a:t>10: Actualizando Junos OS</a:t>
            </a:r>
            <a:br>
              <a:rPr lang="es-ES" dirty="0">
                <a:cs typeface="Calibri"/>
              </a:rPr>
            </a:br>
            <a:r>
              <a:rPr lang="es-ES" dirty="0">
                <a:cs typeface="Calibri"/>
              </a:rPr>
              <a:t>Almacenamiento y limpieza del sistema</a:t>
            </a:r>
            <a:endParaRPr lang="es-ES" dirty="0"/>
          </a:p>
        </p:txBody>
      </p:sp>
      <p:pic>
        <p:nvPicPr>
          <p:cNvPr id="5" name="Picture 4">
            <a:extLst>
              <a:ext uri="{FF2B5EF4-FFF2-40B4-BE49-F238E27FC236}">
                <a16:creationId xmlns:a16="http://schemas.microsoft.com/office/drawing/2014/main" id="{45063A68-6E87-4BFC-972D-4F13BA435992}"/>
              </a:ext>
            </a:extLst>
          </p:cNvPr>
          <p:cNvPicPr>
            <a:picLocks noChangeAspect="1"/>
          </p:cNvPicPr>
          <p:nvPr/>
        </p:nvPicPr>
        <p:blipFill>
          <a:blip r:embed="rId3"/>
          <a:stretch>
            <a:fillRect/>
          </a:stretch>
        </p:blipFill>
        <p:spPr>
          <a:xfrm>
            <a:off x="2379906" y="3075808"/>
            <a:ext cx="7432187" cy="1498049"/>
          </a:xfrm>
          <a:prstGeom prst="rect">
            <a:avLst/>
          </a:prstGeom>
        </p:spPr>
      </p:pic>
    </p:spTree>
    <p:extLst>
      <p:ext uri="{BB962C8B-B14F-4D97-AF65-F5344CB8AC3E}">
        <p14:creationId xmlns:p14="http://schemas.microsoft.com/office/powerpoint/2010/main" val="260463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55B1-E710-44A6-ABA6-E7FB1AAC675C}"/>
              </a:ext>
            </a:extLst>
          </p:cNvPr>
          <p:cNvSpPr>
            <a:spLocks noGrp="1"/>
          </p:cNvSpPr>
          <p:nvPr>
            <p:ph type="title"/>
          </p:nvPr>
        </p:nvSpPr>
        <p:spPr/>
        <p:txBody>
          <a:bodyPr>
            <a:normAutofit fontScale="90000"/>
          </a:bodyPr>
          <a:lstStyle/>
          <a:p>
            <a:r>
              <a:rPr lang="es-ES" dirty="0"/>
              <a:t>Introducción al Sistema Operativo Junos</a:t>
            </a:r>
            <a:endParaRPr lang="en-US" dirty="0"/>
          </a:p>
        </p:txBody>
      </p:sp>
      <p:sp>
        <p:nvSpPr>
          <p:cNvPr id="3" name="Content Placeholder 2">
            <a:extLst>
              <a:ext uri="{FF2B5EF4-FFF2-40B4-BE49-F238E27FC236}">
                <a16:creationId xmlns:a16="http://schemas.microsoft.com/office/drawing/2014/main" id="{6914DC83-4314-4A2A-B259-80AA88A91AA5}"/>
              </a:ext>
            </a:extLst>
          </p:cNvPr>
          <p:cNvSpPr>
            <a:spLocks noGrp="1"/>
          </p:cNvSpPr>
          <p:nvPr>
            <p:ph idx="1"/>
          </p:nvPr>
        </p:nvSpPr>
        <p:spPr>
          <a:xfrm>
            <a:off x="453364" y="1366220"/>
            <a:ext cx="11285272" cy="4983780"/>
          </a:xfrm>
        </p:spPr>
        <p:txBody>
          <a:bodyPr/>
          <a:lstStyle/>
          <a:p>
            <a:r>
              <a:rPr lang="es-GT" dirty="0"/>
              <a:t>Tareas de limpieza</a:t>
            </a:r>
          </a:p>
          <a:p>
            <a:pPr lvl="1"/>
            <a:r>
              <a:rPr lang="es-GT" dirty="0"/>
              <a:t>Limpieza del almacenamiento para recuperar espacio:</a:t>
            </a:r>
          </a:p>
          <a:p>
            <a:pPr lvl="2"/>
            <a:r>
              <a:rPr lang="en-US" dirty="0" err="1"/>
              <a:t>Utilice</a:t>
            </a:r>
            <a:r>
              <a:rPr lang="en-US" dirty="0"/>
              <a:t> </a:t>
            </a:r>
            <a:r>
              <a:rPr lang="en-US" dirty="0" err="1"/>
              <a:t>el</a:t>
            </a:r>
            <a:r>
              <a:rPr lang="en-US" dirty="0"/>
              <a:t> </a:t>
            </a:r>
            <a:r>
              <a:rPr lang="en-US" dirty="0" err="1"/>
              <a:t>comando</a:t>
            </a:r>
            <a:r>
              <a:rPr lang="en-US" dirty="0"/>
              <a:t> </a:t>
            </a:r>
            <a:r>
              <a:rPr lang="en-US" b="1" dirty="0"/>
              <a:t>request system storage cleanup</a:t>
            </a:r>
          </a:p>
          <a:p>
            <a:pPr lvl="3"/>
            <a:r>
              <a:rPr lang="en-US" dirty="0"/>
              <a:t>Libera </a:t>
            </a:r>
            <a:r>
              <a:rPr lang="en-US" dirty="0" err="1"/>
              <a:t>almacenamiento</a:t>
            </a:r>
            <a:r>
              <a:rPr lang="en-US" dirty="0"/>
              <a:t> </a:t>
            </a:r>
            <a:r>
              <a:rPr lang="en-US" dirty="0" err="1"/>
              <a:t>en</a:t>
            </a:r>
            <a:r>
              <a:rPr lang="en-US" dirty="0"/>
              <a:t> </a:t>
            </a:r>
            <a:r>
              <a:rPr lang="en-US" dirty="0" err="1"/>
              <a:t>el</a:t>
            </a:r>
            <a:r>
              <a:rPr lang="en-US" dirty="0"/>
              <a:t> </a:t>
            </a:r>
            <a:r>
              <a:rPr lang="en-US" dirty="0" err="1"/>
              <a:t>dispositivo</a:t>
            </a:r>
            <a:r>
              <a:rPr lang="en-US" dirty="0"/>
              <a:t> y propone una </a:t>
            </a:r>
            <a:r>
              <a:rPr lang="en-US" dirty="0" err="1"/>
              <a:t>lista</a:t>
            </a:r>
            <a:r>
              <a:rPr lang="en-US" dirty="0"/>
              <a:t> de </a:t>
            </a:r>
            <a:r>
              <a:rPr lang="en-US" dirty="0" err="1"/>
              <a:t>archivos</a:t>
            </a:r>
            <a:r>
              <a:rPr lang="en-US" dirty="0"/>
              <a:t> para </a:t>
            </a:r>
            <a:r>
              <a:rPr lang="en-US" dirty="0" err="1"/>
              <a:t>su</a:t>
            </a:r>
            <a:r>
              <a:rPr lang="en-US" dirty="0"/>
              <a:t> </a:t>
            </a:r>
            <a:r>
              <a:rPr lang="en-US" dirty="0" err="1"/>
              <a:t>borrado</a:t>
            </a:r>
            <a:endParaRPr lang="en-US" dirty="0"/>
          </a:p>
          <a:p>
            <a:pPr lvl="3"/>
            <a:r>
              <a:rPr lang="en-US" dirty="0"/>
              <a:t>El </a:t>
            </a:r>
            <a:r>
              <a:rPr lang="en-US" dirty="0" err="1"/>
              <a:t>comando</a:t>
            </a:r>
            <a:r>
              <a:rPr lang="en-US" dirty="0"/>
              <a:t> </a:t>
            </a:r>
            <a:r>
              <a:rPr lang="en-US" b="1" dirty="0"/>
              <a:t>request system storage cleanup dry-run </a:t>
            </a:r>
            <a:r>
              <a:rPr lang="en-US" dirty="0" err="1"/>
              <a:t>enlista</a:t>
            </a:r>
            <a:r>
              <a:rPr lang="en-US" dirty="0"/>
              <a:t> los </a:t>
            </a:r>
            <a:r>
              <a:rPr lang="en-US" dirty="0" err="1"/>
              <a:t>archivos</a:t>
            </a:r>
            <a:r>
              <a:rPr lang="en-US" dirty="0"/>
              <a:t> para </a:t>
            </a:r>
            <a:r>
              <a:rPr lang="en-US" dirty="0" err="1"/>
              <a:t>su</a:t>
            </a:r>
            <a:r>
              <a:rPr lang="en-US" dirty="0"/>
              <a:t> </a:t>
            </a:r>
            <a:r>
              <a:rPr lang="en-US" dirty="0" err="1"/>
              <a:t>eliminación</a:t>
            </a:r>
            <a:r>
              <a:rPr lang="en-US" dirty="0"/>
              <a:t>  </a:t>
            </a:r>
            <a:r>
              <a:rPr lang="en-US" dirty="0" err="1"/>
              <a:t>pero</a:t>
            </a:r>
            <a:r>
              <a:rPr lang="en-US" dirty="0"/>
              <a:t> sin </a:t>
            </a:r>
            <a:r>
              <a:rPr lang="en-US" dirty="0" err="1"/>
              <a:t>realmente</a:t>
            </a:r>
            <a:r>
              <a:rPr lang="en-US" dirty="0"/>
              <a:t> </a:t>
            </a:r>
            <a:r>
              <a:rPr lang="en-US" dirty="0" err="1"/>
              <a:t>borrarlos</a:t>
            </a:r>
            <a:r>
              <a:rPr lang="en-US" dirty="0"/>
              <a:t>.</a:t>
            </a:r>
          </a:p>
          <a:p>
            <a:pPr lvl="2"/>
            <a:r>
              <a:rPr lang="en-US" dirty="0" err="1"/>
              <a:t>Limpieza</a:t>
            </a:r>
            <a:r>
              <a:rPr lang="en-US" dirty="0"/>
              <a:t> de Sistema para </a:t>
            </a:r>
            <a:r>
              <a:rPr lang="en-US" dirty="0" err="1"/>
              <a:t>preparar</a:t>
            </a:r>
            <a:r>
              <a:rPr lang="en-US" dirty="0"/>
              <a:t> </a:t>
            </a:r>
            <a:r>
              <a:rPr lang="en-US" dirty="0" err="1"/>
              <a:t>el</a:t>
            </a:r>
            <a:r>
              <a:rPr lang="en-US" dirty="0"/>
              <a:t> </a:t>
            </a:r>
            <a:r>
              <a:rPr lang="en-US" dirty="0" err="1"/>
              <a:t>equipo</a:t>
            </a:r>
            <a:r>
              <a:rPr lang="en-US" dirty="0"/>
              <a:t> antes de un re-</a:t>
            </a:r>
            <a:r>
              <a:rPr lang="en-US" dirty="0" err="1"/>
              <a:t>despliegue</a:t>
            </a:r>
            <a:endParaRPr lang="en-US" dirty="0"/>
          </a:p>
          <a:p>
            <a:pPr lvl="3"/>
            <a:r>
              <a:rPr lang="en-US" dirty="0" err="1"/>
              <a:t>Utilice</a:t>
            </a:r>
            <a:r>
              <a:rPr lang="en-US" dirty="0"/>
              <a:t> </a:t>
            </a:r>
            <a:r>
              <a:rPr lang="en-US" dirty="0" err="1"/>
              <a:t>el</a:t>
            </a:r>
            <a:r>
              <a:rPr lang="en-US" dirty="0"/>
              <a:t> </a:t>
            </a:r>
            <a:r>
              <a:rPr lang="en-US" dirty="0" err="1"/>
              <a:t>comando</a:t>
            </a:r>
            <a:r>
              <a:rPr lang="en-US" dirty="0"/>
              <a:t> </a:t>
            </a:r>
            <a:r>
              <a:rPr lang="en-US" b="1" dirty="0"/>
              <a:t>request system zeroize</a:t>
            </a:r>
          </a:p>
          <a:p>
            <a:pPr lvl="4"/>
            <a:r>
              <a:rPr lang="en-US" dirty="0" err="1"/>
              <a:t>Remueve</a:t>
            </a:r>
            <a:r>
              <a:rPr lang="en-US" dirty="0"/>
              <a:t> </a:t>
            </a:r>
            <a:r>
              <a:rPr lang="en-US" dirty="0" err="1"/>
              <a:t>toda</a:t>
            </a:r>
            <a:r>
              <a:rPr lang="en-US" dirty="0"/>
              <a:t> la </a:t>
            </a:r>
            <a:r>
              <a:rPr lang="en-US" dirty="0" err="1"/>
              <a:t>información</a:t>
            </a:r>
            <a:r>
              <a:rPr lang="en-US" dirty="0"/>
              <a:t> de </a:t>
            </a:r>
            <a:r>
              <a:rPr lang="en-US" dirty="0" err="1"/>
              <a:t>configuración</a:t>
            </a:r>
            <a:r>
              <a:rPr lang="en-US" dirty="0"/>
              <a:t> </a:t>
            </a:r>
            <a:r>
              <a:rPr lang="en-US" dirty="0" err="1"/>
              <a:t>en</a:t>
            </a:r>
            <a:r>
              <a:rPr lang="en-US" dirty="0"/>
              <a:t> </a:t>
            </a:r>
            <a:r>
              <a:rPr lang="en-US" dirty="0" err="1"/>
              <a:t>el</a:t>
            </a:r>
            <a:r>
              <a:rPr lang="en-US" dirty="0"/>
              <a:t> Routing </a:t>
            </a:r>
            <a:r>
              <a:rPr lang="en-US" dirty="0" err="1"/>
              <a:t>Enginer</a:t>
            </a:r>
            <a:r>
              <a:rPr lang="en-US" dirty="0"/>
              <a:t> y </a:t>
            </a:r>
            <a:r>
              <a:rPr lang="en-US" dirty="0" err="1"/>
              <a:t>regresa</a:t>
            </a:r>
            <a:r>
              <a:rPr lang="en-US" dirty="0"/>
              <a:t> </a:t>
            </a:r>
            <a:r>
              <a:rPr lang="en-US" dirty="0" err="1"/>
              <a:t>el</a:t>
            </a:r>
            <a:r>
              <a:rPr lang="en-US" dirty="0"/>
              <a:t> </a:t>
            </a:r>
            <a:r>
              <a:rPr lang="en-US" dirty="0" err="1"/>
              <a:t>sistema</a:t>
            </a:r>
            <a:r>
              <a:rPr lang="en-US" dirty="0"/>
              <a:t> a </a:t>
            </a:r>
            <a:r>
              <a:rPr lang="en-US" dirty="0" err="1"/>
              <a:t>su</a:t>
            </a:r>
            <a:r>
              <a:rPr lang="en-US" dirty="0"/>
              <a:t> </a:t>
            </a:r>
            <a:r>
              <a:rPr lang="en-US" dirty="0" err="1"/>
              <a:t>configuraicón</a:t>
            </a:r>
            <a:r>
              <a:rPr lang="en-US" dirty="0"/>
              <a:t> por </a:t>
            </a:r>
            <a:r>
              <a:rPr lang="en-US" dirty="0" err="1"/>
              <a:t>defecto</a:t>
            </a:r>
            <a:r>
              <a:rPr lang="en-US" dirty="0"/>
              <a:t>.</a:t>
            </a:r>
          </a:p>
          <a:p>
            <a:pPr lvl="4"/>
            <a:r>
              <a:rPr lang="en-US" dirty="0"/>
              <a:t>Para </a:t>
            </a:r>
            <a:r>
              <a:rPr lang="en-US" dirty="0" err="1"/>
              <a:t>hacer</a:t>
            </a:r>
            <a:r>
              <a:rPr lang="en-US" dirty="0"/>
              <a:t> que la </a:t>
            </a:r>
            <a:r>
              <a:rPr lang="en-US" dirty="0" err="1"/>
              <a:t>información</a:t>
            </a:r>
            <a:r>
              <a:rPr lang="en-US" dirty="0"/>
              <a:t> </a:t>
            </a:r>
            <a:r>
              <a:rPr lang="en-US" dirty="0" err="1"/>
              <a:t>removida</a:t>
            </a:r>
            <a:r>
              <a:rPr lang="en-US" dirty="0"/>
              <a:t> sea irrecuperable, </a:t>
            </a:r>
            <a:r>
              <a:rPr lang="en-US" dirty="0" err="1"/>
              <a:t>utilice</a:t>
            </a:r>
            <a:r>
              <a:rPr lang="en-US" dirty="0"/>
              <a:t> </a:t>
            </a:r>
            <a:r>
              <a:rPr lang="en-US" dirty="0" err="1"/>
              <a:t>el</a:t>
            </a:r>
            <a:r>
              <a:rPr lang="en-US" dirty="0"/>
              <a:t> commando </a:t>
            </a:r>
            <a:r>
              <a:rPr lang="en-US" b="1" dirty="0"/>
              <a:t>request system zeroize media</a:t>
            </a:r>
            <a:r>
              <a:rPr lang="en-US" dirty="0"/>
              <a:t>.</a:t>
            </a:r>
          </a:p>
        </p:txBody>
      </p:sp>
      <p:sp>
        <p:nvSpPr>
          <p:cNvPr id="4" name="Content Placeholder 3">
            <a:extLst>
              <a:ext uri="{FF2B5EF4-FFF2-40B4-BE49-F238E27FC236}">
                <a16:creationId xmlns:a16="http://schemas.microsoft.com/office/drawing/2014/main" id="{A2925746-177A-4FB8-8660-D2920D03E9B1}"/>
              </a:ext>
            </a:extLst>
          </p:cNvPr>
          <p:cNvSpPr>
            <a:spLocks noGrp="1"/>
          </p:cNvSpPr>
          <p:nvPr>
            <p:ph sz="quarter" idx="13"/>
          </p:nvPr>
        </p:nvSpPr>
        <p:spPr/>
        <p:txBody>
          <a:bodyPr>
            <a:normAutofit fontScale="62500" lnSpcReduction="20000"/>
          </a:bodyPr>
          <a:lstStyle/>
          <a:p>
            <a:r>
              <a:rPr lang="es-ES" dirty="0">
                <a:cs typeface="Calibri"/>
              </a:rPr>
              <a:t>10: Actualizando Junos OS</a:t>
            </a:r>
            <a:br>
              <a:rPr lang="es-ES" dirty="0">
                <a:cs typeface="Calibri"/>
              </a:rPr>
            </a:br>
            <a:r>
              <a:rPr lang="es-ES" dirty="0">
                <a:cs typeface="Calibri"/>
              </a:rPr>
              <a:t>Almacenamiento y limpieza del sistema</a:t>
            </a:r>
            <a:endParaRPr lang="es-ES" dirty="0"/>
          </a:p>
        </p:txBody>
      </p:sp>
    </p:spTree>
    <p:extLst>
      <p:ext uri="{BB962C8B-B14F-4D97-AF65-F5344CB8AC3E}">
        <p14:creationId xmlns:p14="http://schemas.microsoft.com/office/powerpoint/2010/main" val="426727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fontScale="62500" lnSpcReduction="20000"/>
          </a:bodyPr>
          <a:lstStyle/>
          <a:p>
            <a:r>
              <a:rPr lang="es-ES" dirty="0">
                <a:cs typeface="Calibri"/>
              </a:rPr>
              <a:t>10: Actualizando Junos OS</a:t>
            </a:r>
            <a:br>
              <a:rPr lang="es-ES" dirty="0">
                <a:cs typeface="Calibri"/>
              </a:rPr>
            </a:br>
            <a:r>
              <a:rPr lang="es-ES" dirty="0">
                <a:cs typeface="Calibri"/>
              </a:rPr>
              <a:t>Almacenamiento y limpieza del sistema</a:t>
            </a:r>
            <a:endParaRPr lang="es-ES" dirty="0"/>
          </a:p>
        </p:txBody>
      </p:sp>
      <p:sp>
        <p:nvSpPr>
          <p:cNvPr id="5" name="Content Placeholder 4">
            <a:extLst>
              <a:ext uri="{FF2B5EF4-FFF2-40B4-BE49-F238E27FC236}">
                <a16:creationId xmlns:a16="http://schemas.microsoft.com/office/drawing/2014/main" id="{A8DEA47F-8C5C-4F3D-ABEE-0B0416D19656}"/>
              </a:ext>
            </a:extLst>
          </p:cNvPr>
          <p:cNvSpPr>
            <a:spLocks noGrp="1"/>
          </p:cNvSpPr>
          <p:nvPr>
            <p:ph idx="1"/>
          </p:nvPr>
        </p:nvSpPr>
        <p:spPr/>
        <p:txBody>
          <a:bodyPr/>
          <a:lstStyle/>
          <a:p>
            <a:r>
              <a:rPr lang="es-GT" dirty="0"/>
              <a:t>Comprobación de conocimientos</a:t>
            </a:r>
          </a:p>
          <a:p>
            <a:endParaRPr lang="en-US" dirty="0"/>
          </a:p>
        </p:txBody>
      </p:sp>
      <p:pic>
        <p:nvPicPr>
          <p:cNvPr id="8" name="Picture 7">
            <a:extLst>
              <a:ext uri="{FF2B5EF4-FFF2-40B4-BE49-F238E27FC236}">
                <a16:creationId xmlns:a16="http://schemas.microsoft.com/office/drawing/2014/main" id="{69B18BC0-DEA0-4B20-9C8C-1A2889FB5958}"/>
              </a:ext>
            </a:extLst>
          </p:cNvPr>
          <p:cNvPicPr>
            <a:picLocks noChangeAspect="1"/>
          </p:cNvPicPr>
          <p:nvPr/>
        </p:nvPicPr>
        <p:blipFill>
          <a:blip r:embed="rId3"/>
          <a:stretch>
            <a:fillRect/>
          </a:stretch>
        </p:blipFill>
        <p:spPr>
          <a:xfrm>
            <a:off x="1429440" y="2068694"/>
            <a:ext cx="9333119" cy="3897208"/>
          </a:xfrm>
          <a:prstGeom prst="rect">
            <a:avLst/>
          </a:prstGeom>
        </p:spPr>
      </p:pic>
    </p:spTree>
    <p:extLst>
      <p:ext uri="{BB962C8B-B14F-4D97-AF65-F5344CB8AC3E}">
        <p14:creationId xmlns:p14="http://schemas.microsoft.com/office/powerpoint/2010/main" val="2867565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p:txBody>
          <a:bodyPr>
            <a:normAutofit/>
          </a:bodyPr>
          <a:lstStyle/>
          <a:p>
            <a:r>
              <a:rPr lang="es-ES" dirty="0">
                <a:cs typeface="Calibri"/>
              </a:rPr>
              <a:t>Actualización de Junos OS</a:t>
            </a:r>
            <a:endParaRPr lang="es-ES" dirty="0"/>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type="body" sz="quarter" idx="13"/>
          </p:nvPr>
        </p:nvSpPr>
        <p:spPr/>
        <p:txBody>
          <a:bodyPr vert="horz" lIns="91440" tIns="45720" rIns="91440" bIns="45720" rtlCol="0" anchor="t">
            <a:normAutofit/>
          </a:bodyPr>
          <a:lstStyle/>
          <a:p>
            <a:r>
              <a:rPr lang="es-ES" dirty="0"/>
              <a:t>Realizar la actualización de Junos OS</a:t>
            </a:r>
          </a:p>
        </p:txBody>
      </p:sp>
    </p:spTree>
    <p:extLst>
      <p:ext uri="{BB962C8B-B14F-4D97-AF65-F5344CB8AC3E}">
        <p14:creationId xmlns:p14="http://schemas.microsoft.com/office/powerpoint/2010/main" val="133561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4351338"/>
          </a:xfrm>
        </p:spPr>
        <p:txBody>
          <a:bodyPr vert="horz" lIns="91440" tIns="45720" rIns="91440" bIns="45720" rtlCol="0" anchor="t">
            <a:normAutofit/>
          </a:bodyPr>
          <a:lstStyle/>
          <a:p>
            <a:r>
              <a:rPr lang="es-ES" dirty="0"/>
              <a:t>Desplegando el </a:t>
            </a:r>
            <a:r>
              <a:rPr lang="es-ES" dirty="0" err="1"/>
              <a:t>Release</a:t>
            </a:r>
            <a:r>
              <a:rPr lang="es-ES" dirty="0"/>
              <a:t> de Junos OS</a:t>
            </a:r>
          </a:p>
          <a:p>
            <a:pPr lvl="1"/>
            <a:r>
              <a:rPr lang="es-ES" dirty="0"/>
              <a:t>Utilice el comando </a:t>
            </a:r>
            <a:r>
              <a:rPr lang="es-ES" b="1" dirty="0"/>
              <a:t>show </a:t>
            </a:r>
            <a:r>
              <a:rPr lang="es-ES" b="1" dirty="0" err="1"/>
              <a:t>version</a:t>
            </a:r>
            <a:r>
              <a:rPr lang="es-ES" dirty="0"/>
              <a:t> para ver el </a:t>
            </a:r>
            <a:r>
              <a:rPr lang="es-ES" dirty="0" err="1"/>
              <a:t>release</a:t>
            </a:r>
            <a:r>
              <a:rPr lang="es-ES" dirty="0"/>
              <a:t> actual de Junos OS</a:t>
            </a:r>
          </a:p>
          <a:p>
            <a:pPr lvl="2"/>
            <a:r>
              <a:rPr lang="es-ES" dirty="0"/>
              <a:t>La salida del comando incluye detalles adicionales acerca de los paquetes de software y los procesos incluidos en el </a:t>
            </a:r>
            <a:r>
              <a:rPr lang="es-ES" dirty="0" err="1"/>
              <a:t>release</a:t>
            </a:r>
            <a:r>
              <a:rPr lang="es-ES" dirty="0"/>
              <a:t> de Junos OS.</a:t>
            </a:r>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pic>
        <p:nvPicPr>
          <p:cNvPr id="5" name="Picture 4">
            <a:extLst>
              <a:ext uri="{FF2B5EF4-FFF2-40B4-BE49-F238E27FC236}">
                <a16:creationId xmlns:a16="http://schemas.microsoft.com/office/drawing/2014/main" id="{63544697-850C-4F28-86E8-5B3E252B254B}"/>
              </a:ext>
            </a:extLst>
          </p:cNvPr>
          <p:cNvPicPr>
            <a:picLocks noChangeAspect="1"/>
          </p:cNvPicPr>
          <p:nvPr/>
        </p:nvPicPr>
        <p:blipFill>
          <a:blip r:embed="rId3"/>
          <a:stretch>
            <a:fillRect/>
          </a:stretch>
        </p:blipFill>
        <p:spPr>
          <a:xfrm>
            <a:off x="3076953" y="3170147"/>
            <a:ext cx="6038093" cy="2725830"/>
          </a:xfrm>
          <a:prstGeom prst="rect">
            <a:avLst/>
          </a:prstGeom>
        </p:spPr>
      </p:pic>
    </p:spTree>
    <p:extLst>
      <p:ext uri="{BB962C8B-B14F-4D97-AF65-F5344CB8AC3E}">
        <p14:creationId xmlns:p14="http://schemas.microsoft.com/office/powerpoint/2010/main" val="9150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4351338"/>
          </a:xfrm>
        </p:spPr>
        <p:txBody>
          <a:bodyPr vert="horz" lIns="91440" tIns="45720" rIns="91440" bIns="45720" rtlCol="0" anchor="t">
            <a:normAutofit/>
          </a:bodyPr>
          <a:lstStyle/>
          <a:p>
            <a:r>
              <a:rPr lang="es-ES" dirty="0"/>
              <a:t>Desplegando el </a:t>
            </a:r>
            <a:r>
              <a:rPr lang="es-ES" dirty="0" err="1"/>
              <a:t>Release</a:t>
            </a:r>
            <a:r>
              <a:rPr lang="es-ES" dirty="0"/>
              <a:t> de Junos OS</a:t>
            </a:r>
          </a:p>
          <a:p>
            <a:pPr lvl="1"/>
            <a:r>
              <a:rPr lang="es-ES" dirty="0"/>
              <a:t>Algunos de los paquetes de Junos mas comunes y su descripción son:</a:t>
            </a:r>
          </a:p>
          <a:p>
            <a:pPr lvl="2"/>
            <a:r>
              <a:rPr lang="es-ES" b="1" dirty="0"/>
              <a:t>JUNOS OS </a:t>
            </a:r>
            <a:r>
              <a:rPr lang="es-ES" b="1" dirty="0" err="1"/>
              <a:t>Kernel</a:t>
            </a:r>
            <a:r>
              <a:rPr lang="es-ES" dirty="0"/>
              <a:t>: El paquete del </a:t>
            </a:r>
            <a:r>
              <a:rPr lang="es-ES" dirty="0" err="1"/>
              <a:t>kernel</a:t>
            </a:r>
            <a:r>
              <a:rPr lang="es-ES" dirty="0"/>
              <a:t> y las herramientas de </a:t>
            </a:r>
            <a:r>
              <a:rPr lang="es-ES" dirty="0" err="1"/>
              <a:t>networking</a:t>
            </a:r>
            <a:r>
              <a:rPr lang="es-ES" dirty="0"/>
              <a:t>. Este paquete contienen los archivos básicos de Junos OS.</a:t>
            </a:r>
          </a:p>
          <a:p>
            <a:pPr lvl="2"/>
            <a:r>
              <a:rPr lang="es-ES" b="1" dirty="0"/>
              <a:t>JUNOS </a:t>
            </a:r>
            <a:r>
              <a:rPr lang="es-ES" b="1" dirty="0" err="1"/>
              <a:t>network</a:t>
            </a:r>
            <a:r>
              <a:rPr lang="es-ES" b="1" dirty="0"/>
              <a:t> </a:t>
            </a:r>
            <a:r>
              <a:rPr lang="es-ES" b="1" dirty="0" err="1"/>
              <a:t>stack</a:t>
            </a:r>
            <a:r>
              <a:rPr lang="es-ES" b="1" dirty="0"/>
              <a:t> and </a:t>
            </a:r>
            <a:r>
              <a:rPr lang="es-ES" b="1" dirty="0" err="1"/>
              <a:t>utilities</a:t>
            </a:r>
            <a:r>
              <a:rPr lang="es-ES" dirty="0"/>
              <a:t>: El paquete del </a:t>
            </a:r>
            <a:r>
              <a:rPr lang="es-ES" dirty="0" err="1"/>
              <a:t>Routing</a:t>
            </a:r>
            <a:r>
              <a:rPr lang="es-ES" dirty="0"/>
              <a:t> </a:t>
            </a:r>
            <a:r>
              <a:rPr lang="es-ES" dirty="0" err="1"/>
              <a:t>Engine</a:t>
            </a:r>
            <a:r>
              <a:rPr lang="es-ES" dirty="0"/>
              <a:t>. Este paquete contienen el software del RE.</a:t>
            </a:r>
          </a:p>
          <a:p>
            <a:pPr lvl="2"/>
            <a:r>
              <a:rPr lang="es-ES" b="1" dirty="0"/>
              <a:t>JUNOS </a:t>
            </a:r>
            <a:r>
              <a:rPr lang="es-ES" b="1" dirty="0" err="1"/>
              <a:t>Packet</a:t>
            </a:r>
            <a:r>
              <a:rPr lang="es-ES" b="1" dirty="0"/>
              <a:t> </a:t>
            </a:r>
            <a:r>
              <a:rPr lang="es-ES" b="1" dirty="0" err="1"/>
              <a:t>Forwarding</a:t>
            </a:r>
            <a:r>
              <a:rPr lang="es-ES" b="1" dirty="0"/>
              <a:t> </a:t>
            </a:r>
            <a:r>
              <a:rPr lang="es-ES" b="1" dirty="0" err="1"/>
              <a:t>Engine</a:t>
            </a:r>
            <a:r>
              <a:rPr lang="es-ES" b="1" dirty="0"/>
              <a:t> </a:t>
            </a:r>
            <a:r>
              <a:rPr lang="es-ES" b="1" dirty="0" err="1"/>
              <a:t>Support</a:t>
            </a:r>
            <a:r>
              <a:rPr lang="es-ES" dirty="0"/>
              <a:t>: este paquete contiene el </a:t>
            </a:r>
            <a:r>
              <a:rPr lang="es-ES" dirty="0" err="1"/>
              <a:t>sofware</a:t>
            </a:r>
            <a:r>
              <a:rPr lang="es-ES" dirty="0"/>
              <a:t> del PFE.</a:t>
            </a:r>
          </a:p>
          <a:p>
            <a:pPr lvl="2"/>
            <a:r>
              <a:rPr lang="es-ES" b="1" dirty="0"/>
              <a:t>JUNO OS Online </a:t>
            </a:r>
            <a:r>
              <a:rPr lang="es-ES" b="1" dirty="0" err="1"/>
              <a:t>Documentation</a:t>
            </a:r>
            <a:r>
              <a:rPr lang="es-ES" dirty="0"/>
              <a:t>: El paquete de la documentación. Este paquete contiene el conjunto de documentación del software</a:t>
            </a:r>
          </a:p>
          <a:p>
            <a:pPr lvl="2"/>
            <a:r>
              <a:rPr lang="es-ES" b="1" dirty="0"/>
              <a:t>JUNOS OS </a:t>
            </a:r>
            <a:r>
              <a:rPr lang="es-ES" b="1" dirty="0" err="1"/>
              <a:t>crypto</a:t>
            </a:r>
            <a:r>
              <a:rPr lang="es-ES" dirty="0"/>
              <a:t>: El paquete de encriptación. Este paquete contiene la versión domestica del software de seguridad.</a:t>
            </a:r>
          </a:p>
          <a:p>
            <a:pPr marL="344488" lvl="2" indent="0">
              <a:buNone/>
            </a:pPr>
            <a:endParaRPr lang="es-ES" dirty="0"/>
          </a:p>
          <a:p>
            <a:pPr marL="344488" lvl="2" indent="0">
              <a:buNone/>
            </a:pPr>
            <a:r>
              <a:rPr lang="es-ES" dirty="0">
                <a:hlinkClick r:id="rId3"/>
              </a:rPr>
              <a:t>https://kb.juniper.net/InfoCenter/index?page=content&amp;id=KB10911&amp;actp=METADATA</a:t>
            </a:r>
            <a:endParaRPr lang="es-ES" dirty="0"/>
          </a:p>
          <a:p>
            <a:pPr marL="344488" lvl="2" indent="0">
              <a:buNone/>
            </a:pPr>
            <a:endParaRPr lang="es-ES" dirty="0"/>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spTree>
    <p:extLst>
      <p:ext uri="{BB962C8B-B14F-4D97-AF65-F5344CB8AC3E}">
        <p14:creationId xmlns:p14="http://schemas.microsoft.com/office/powerpoint/2010/main" val="846331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B2F0CD-B307-4AC6-8A02-C5CB123085CA}"/>
              </a:ext>
            </a:extLst>
          </p:cNvPr>
          <p:cNvSpPr>
            <a:spLocks noGrp="1"/>
          </p:cNvSpPr>
          <p:nvPr>
            <p:ph type="title"/>
          </p:nvPr>
        </p:nvSpPr>
        <p:spPr>
          <a:xfrm>
            <a:off x="2085975" y="22225"/>
            <a:ext cx="10106024" cy="484187"/>
          </a:xfrm>
        </p:spPr>
        <p:txBody>
          <a:bodyPr>
            <a:normAutofit fontScale="90000"/>
          </a:bodyPr>
          <a:lstStyle/>
          <a:p>
            <a:r>
              <a:rPr lang="es-ES"/>
              <a:t>Introducción al Sistema Operativo Junos</a:t>
            </a:r>
          </a:p>
        </p:txBody>
      </p:sp>
      <p:sp>
        <p:nvSpPr>
          <p:cNvPr id="3" name="Marcador de contenido 2">
            <a:extLst>
              <a:ext uri="{FF2B5EF4-FFF2-40B4-BE49-F238E27FC236}">
                <a16:creationId xmlns:a16="http://schemas.microsoft.com/office/drawing/2014/main" id="{0416AA64-D176-4019-A8CB-B1FF934F6F5F}"/>
              </a:ext>
            </a:extLst>
          </p:cNvPr>
          <p:cNvSpPr>
            <a:spLocks noGrp="1"/>
          </p:cNvSpPr>
          <p:nvPr>
            <p:ph idx="1"/>
          </p:nvPr>
        </p:nvSpPr>
        <p:spPr>
          <a:xfrm>
            <a:off x="453364" y="1366220"/>
            <a:ext cx="11285272" cy="4351338"/>
          </a:xfrm>
        </p:spPr>
        <p:txBody>
          <a:bodyPr vert="horz" lIns="91440" tIns="45720" rIns="91440" bIns="45720" rtlCol="0" anchor="t">
            <a:normAutofit/>
          </a:bodyPr>
          <a:lstStyle/>
          <a:p>
            <a:r>
              <a:rPr lang="es-ES" dirty="0"/>
              <a:t>Convención de nombres de Junos OS</a:t>
            </a:r>
          </a:p>
          <a:p>
            <a:pPr lvl="1"/>
            <a:r>
              <a:rPr lang="es-ES" dirty="0"/>
              <a:t>Junos OS utiliza la siguiente convención de nombres:</a:t>
            </a:r>
          </a:p>
          <a:p>
            <a:pPr lvl="2"/>
            <a:endParaRPr lang="es-ES" dirty="0"/>
          </a:p>
          <a:p>
            <a:pPr marL="344488" lvl="2" indent="0">
              <a:buNone/>
            </a:pPr>
            <a:endParaRPr lang="es-ES" dirty="0"/>
          </a:p>
        </p:txBody>
      </p:sp>
      <p:sp>
        <p:nvSpPr>
          <p:cNvPr id="7" name="Content Placeholder 6">
            <a:extLst>
              <a:ext uri="{FF2B5EF4-FFF2-40B4-BE49-F238E27FC236}">
                <a16:creationId xmlns:a16="http://schemas.microsoft.com/office/drawing/2014/main" id="{1C6331CC-28A1-405D-8B44-CDE7DD0D44AE}"/>
              </a:ext>
            </a:extLst>
          </p:cNvPr>
          <p:cNvSpPr>
            <a:spLocks noGrp="1"/>
          </p:cNvSpPr>
          <p:nvPr>
            <p:ph sz="quarter" idx="13"/>
          </p:nvPr>
        </p:nvSpPr>
        <p:spPr>
          <a:xfrm>
            <a:off x="2085975" y="508000"/>
            <a:ext cx="7699551" cy="511175"/>
          </a:xfrm>
        </p:spPr>
        <p:txBody>
          <a:bodyPr>
            <a:normAutofit fontScale="62500" lnSpcReduction="20000"/>
          </a:bodyPr>
          <a:lstStyle/>
          <a:p>
            <a:r>
              <a:rPr lang="es-ES" dirty="0">
                <a:cs typeface="Calibri"/>
              </a:rPr>
              <a:t>10: Actualizando Junos OS</a:t>
            </a:r>
            <a:br>
              <a:rPr lang="es-ES" dirty="0">
                <a:cs typeface="Calibri"/>
              </a:rPr>
            </a:br>
            <a:r>
              <a:rPr lang="es-ES" dirty="0">
                <a:cs typeface="Calibri"/>
              </a:rPr>
              <a:t>Actualización de Junos OS</a:t>
            </a:r>
            <a:endParaRPr lang="es-ES" dirty="0"/>
          </a:p>
        </p:txBody>
      </p:sp>
      <p:pic>
        <p:nvPicPr>
          <p:cNvPr id="5" name="Picture 4">
            <a:extLst>
              <a:ext uri="{FF2B5EF4-FFF2-40B4-BE49-F238E27FC236}">
                <a16:creationId xmlns:a16="http://schemas.microsoft.com/office/drawing/2014/main" id="{626C7E2F-7DC4-4D03-AD78-8B9CEA3A7AF3}"/>
              </a:ext>
            </a:extLst>
          </p:cNvPr>
          <p:cNvPicPr>
            <a:picLocks noChangeAspect="1"/>
          </p:cNvPicPr>
          <p:nvPr/>
        </p:nvPicPr>
        <p:blipFill>
          <a:blip r:embed="rId3"/>
          <a:stretch>
            <a:fillRect/>
          </a:stretch>
        </p:blipFill>
        <p:spPr>
          <a:xfrm>
            <a:off x="522871" y="2286892"/>
            <a:ext cx="11146258" cy="4063108"/>
          </a:xfrm>
          <a:prstGeom prst="rect">
            <a:avLst/>
          </a:prstGeom>
        </p:spPr>
      </p:pic>
      <p:sp>
        <p:nvSpPr>
          <p:cNvPr id="6" name="TextBox 5">
            <a:extLst>
              <a:ext uri="{FF2B5EF4-FFF2-40B4-BE49-F238E27FC236}">
                <a16:creationId xmlns:a16="http://schemas.microsoft.com/office/drawing/2014/main" id="{77BBB921-AAF8-4042-A392-9CBD8958615B}"/>
              </a:ext>
            </a:extLst>
          </p:cNvPr>
          <p:cNvSpPr txBox="1"/>
          <p:nvPr/>
        </p:nvSpPr>
        <p:spPr>
          <a:xfrm>
            <a:off x="785812" y="4676172"/>
            <a:ext cx="6262688" cy="1631216"/>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2000" dirty="0" err="1">
                <a:latin typeface="Consolas" panose="020B0609020204030204" pitchFamily="49" charset="0"/>
              </a:rPr>
              <a:t>jinstall</a:t>
            </a:r>
            <a:r>
              <a:rPr lang="en-US" sz="2000" dirty="0"/>
              <a:t>: </a:t>
            </a:r>
            <a:r>
              <a:rPr lang="en-US" sz="2000" dirty="0" err="1"/>
              <a:t>utilizado</a:t>
            </a:r>
            <a:r>
              <a:rPr lang="en-US" sz="2000" dirty="0"/>
              <a:t> </a:t>
            </a:r>
            <a:r>
              <a:rPr lang="en-US" sz="2000" dirty="0" err="1"/>
              <a:t>en</a:t>
            </a:r>
            <a:r>
              <a:rPr lang="en-US" sz="2000" dirty="0"/>
              <a:t> las series EX y QFX</a:t>
            </a:r>
          </a:p>
          <a:p>
            <a:pPr marL="285750" indent="-285750">
              <a:buFont typeface="Arial" panose="020B0604020202020204" pitchFamily="34" charset="0"/>
              <a:buChar char="•"/>
            </a:pPr>
            <a:r>
              <a:rPr lang="en-US" sz="2000" dirty="0" err="1">
                <a:latin typeface="Consolas" panose="020B0609020204030204" pitchFamily="49" charset="0"/>
              </a:rPr>
              <a:t>jinstall</a:t>
            </a:r>
            <a:r>
              <a:rPr lang="en-US" sz="2000" dirty="0">
                <a:latin typeface="Consolas" panose="020B0609020204030204" pitchFamily="49" charset="0"/>
              </a:rPr>
              <a:t>-ex</a:t>
            </a:r>
            <a:r>
              <a:rPr lang="en-US" sz="2000" dirty="0"/>
              <a:t>: </a:t>
            </a:r>
            <a:r>
              <a:rPr lang="en-US" sz="2000" dirty="0" err="1"/>
              <a:t>utilizado</a:t>
            </a:r>
            <a:r>
              <a:rPr lang="en-US" sz="2000" dirty="0"/>
              <a:t> </a:t>
            </a:r>
            <a:r>
              <a:rPr lang="en-US" sz="2000" dirty="0" err="1"/>
              <a:t>en</a:t>
            </a:r>
            <a:r>
              <a:rPr lang="en-US" sz="2000" dirty="0"/>
              <a:t> la </a:t>
            </a:r>
            <a:r>
              <a:rPr lang="en-US" sz="2000" dirty="0" err="1"/>
              <a:t>serie</a:t>
            </a:r>
            <a:r>
              <a:rPr lang="en-US" sz="2000" dirty="0"/>
              <a:t> EX</a:t>
            </a:r>
          </a:p>
          <a:p>
            <a:pPr marL="285750" indent="-285750">
              <a:buFont typeface="Arial" panose="020B0604020202020204" pitchFamily="34" charset="0"/>
              <a:buChar char="•"/>
            </a:pPr>
            <a:r>
              <a:rPr lang="en-US" sz="2000" dirty="0" err="1">
                <a:latin typeface="Consolas" panose="020B0609020204030204" pitchFamily="49" charset="0"/>
              </a:rPr>
              <a:t>junos</a:t>
            </a:r>
            <a:r>
              <a:rPr lang="en-US" sz="2000" dirty="0">
                <a:latin typeface="Consolas" panose="020B0609020204030204" pitchFamily="49" charset="0"/>
              </a:rPr>
              <a:t>-install</a:t>
            </a:r>
            <a:r>
              <a:rPr lang="en-US" sz="2000" dirty="0"/>
              <a:t>: </a:t>
            </a:r>
            <a:r>
              <a:rPr lang="en-US" sz="2000" dirty="0" err="1"/>
              <a:t>utilizado</a:t>
            </a:r>
            <a:r>
              <a:rPr lang="en-US" sz="2000" dirty="0"/>
              <a:t> </a:t>
            </a:r>
            <a:r>
              <a:rPr lang="en-US" sz="2000" dirty="0" err="1"/>
              <a:t>en</a:t>
            </a:r>
            <a:r>
              <a:rPr lang="en-US" sz="2000" dirty="0"/>
              <a:t> </a:t>
            </a:r>
            <a:r>
              <a:rPr lang="en-US" sz="2000" dirty="0" err="1"/>
              <a:t>dispositivos</a:t>
            </a:r>
            <a:r>
              <a:rPr lang="en-US" sz="2000" dirty="0"/>
              <a:t> MX y EX</a:t>
            </a:r>
          </a:p>
          <a:p>
            <a:pPr marL="285750" indent="-285750">
              <a:buFont typeface="Arial" panose="020B0604020202020204" pitchFamily="34" charset="0"/>
              <a:buChar char="•"/>
            </a:pPr>
            <a:r>
              <a:rPr lang="en-US" sz="2000" dirty="0" err="1">
                <a:latin typeface="Consolas" panose="020B0609020204030204" pitchFamily="49" charset="0"/>
              </a:rPr>
              <a:t>junos-srx</a:t>
            </a:r>
            <a:r>
              <a:rPr lang="en-US" sz="2000" dirty="0"/>
              <a:t>: </a:t>
            </a:r>
            <a:r>
              <a:rPr lang="en-US" sz="2000" dirty="0" err="1"/>
              <a:t>utilizado</a:t>
            </a:r>
            <a:r>
              <a:rPr lang="en-US" sz="2000" dirty="0"/>
              <a:t> </a:t>
            </a:r>
            <a:r>
              <a:rPr lang="en-US" sz="2000" dirty="0" err="1"/>
              <a:t>en</a:t>
            </a:r>
            <a:r>
              <a:rPr lang="en-US" sz="2000" dirty="0"/>
              <a:t> la </a:t>
            </a:r>
            <a:r>
              <a:rPr lang="en-US" sz="2000" dirty="0" err="1"/>
              <a:t>serie</a:t>
            </a:r>
            <a:r>
              <a:rPr lang="en-US" sz="2000" dirty="0"/>
              <a:t> SRX</a:t>
            </a:r>
          </a:p>
          <a:p>
            <a:endParaRPr lang="en-US" sz="2000" dirty="0"/>
          </a:p>
        </p:txBody>
      </p:sp>
      <p:sp>
        <p:nvSpPr>
          <p:cNvPr id="8" name="TextBox 7">
            <a:extLst>
              <a:ext uri="{FF2B5EF4-FFF2-40B4-BE49-F238E27FC236}">
                <a16:creationId xmlns:a16="http://schemas.microsoft.com/office/drawing/2014/main" id="{ABED0C5A-D3F9-4A36-8FCA-02C384CA3345}"/>
              </a:ext>
            </a:extLst>
          </p:cNvPr>
          <p:cNvSpPr txBox="1"/>
          <p:nvPr/>
        </p:nvSpPr>
        <p:spPr>
          <a:xfrm>
            <a:off x="8162924" y="3048000"/>
            <a:ext cx="3384207" cy="584775"/>
          </a:xfrm>
          <a:prstGeom prst="rect">
            <a:avLst/>
          </a:prstGeom>
          <a:solidFill>
            <a:srgbClr val="F1F3F4"/>
          </a:solidFill>
        </p:spPr>
        <p:txBody>
          <a:bodyPr wrap="square" rtlCol="0">
            <a:spAutoFit/>
          </a:bodyPr>
          <a:lstStyle/>
          <a:p>
            <a:r>
              <a:rPr lang="en-US" sz="1600" dirty="0" err="1">
                <a:solidFill>
                  <a:srgbClr val="B6B8BC"/>
                </a:solidFill>
              </a:rPr>
              <a:t>Nombre</a:t>
            </a:r>
            <a:r>
              <a:rPr lang="en-US" sz="1600" dirty="0">
                <a:solidFill>
                  <a:srgbClr val="B6B8BC"/>
                </a:solidFill>
              </a:rPr>
              <a:t> del </a:t>
            </a:r>
            <a:r>
              <a:rPr lang="en-US" sz="1600" dirty="0" err="1">
                <a:solidFill>
                  <a:srgbClr val="B6B8BC"/>
                </a:solidFill>
              </a:rPr>
              <a:t>paquete</a:t>
            </a:r>
            <a:r>
              <a:rPr lang="en-US" sz="1600" dirty="0">
                <a:solidFill>
                  <a:srgbClr val="B6B8BC"/>
                </a:solidFill>
              </a:rPr>
              <a:t> Junos OS </a:t>
            </a:r>
            <a:r>
              <a:rPr lang="en-US" sz="1600" dirty="0" err="1">
                <a:solidFill>
                  <a:srgbClr val="B6B8BC"/>
                </a:solidFill>
              </a:rPr>
              <a:t>seguido</a:t>
            </a:r>
            <a:r>
              <a:rPr lang="en-US" sz="1600" dirty="0">
                <a:solidFill>
                  <a:srgbClr val="B6B8BC"/>
                </a:solidFill>
              </a:rPr>
              <a:t> de la Plataforma o </a:t>
            </a:r>
            <a:r>
              <a:rPr lang="en-US" sz="1600" dirty="0" err="1">
                <a:solidFill>
                  <a:srgbClr val="B6B8BC"/>
                </a:solidFill>
              </a:rPr>
              <a:t>producto</a:t>
            </a:r>
            <a:endParaRPr lang="en-US" sz="1600" dirty="0">
              <a:solidFill>
                <a:srgbClr val="B6B8BC"/>
              </a:solidFill>
            </a:endParaRPr>
          </a:p>
        </p:txBody>
      </p:sp>
    </p:spTree>
    <p:extLst>
      <p:ext uri="{BB962C8B-B14F-4D97-AF65-F5344CB8AC3E}">
        <p14:creationId xmlns:p14="http://schemas.microsoft.com/office/powerpoint/2010/main" val="109424237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3246</Words>
  <Application>Microsoft Office PowerPoint</Application>
  <PresentationFormat>Widescreen</PresentationFormat>
  <Paragraphs>273</Paragraphs>
  <Slides>29</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Bahnschrift SemiBold</vt:lpstr>
      <vt:lpstr>Calibri</vt:lpstr>
      <vt:lpstr>Consolas</vt:lpstr>
      <vt:lpstr>Roboto</vt:lpstr>
      <vt:lpstr>Tema de Office</vt:lpstr>
      <vt:lpstr>Actualizando Junos OS</vt:lpstr>
      <vt:lpstr>Almacenamiento y Limpieza del Sistema</vt:lpstr>
      <vt:lpstr>Introducción al Sistema Operativo Junos</vt:lpstr>
      <vt:lpstr>Introducción al Sistema Operativo Junos</vt:lpstr>
      <vt:lpstr>Introducción al Sistema Operativo Junos</vt:lpstr>
      <vt:lpstr>Actualización de Junos 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Introducción al Sistema Operativo Junos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dc:title>
  <dc:creator/>
  <cp:lastModifiedBy>Ramirez, Carlos</cp:lastModifiedBy>
  <cp:revision>9</cp:revision>
  <dcterms:created xsi:type="dcterms:W3CDTF">2022-02-13T05:49:53Z</dcterms:created>
  <dcterms:modified xsi:type="dcterms:W3CDTF">2022-03-18T02:42:27Z</dcterms:modified>
</cp:coreProperties>
</file>