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4" r:id="rId2"/>
    <p:sldId id="425" r:id="rId3"/>
    <p:sldId id="257" r:id="rId4"/>
    <p:sldId id="426" r:id="rId5"/>
    <p:sldId id="469" r:id="rId6"/>
    <p:sldId id="470" r:id="rId7"/>
    <p:sldId id="46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A3"/>
    <a:srgbClr val="5F87A0"/>
    <a:srgbClr val="84B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69759" autoAdjust="0"/>
  </p:normalViewPr>
  <p:slideViewPr>
    <p:cSldViewPr snapToGrid="0">
      <p:cViewPr varScale="1">
        <p:scale>
          <a:sx n="46" d="100"/>
          <a:sy n="46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D3B09-7FA6-4AF0-A191-94DB35E04B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804B5-1E40-4B6E-A1E9-A48F7E8A4F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01B8E-6903-45BA-A25F-2464378F68B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9133F-515D-4019-A9B4-9583E9E974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CDB4-E0AD-418B-9DBB-14F55856B6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8701E-8749-49FF-9136-A8B45F742A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F30B-65A4-47A6-B5DF-0CC03F3F9D3B}" type="datetimeFigureOut">
              <a:t>2/08/2022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AA6C2-3ED3-4BD4-AB1E-2A382F0DA5D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5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GT" dirty="0">
                <a:cs typeface="Calibri"/>
              </a:rPr>
              <a:t>El curso Introducción al Sistema Operativo Junos (IJOS) provee los conocimientos </a:t>
            </a:r>
            <a:r>
              <a:rPr lang="es-GT" dirty="0" err="1">
                <a:cs typeface="Calibri"/>
              </a:rPr>
              <a:t>basicos</a:t>
            </a:r>
            <a:r>
              <a:rPr lang="es-GT" dirty="0">
                <a:cs typeface="Calibri"/>
              </a:rPr>
              <a:t> requeridos para trabajar con el sistema operativo Junos y para configurar dispositivos Junos OS.</a:t>
            </a:r>
          </a:p>
          <a:p>
            <a:pPr algn="l"/>
            <a:r>
              <a:rPr lang="es-GT" dirty="0">
                <a:cs typeface="Calibri"/>
              </a:rPr>
              <a:t>El curso provee una breve introducción a los productos de Juniper y discute la componentes claves de la arquitectura del software de Junos OS.</a:t>
            </a:r>
          </a:p>
          <a:p>
            <a:pPr algn="l"/>
            <a:r>
              <a:rPr lang="es-GT" dirty="0">
                <a:cs typeface="Calibri"/>
              </a:rPr>
              <a:t>Los </a:t>
            </a:r>
            <a:r>
              <a:rPr lang="es-GT" dirty="0" err="1">
                <a:cs typeface="Calibri"/>
              </a:rPr>
              <a:t>topicos</a:t>
            </a:r>
            <a:r>
              <a:rPr lang="es-GT" dirty="0">
                <a:cs typeface="Calibri"/>
              </a:rPr>
              <a:t> clave incluyen opciones de interfaz de usuario, </a:t>
            </a:r>
            <a:r>
              <a:rPr lang="es-GT" dirty="0" err="1">
                <a:cs typeface="Calibri"/>
              </a:rPr>
              <a:t>enfocandose</a:t>
            </a:r>
            <a:r>
              <a:rPr lang="es-GT" dirty="0">
                <a:cs typeface="Calibri"/>
              </a:rPr>
              <a:t> principalmente en el CLI, tareas de configuración típicas asociadas con el </a:t>
            </a:r>
            <a:r>
              <a:rPr lang="es-GT" dirty="0" err="1">
                <a:cs typeface="Calibri"/>
              </a:rPr>
              <a:t>setup</a:t>
            </a:r>
            <a:r>
              <a:rPr lang="es-GT" dirty="0">
                <a:cs typeface="Calibri"/>
              </a:rPr>
              <a:t> inicial de los </a:t>
            </a:r>
            <a:r>
              <a:rPr lang="es-GT" dirty="0" err="1">
                <a:cs typeface="Calibri"/>
              </a:rPr>
              <a:t>dispositivios</a:t>
            </a:r>
            <a:r>
              <a:rPr lang="es-GT" dirty="0">
                <a:cs typeface="Calibri"/>
              </a:rPr>
              <a:t>, </a:t>
            </a:r>
            <a:r>
              <a:rPr lang="es-GT" dirty="0" err="1">
                <a:cs typeface="Calibri"/>
              </a:rPr>
              <a:t>configuraciónes</a:t>
            </a:r>
            <a:r>
              <a:rPr lang="es-GT" dirty="0">
                <a:cs typeface="Calibri"/>
              </a:rPr>
              <a:t> básicas de interfaces con ejemplos de configuración, </a:t>
            </a:r>
            <a:r>
              <a:rPr lang="es-GT" dirty="0" err="1">
                <a:cs typeface="Calibri"/>
              </a:rPr>
              <a:t>configuraciónes</a:t>
            </a:r>
            <a:r>
              <a:rPr lang="es-GT" dirty="0">
                <a:cs typeface="Calibri"/>
              </a:rPr>
              <a:t> de sistema secundarias y lo básico de monitoreo y mantenimiento operacional de los dispositivos Junos OS.</a:t>
            </a:r>
          </a:p>
          <a:p>
            <a:pPr algn="l"/>
            <a:r>
              <a:rPr lang="es-GT" dirty="0">
                <a:cs typeface="Calibri"/>
              </a:rPr>
              <a:t>El curso luego ahonda en conocimiento fundamental de enrutamiento y ejemplos de configuración incluyendo concetos generales de </a:t>
            </a:r>
            <a:r>
              <a:rPr lang="es-GT" dirty="0" err="1">
                <a:cs typeface="Calibri"/>
              </a:rPr>
              <a:t>routing</a:t>
            </a:r>
            <a:r>
              <a:rPr lang="es-GT" dirty="0">
                <a:cs typeface="Calibri"/>
              </a:rPr>
              <a:t>, </a:t>
            </a:r>
            <a:r>
              <a:rPr lang="es-GT" dirty="0" err="1">
                <a:cs typeface="Calibri"/>
              </a:rPr>
              <a:t>politicas</a:t>
            </a:r>
            <a:r>
              <a:rPr lang="es-GT" dirty="0">
                <a:cs typeface="Calibri"/>
              </a:rPr>
              <a:t> de </a:t>
            </a:r>
            <a:r>
              <a:rPr lang="es-GT" dirty="0" err="1">
                <a:cs typeface="Calibri"/>
              </a:rPr>
              <a:t>routing</a:t>
            </a:r>
            <a:r>
              <a:rPr lang="es-GT" dirty="0">
                <a:cs typeface="Calibri"/>
              </a:rPr>
              <a:t> y filtros de firewall.</a:t>
            </a:r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60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  <a:p>
            <a:r>
              <a:rPr lang="es-GT" dirty="0"/>
              <a:t>Este curso beneficia personas responsables de configurar y monitorear dispositivos que corren sobre Junos OS.</a:t>
            </a:r>
          </a:p>
          <a:p>
            <a:endParaRPr lang="es-GT" dirty="0"/>
          </a:p>
          <a:p>
            <a:r>
              <a:rPr lang="es-GT" dirty="0"/>
              <a:t>IJOS es un curso de nivel introductorio</a:t>
            </a:r>
          </a:p>
          <a:p>
            <a:endParaRPr lang="es-GT" dirty="0"/>
          </a:p>
          <a:p>
            <a:r>
              <a:rPr lang="es-GT" dirty="0"/>
              <a:t>Usted debe tener conocimientos básicos de redes y entender el modelo de referencia OSI y la suite de protocolos TCP/IP.</a:t>
            </a:r>
          </a:p>
          <a:p>
            <a:endParaRPr lang="es-GT" dirty="0"/>
          </a:p>
          <a:p>
            <a:r>
              <a:rPr lang="es-GT" dirty="0"/>
              <a:t>Usted también debe completar el curso tipo eLearning Iniciándose en Redes (</a:t>
            </a:r>
            <a:r>
              <a:rPr lang="es-GT" dirty="0" err="1"/>
              <a:t>Getting</a:t>
            </a:r>
            <a:r>
              <a:rPr lang="es-GT" dirty="0"/>
              <a:t> </a:t>
            </a:r>
            <a:r>
              <a:rPr lang="es-GT" dirty="0" err="1"/>
              <a:t>Started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Networking</a:t>
            </a:r>
            <a:r>
              <a:rPr lang="es-GT" dirty="0"/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4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579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84B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 descr="Edutek.org.gt - Photos | Facebook">
            <a:extLst>
              <a:ext uri="{FF2B5EF4-FFF2-40B4-BE49-F238E27FC236}">
                <a16:creationId xmlns:a16="http://schemas.microsoft.com/office/drawing/2014/main" id="{25962A19-D3E2-4FDE-B339-AF5DEFACF9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1E109E8C-C10D-41BE-B6AD-F931D366A2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4E1B7C6D-1776-417E-8698-A2D55A442E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Edutek.org.gt - Photos | Facebook">
            <a:extLst>
              <a:ext uri="{FF2B5EF4-FFF2-40B4-BE49-F238E27FC236}">
                <a16:creationId xmlns:a16="http://schemas.microsoft.com/office/drawing/2014/main" id="{B48B156B-B646-46EA-AEE1-18A099FFF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Edutek.org.gt - Photos | Facebook">
            <a:extLst>
              <a:ext uri="{FF2B5EF4-FFF2-40B4-BE49-F238E27FC236}">
                <a16:creationId xmlns:a16="http://schemas.microsoft.com/office/drawing/2014/main" id="{B52A7984-A307-4962-A3BB-7A1A39B0F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B5009-1DC7-4579-B573-EE3DE40F0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89" y="-6350"/>
            <a:ext cx="11965021" cy="6858000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Picture 2" descr="Edutek.org.gt - Photos | Facebook">
            <a:extLst>
              <a:ext uri="{FF2B5EF4-FFF2-40B4-BE49-F238E27FC236}">
                <a16:creationId xmlns:a16="http://schemas.microsoft.com/office/drawing/2014/main" id="{DE2DE4B3-B39B-4E94-8EF4-5C3BFC5F7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2EC9BE-BDC2-4822-BE21-E0E2FEA1BDAE}"/>
              </a:ext>
            </a:extLst>
          </p:cNvPr>
          <p:cNvSpPr/>
          <p:nvPr userDrawn="1"/>
        </p:nvSpPr>
        <p:spPr>
          <a:xfrm>
            <a:off x="3431187" y="2765042"/>
            <a:ext cx="8571123" cy="2346593"/>
          </a:xfrm>
          <a:prstGeom prst="rect">
            <a:avLst/>
          </a:prstGeom>
          <a:solidFill>
            <a:srgbClr val="76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558E4E8-BC26-4373-B9B0-7A3C741F17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1186" y="2765041"/>
            <a:ext cx="8571123" cy="2346593"/>
          </a:xfrm>
        </p:spPr>
        <p:txBody>
          <a:bodyPr anchor="ctr"/>
          <a:lstStyle>
            <a:lvl1pPr algn="ctr">
              <a:defRPr sz="6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9120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8FEE00-7B39-4FE8-9EA7-F6174DEB6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536"/>
          <a:stretch/>
        </p:blipFill>
        <p:spPr>
          <a:xfrm>
            <a:off x="682171" y="0"/>
            <a:ext cx="1150982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93673" y="2083242"/>
            <a:ext cx="6660269" cy="1358458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79A03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0F3A501F-AEC3-48F0-8135-9B03E921B2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51B06D-F308-47CD-A0B2-87A731C83A06}"/>
              </a:ext>
            </a:extLst>
          </p:cNvPr>
          <p:cNvSpPr/>
          <p:nvPr userDrawn="1"/>
        </p:nvSpPr>
        <p:spPr>
          <a:xfrm>
            <a:off x="393674" y="1621577"/>
            <a:ext cx="29160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G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Bienvenido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Módulo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E723A-9CA5-4B0D-87DC-CD7FE6258C67}"/>
              </a:ext>
            </a:extLst>
          </p:cNvPr>
          <p:cNvSpPr/>
          <p:nvPr userDrawn="1"/>
        </p:nvSpPr>
        <p:spPr>
          <a:xfrm>
            <a:off x="393674" y="3485102"/>
            <a:ext cx="48479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G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final de este modulo, usted podrá: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E0E57F-3575-47B2-AD03-7B343CB27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672" y="3993357"/>
            <a:ext cx="6442557" cy="19420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10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0A00F3-C761-4606-9990-B2706CE388EA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3364" y="1366220"/>
            <a:ext cx="11285272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83655BD-4420-4868-A649-584595524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7EBE69E-5B0A-462D-9635-2051BFD05B8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5" name="Picture 2" descr="Edutek.org.gt - Photos | Facebook">
            <a:extLst>
              <a:ext uri="{FF2B5EF4-FFF2-40B4-BE49-F238E27FC236}">
                <a16:creationId xmlns:a16="http://schemas.microsoft.com/office/drawing/2014/main" id="{4D10213A-16A9-4D73-8086-F19776FEB4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104" y="0"/>
            <a:ext cx="1020896" cy="102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96CE6A-00CF-4C4E-94E1-34E9D229ACE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888" y="768350"/>
            <a:ext cx="5483225" cy="2852737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6888" y="3846513"/>
            <a:ext cx="54832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0F3A501F-AEC3-48F0-8135-9B03E921B2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375355" y="1464908"/>
            <a:ext cx="5339646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18C6-81F0-48EC-A918-B53F3C0EA5B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D9AA61A-02E0-4212-A155-D75168820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1FCFAB9-4651-4739-A91B-E4F726DF8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D16449-95CA-4C77-BAE2-6B1C854519C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476999" y="1459791"/>
            <a:ext cx="5339646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8BA242-4618-44CC-9F5C-25C693F52A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2" descr="Edutek.org.gt - Photos | Facebook">
            <a:extLst>
              <a:ext uri="{FF2B5EF4-FFF2-40B4-BE49-F238E27FC236}">
                <a16:creationId xmlns:a16="http://schemas.microsoft.com/office/drawing/2014/main" id="{9787594C-B2CC-49D2-915C-52442DA67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58" y="-76031"/>
            <a:ext cx="1095205" cy="10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375355" y="1464908"/>
            <a:ext cx="11345590" cy="280304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369707" y="6356350"/>
            <a:ext cx="2743200" cy="365125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18C6-81F0-48EC-A918-B53F3C0EA5B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85418" y="42220"/>
            <a:ext cx="644236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D9AA61A-02E0-4212-A155-D75168820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1FCFAB9-4651-4739-A91B-E4F726DF8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D16449-95CA-4C77-BAE2-6B1C854519C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72531" y="4285561"/>
            <a:ext cx="11345590" cy="221222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8BA242-4618-44CC-9F5C-25C693F52A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2" descr="Edutek.org.gt - Photos | Facebook">
            <a:extLst>
              <a:ext uri="{FF2B5EF4-FFF2-40B4-BE49-F238E27FC236}">
                <a16:creationId xmlns:a16="http://schemas.microsoft.com/office/drawing/2014/main" id="{9787594C-B2CC-49D2-915C-52442DA67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159" y="-1136"/>
            <a:ext cx="1037923" cy="103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1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293511" y="1465084"/>
            <a:ext cx="3745089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18C6-81F0-48EC-A918-B53F3C0EA5B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D9AA61A-02E0-4212-A155-D75168820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1FCFAB9-4651-4739-A91B-E4F726DF8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8BA242-4618-44CC-9F5C-25C693F52A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0BD455C-2C26-4C27-98AE-D3D6BA2774D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70022" y="1451148"/>
            <a:ext cx="3745089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813BB56-B223-4BE7-B016-6F6C58A9706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46534" y="1449384"/>
            <a:ext cx="3745089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5" name="Picture 2" descr="Edutek.org.gt - Photos | Facebook">
            <a:extLst>
              <a:ext uri="{FF2B5EF4-FFF2-40B4-BE49-F238E27FC236}">
                <a16:creationId xmlns:a16="http://schemas.microsoft.com/office/drawing/2014/main" id="{531444AC-C3AC-45B5-9749-0CA715F1C0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053" y="-23812"/>
            <a:ext cx="1053946" cy="10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7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96875" y="134937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96875" y="2176462"/>
            <a:ext cx="5157787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86512" y="134937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86512" y="2203448"/>
            <a:ext cx="5183188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291951-DB56-4D1B-9F46-FC87304FBD1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2814E8A-5241-4090-AE8B-61C4562A7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DAAFEA9-81D1-41EC-A873-AA76108968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CD922332-D4D6-45CA-AB7B-86F796C031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4" name="Picture 2" descr="Edutek.org.gt - Photos | Facebook">
            <a:extLst>
              <a:ext uri="{FF2B5EF4-FFF2-40B4-BE49-F238E27FC236}">
                <a16:creationId xmlns:a16="http://schemas.microsoft.com/office/drawing/2014/main" id="{836380F8-0550-4CDC-A2C6-66BCB6229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077" y="-1"/>
            <a:ext cx="1050923" cy="105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8F71A-AF48-47AD-8FAC-BC00514DE8A9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C5C14D9-0059-4251-A4DD-895A37A1B2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7E6D3297-5522-41F9-839E-0917CCD577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19053"/>
            <a:ext cx="10106023" cy="102076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13" name="Picture 2" descr="Edutek.org.gt - Photos | Facebook">
            <a:extLst>
              <a:ext uri="{FF2B5EF4-FFF2-40B4-BE49-F238E27FC236}">
                <a16:creationId xmlns:a16="http://schemas.microsoft.com/office/drawing/2014/main" id="{F769DED8-E500-463A-8819-4B13472DD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rgbClr val="84B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Picture 2" descr="Edutek.org.gt - Photos | Facebook">
            <a:extLst>
              <a:ext uri="{FF2B5EF4-FFF2-40B4-BE49-F238E27FC236}">
                <a16:creationId xmlns:a16="http://schemas.microsoft.com/office/drawing/2014/main" id="{DE2DE4B3-B39B-4E94-8EF4-5C3BFC5F7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60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5126-CA93-42B0-B47E-6506F26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Introducción al sistema operativo JUNOS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6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673" y="2083242"/>
            <a:ext cx="6660269" cy="1358458"/>
          </a:xfrm>
        </p:spPr>
        <p:txBody>
          <a:bodyPr>
            <a:normAutofit/>
          </a:bodyPr>
          <a:lstStyle/>
          <a:p>
            <a:r>
              <a:rPr lang="es-ES" dirty="0"/>
              <a:t>Descripción General del Curso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557538-D8AF-4733-ABDC-BD8EB139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672" y="3993357"/>
            <a:ext cx="6442557" cy="1942079"/>
          </a:xfrm>
        </p:spPr>
        <p:txBody>
          <a:bodyPr/>
          <a:lstStyle/>
          <a:p>
            <a:r>
              <a:rPr lang="es-ES" dirty="0"/>
              <a:t>Tener una visión general del curso: Introducción al sistema operativo JUNOS</a:t>
            </a:r>
          </a:p>
        </p:txBody>
      </p:sp>
    </p:spTree>
    <p:extLst>
      <p:ext uri="{BB962C8B-B14F-4D97-AF65-F5344CB8AC3E}">
        <p14:creationId xmlns:p14="http://schemas.microsoft.com/office/powerpoint/2010/main" val="13193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64" y="1366220"/>
            <a:ext cx="112852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Vista General del Curso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551" cy="511175"/>
          </a:xfrm>
        </p:spPr>
        <p:txBody>
          <a:bodyPr/>
          <a:lstStyle/>
          <a:p>
            <a:r>
              <a:rPr lang="es-ES" dirty="0"/>
              <a:t>01: Descripción General del Curso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41A983-D344-1D1F-648F-2E4E3648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05" y="1710994"/>
            <a:ext cx="5941190" cy="49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2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511" y="1465084"/>
            <a:ext cx="37450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Perfil de la audiencia</a:t>
            </a:r>
          </a:p>
          <a:p>
            <a:pPr lvl="1"/>
            <a:r>
              <a:rPr lang="es"/>
              <a:t>Este curso beneficia a las personas responsables de configurar y monitorear dispositivos que ejecutan Junos OS.</a:t>
            </a:r>
            <a:r>
              <a:rPr lang="es-ES"/>
              <a:t> 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BCDC95-927D-49B5-8344-DDF203F0B1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85975" y="508000"/>
            <a:ext cx="7699551" cy="511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01: Introducción al curso</a:t>
            </a:r>
            <a:endParaRPr lang="en-US"/>
          </a:p>
          <a:p>
            <a:endParaRPr lang="es-ES"/>
          </a:p>
          <a:p>
            <a:endParaRPr lang="es-E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1770BF-C0FF-45E8-8432-DAC920B3E41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270022" y="1451148"/>
            <a:ext cx="3745089" cy="4351338"/>
          </a:xfrm>
        </p:spPr>
        <p:txBody>
          <a:bodyPr/>
          <a:lstStyle/>
          <a:p>
            <a:r>
              <a:rPr lang="es-ES"/>
              <a:t>Nivel del curso</a:t>
            </a:r>
          </a:p>
          <a:p>
            <a:pPr lvl="1"/>
            <a:r>
              <a:rPr lang="es-ES"/>
              <a:t>El curso Introducción al Sistema Operativo Junos (IJOS) es un curso de nivel introductorio</a:t>
            </a:r>
          </a:p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D1D8894-4917-4E9C-A2CF-60429A2FE05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246534" y="1449384"/>
            <a:ext cx="3745089" cy="4351338"/>
          </a:xfrm>
        </p:spPr>
        <p:txBody>
          <a:bodyPr/>
          <a:lstStyle/>
          <a:p>
            <a:r>
              <a:rPr lang="es-ES" dirty="0"/>
              <a:t>Prerrequisitos</a:t>
            </a:r>
            <a:endParaRPr lang="en-US" dirty="0"/>
          </a:p>
          <a:p>
            <a:pPr lvl="1"/>
            <a:r>
              <a:rPr lang="es-ES" dirty="0"/>
              <a:t>Usted debería poseer conocimientos básicos de redes y comprensión del modelo de referencia OSI y la suite de protocolos TCP/IP</a:t>
            </a:r>
          </a:p>
          <a:p>
            <a:pPr lvl="1"/>
            <a:r>
              <a:rPr lang="es-ES" dirty="0"/>
              <a:t>Completar el curso eLearning </a:t>
            </a:r>
            <a:r>
              <a:rPr lang="es-ES" dirty="0" err="1"/>
              <a:t>Getting</a:t>
            </a:r>
            <a:r>
              <a:rPr lang="es-ES" dirty="0"/>
              <a:t> </a:t>
            </a:r>
            <a:r>
              <a:rPr lang="es-ES" dirty="0" err="1"/>
              <a:t>Started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Networking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CB7099C-1733-5D0B-CA25-07B7F059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51F44B-7539-3751-F010-802650F5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3" y="1295919"/>
            <a:ext cx="1169833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3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9173A-974F-183C-241D-57A92F28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F73C6-BE41-B3B0-AF77-0B5A371C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87755"/>
            <a:ext cx="12192000" cy="65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1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BCEE29-2411-49CF-8DC7-48E53EDC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8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321</Words>
  <Application>Microsoft Office PowerPoint</Application>
  <PresentationFormat>Panorámica</PresentationFormat>
  <Paragraphs>31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Bahnschrift SemiBold</vt:lpstr>
      <vt:lpstr>Calibri</vt:lpstr>
      <vt:lpstr>Tema de Office</vt:lpstr>
      <vt:lpstr>Introducción al sistema operativo JUNOS</vt:lpstr>
      <vt:lpstr>Descripción General del Curso</vt:lpstr>
      <vt:lpstr>Introducción al Sistema Operativo Junos</vt:lpstr>
      <vt:lpstr>Introducción al Sistema Operativo Junos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</dc:title>
  <dc:creator/>
  <cp:lastModifiedBy>Victor Ramirez</cp:lastModifiedBy>
  <cp:revision>9</cp:revision>
  <dcterms:created xsi:type="dcterms:W3CDTF">2022-02-13T05:49:53Z</dcterms:created>
  <dcterms:modified xsi:type="dcterms:W3CDTF">2022-08-02T18:51:12Z</dcterms:modified>
</cp:coreProperties>
</file>