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42" r:id="rId2"/>
    <p:sldId id="256" r:id="rId3"/>
    <p:sldId id="343" r:id="rId4"/>
    <p:sldId id="276" r:id="rId5"/>
    <p:sldId id="307" r:id="rId6"/>
    <p:sldId id="277" r:id="rId7"/>
    <p:sldId id="278" r:id="rId8"/>
    <p:sldId id="279" r:id="rId9"/>
    <p:sldId id="280" r:id="rId10"/>
    <p:sldId id="281" r:id="rId11"/>
    <p:sldId id="282" r:id="rId12"/>
    <p:sldId id="308" r:id="rId13"/>
    <p:sldId id="283" r:id="rId14"/>
    <p:sldId id="284" r:id="rId15"/>
    <p:sldId id="339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340" r:id="rId24"/>
    <p:sldId id="292" r:id="rId25"/>
    <p:sldId id="293" r:id="rId26"/>
    <p:sldId id="294" r:id="rId27"/>
    <p:sldId id="295" r:id="rId28"/>
    <p:sldId id="296" r:id="rId29"/>
    <p:sldId id="297" r:id="rId30"/>
    <p:sldId id="341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034"/>
    <a:srgbClr val="76B23E"/>
    <a:srgbClr val="0097A4"/>
    <a:srgbClr val="E5E7E9"/>
    <a:srgbClr val="F1F3F4"/>
    <a:srgbClr val="AFB1B3"/>
    <a:srgbClr val="B6B8BC"/>
    <a:srgbClr val="84B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03" autoAdjust="0"/>
  </p:normalViewPr>
  <p:slideViewPr>
    <p:cSldViewPr snapToGrid="0">
      <p:cViewPr varScale="1">
        <p:scale>
          <a:sx n="62" d="100"/>
          <a:sy n="62" d="100"/>
        </p:scale>
        <p:origin x="954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Leonel Ramirez Martinez" userId="14d3900238d93848" providerId="LiveId" clId="{AE4AB27E-C48E-418B-812B-DC9C6113174B}"/>
    <pc:docChg chg="modSld">
      <pc:chgData name="Carlos Leonel Ramirez Martinez" userId="14d3900238d93848" providerId="LiveId" clId="{AE4AB27E-C48E-418B-812B-DC9C6113174B}" dt="2022-03-18T01:33:31.683" v="5" actId="1076"/>
      <pc:docMkLst>
        <pc:docMk/>
      </pc:docMkLst>
      <pc:sldChg chg="modSp mod">
        <pc:chgData name="Carlos Leonel Ramirez Martinez" userId="14d3900238d93848" providerId="LiveId" clId="{AE4AB27E-C48E-418B-812B-DC9C6113174B}" dt="2022-03-18T01:33:31.683" v="5" actId="1076"/>
        <pc:sldMkLst>
          <pc:docMk/>
          <pc:sldMk cId="1223817136" sldId="295"/>
        </pc:sldMkLst>
        <pc:picChg chg="mod">
          <ac:chgData name="Carlos Leonel Ramirez Martinez" userId="14d3900238d93848" providerId="LiveId" clId="{AE4AB27E-C48E-418B-812B-DC9C6113174B}" dt="2022-03-18T01:33:31.683" v="5" actId="1076"/>
          <ac:picMkLst>
            <pc:docMk/>
            <pc:sldMk cId="1223817136" sldId="295"/>
            <ac:picMk id="8" creationId="{ABBC439A-EFDE-4F53-95C4-64703A823233}"/>
          </ac:picMkLst>
        </pc:picChg>
      </pc:sldChg>
      <pc:sldChg chg="modSp mod">
        <pc:chgData name="Carlos Leonel Ramirez Martinez" userId="14d3900238d93848" providerId="LiveId" clId="{AE4AB27E-C48E-418B-812B-DC9C6113174B}" dt="2022-03-18T01:33:25.755" v="2" actId="1076"/>
        <pc:sldMkLst>
          <pc:docMk/>
          <pc:sldMk cId="88962931" sldId="296"/>
        </pc:sldMkLst>
        <pc:picChg chg="mod">
          <ac:chgData name="Carlos Leonel Ramirez Martinez" userId="14d3900238d93848" providerId="LiveId" clId="{AE4AB27E-C48E-418B-812B-DC9C6113174B}" dt="2022-03-18T01:33:25.755" v="2" actId="1076"/>
          <ac:picMkLst>
            <pc:docMk/>
            <pc:sldMk cId="88962931" sldId="296"/>
            <ac:picMk id="5" creationId="{7D7AA62A-2EA6-44DD-8ACC-C415F177536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1D3B09-7FA6-4AF0-A191-94DB35E04B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804B5-1E40-4B6E-A1E9-A48F7E8A4F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01B8E-6903-45BA-A25F-2464378F68B7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9133F-515D-4019-A9B4-9583E9E974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6CDB4-E0AD-418B-9DBB-14F55856B6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8701E-8749-49FF-9136-A8B45F7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7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7F30B-65A4-47A6-B5DF-0CC03F3F9D3B}" type="datetimeFigureOut">
              <a:t>3/17/2022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AA6C2-3ED3-4BD4-AB1E-2A382F0DA5D0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5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707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171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91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3917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339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1102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650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682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225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118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25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630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303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048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60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551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5641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9360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660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218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207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673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006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9798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90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020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18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84B1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pic>
        <p:nvPicPr>
          <p:cNvPr id="1026" name="Picture 2" descr="Edutek.org.gt - Photos | Facebook">
            <a:extLst>
              <a:ext uri="{FF2B5EF4-FFF2-40B4-BE49-F238E27FC236}">
                <a16:creationId xmlns:a16="http://schemas.microsoft.com/office/drawing/2014/main" id="{25962A19-D3E2-4FDE-B339-AF5DEFACF9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38F71A-AF48-47AD-8FAC-BC00514DE8A9}"/>
              </a:ext>
            </a:extLst>
          </p:cNvPr>
          <p:cNvSpPr/>
          <p:nvPr userDrawn="1"/>
        </p:nvSpPr>
        <p:spPr>
          <a:xfrm>
            <a:off x="2085975" y="0"/>
            <a:ext cx="10106024" cy="1020763"/>
          </a:xfrm>
          <a:prstGeom prst="rect">
            <a:avLst/>
          </a:prstGeom>
          <a:solidFill>
            <a:srgbClr val="84B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5C5C14D9-0059-4251-A4DD-895A37A1B2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12"/>
            <a:ext cx="2085975" cy="1042988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7E6D3297-5522-41F9-839E-0917CCD577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5975" y="19053"/>
            <a:ext cx="10106023" cy="102076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pic>
        <p:nvPicPr>
          <p:cNvPr id="13" name="Picture 2" descr="Edutek.org.gt - Photos | Facebook">
            <a:extLst>
              <a:ext uri="{FF2B5EF4-FFF2-40B4-BE49-F238E27FC236}">
                <a16:creationId xmlns:a16="http://schemas.microsoft.com/office/drawing/2014/main" id="{F769DED8-E500-463A-8819-4B13472DD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58610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rgbClr val="84B1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pic>
        <p:nvPicPr>
          <p:cNvPr id="5" name="Picture 2" descr="Edutek.org.gt - Photos | Facebook">
            <a:extLst>
              <a:ext uri="{FF2B5EF4-FFF2-40B4-BE49-F238E27FC236}">
                <a16:creationId xmlns:a16="http://schemas.microsoft.com/office/drawing/2014/main" id="{DE2DE4B3-B39B-4E94-8EF4-5C3BFC5F76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58610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014BE1-96EE-4910-9070-D3A55DF9F4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41"/>
          <a:stretch/>
        </p:blipFill>
        <p:spPr>
          <a:xfrm>
            <a:off x="0" y="-16462"/>
            <a:ext cx="12192000" cy="687446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E631F-9AD1-4AB4-B6D0-10E2F709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4A98F-A514-4C06-AEB6-C0CF13C6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4CCE2-0B16-45BD-8A0A-23BC7B40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802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pic>
        <p:nvPicPr>
          <p:cNvPr id="8" name="Picture 2" descr="Edutek.org.gt - Photos | Facebook">
            <a:extLst>
              <a:ext uri="{FF2B5EF4-FFF2-40B4-BE49-F238E27FC236}">
                <a16:creationId xmlns:a16="http://schemas.microsoft.com/office/drawing/2014/main" id="{1E109E8C-C10D-41BE-B6AD-F931D366A2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58610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pic>
        <p:nvPicPr>
          <p:cNvPr id="8" name="Picture 2" descr="Edutek.org.gt - Photos | Facebook">
            <a:extLst>
              <a:ext uri="{FF2B5EF4-FFF2-40B4-BE49-F238E27FC236}">
                <a16:creationId xmlns:a16="http://schemas.microsoft.com/office/drawing/2014/main" id="{4E1B7C6D-1776-417E-8698-A2D55A442E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58610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Picture 2" descr="Edutek.org.gt - Photos | Facebook">
            <a:extLst>
              <a:ext uri="{FF2B5EF4-FFF2-40B4-BE49-F238E27FC236}">
                <a16:creationId xmlns:a16="http://schemas.microsoft.com/office/drawing/2014/main" id="{B48B156B-B646-46EA-AEE1-18A099FFF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58610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Picture 2" descr="Edutek.org.gt - Photos | Facebook">
            <a:extLst>
              <a:ext uri="{FF2B5EF4-FFF2-40B4-BE49-F238E27FC236}">
                <a16:creationId xmlns:a16="http://schemas.microsoft.com/office/drawing/2014/main" id="{B52A7984-A307-4962-A3BB-7A1A39B0F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58610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B5009-1DC7-4579-B573-EE3DE40F0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89" y="-6350"/>
            <a:ext cx="11965021" cy="6858000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pic>
        <p:nvPicPr>
          <p:cNvPr id="5" name="Picture 2" descr="Edutek.org.gt - Photos | Facebook">
            <a:extLst>
              <a:ext uri="{FF2B5EF4-FFF2-40B4-BE49-F238E27FC236}">
                <a16:creationId xmlns:a16="http://schemas.microsoft.com/office/drawing/2014/main" id="{DE2DE4B3-B39B-4E94-8EF4-5C3BFC5F76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58610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2EC9BE-BDC2-4822-BE21-E0E2FEA1BDAE}"/>
              </a:ext>
            </a:extLst>
          </p:cNvPr>
          <p:cNvSpPr/>
          <p:nvPr userDrawn="1"/>
        </p:nvSpPr>
        <p:spPr>
          <a:xfrm>
            <a:off x="3431187" y="2765042"/>
            <a:ext cx="8571123" cy="2346593"/>
          </a:xfrm>
          <a:prstGeom prst="rect">
            <a:avLst/>
          </a:prstGeom>
          <a:solidFill>
            <a:srgbClr val="76B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558E4E8-BC26-4373-B9B0-7A3C741F17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31186" y="2765041"/>
            <a:ext cx="8571123" cy="2346593"/>
          </a:xfrm>
        </p:spPr>
        <p:txBody>
          <a:bodyPr anchor="ctr"/>
          <a:lstStyle>
            <a:lvl1pPr algn="ctr">
              <a:defRPr sz="6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2174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96CE6A-00CF-4C4E-94E1-34E9D229ACE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84B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888" y="768350"/>
            <a:ext cx="5483225" cy="2852737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96888" y="3846513"/>
            <a:ext cx="54832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pic>
        <p:nvPicPr>
          <p:cNvPr id="8" name="Picture 2" descr="Edutek.org.gt - Photos | Facebook">
            <a:extLst>
              <a:ext uri="{FF2B5EF4-FFF2-40B4-BE49-F238E27FC236}">
                <a16:creationId xmlns:a16="http://schemas.microsoft.com/office/drawing/2014/main" id="{0F3A501F-AEC3-48F0-8135-9B03E921B2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08FEE00-7B39-4FE8-9EA7-F6174DEB64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536"/>
          <a:stretch/>
        </p:blipFill>
        <p:spPr>
          <a:xfrm>
            <a:off x="682171" y="0"/>
            <a:ext cx="11509829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93673" y="2083242"/>
            <a:ext cx="6660269" cy="1358458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79A034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pic>
        <p:nvPicPr>
          <p:cNvPr id="8" name="Picture 2" descr="Edutek.org.gt - Photos | Facebook">
            <a:extLst>
              <a:ext uri="{FF2B5EF4-FFF2-40B4-BE49-F238E27FC236}">
                <a16:creationId xmlns:a16="http://schemas.microsoft.com/office/drawing/2014/main" id="{0F3A501F-AEC3-48F0-8135-9B03E921B2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51B06D-F308-47CD-A0B2-87A731C83A06}"/>
              </a:ext>
            </a:extLst>
          </p:cNvPr>
          <p:cNvSpPr/>
          <p:nvPr userDrawn="1"/>
        </p:nvSpPr>
        <p:spPr>
          <a:xfrm>
            <a:off x="393674" y="1621577"/>
            <a:ext cx="29160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s-G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Bienvenido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al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Módulo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8E723A-9CA5-4B0D-87DC-CD7FE6258C67}"/>
              </a:ext>
            </a:extLst>
          </p:cNvPr>
          <p:cNvSpPr/>
          <p:nvPr userDrawn="1"/>
        </p:nvSpPr>
        <p:spPr>
          <a:xfrm>
            <a:off x="393674" y="3485102"/>
            <a:ext cx="48479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s-G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 final de este modulo, usted podrá: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2E0E57F-3575-47B2-AD03-7B343CB27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672" y="3993357"/>
            <a:ext cx="6442557" cy="19420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310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0A00F3-C761-4606-9990-B2706CE388EA}"/>
              </a:ext>
            </a:extLst>
          </p:cNvPr>
          <p:cNvSpPr/>
          <p:nvPr userDrawn="1"/>
        </p:nvSpPr>
        <p:spPr>
          <a:xfrm>
            <a:off x="2085975" y="0"/>
            <a:ext cx="10106024" cy="1020763"/>
          </a:xfrm>
          <a:prstGeom prst="rect">
            <a:avLst/>
          </a:prstGeom>
          <a:solidFill>
            <a:srgbClr val="84B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085975" y="22225"/>
            <a:ext cx="10106024" cy="4841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B83655BD-4420-4868-A649-584595524E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12"/>
            <a:ext cx="2085975" cy="1042988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7EBE69E-5B0A-462D-9635-2051BFD05B8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085975" y="508000"/>
            <a:ext cx="7699551" cy="51117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5" name="Picture 2" descr="Edutek.org.gt - Photos | Facebook">
            <a:extLst>
              <a:ext uri="{FF2B5EF4-FFF2-40B4-BE49-F238E27FC236}">
                <a16:creationId xmlns:a16="http://schemas.microsoft.com/office/drawing/2014/main" id="{4D10213A-16A9-4D73-8086-F19776FEB4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104" y="0"/>
            <a:ext cx="1020896" cy="102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8DB06DB3-BDB2-4FCF-8CBD-A66FBFF7C2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3361" y="1364512"/>
            <a:ext cx="11422821" cy="4351338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396875" indent="-342900">
              <a:buFont typeface="Arial" panose="020B0604020202020204" pitchFamily="34" charset="0"/>
              <a:buChar char="•"/>
              <a:tabLst>
                <a:tab pos="341313" algn="l"/>
              </a:tabLst>
              <a:defRPr/>
            </a:lvl2pPr>
            <a:lvl3pPr marL="573088" indent="-228600">
              <a:defRPr/>
            </a:lvl3pPr>
            <a:lvl4pPr marL="858838" indent="-117475">
              <a:defRPr/>
            </a:lvl4pPr>
            <a:lvl5pPr marL="1090613" indent="-117475"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E18C6-81F0-48EC-A918-B53F3C0EA5B2}"/>
              </a:ext>
            </a:extLst>
          </p:cNvPr>
          <p:cNvSpPr/>
          <p:nvPr userDrawn="1"/>
        </p:nvSpPr>
        <p:spPr>
          <a:xfrm>
            <a:off x="2085975" y="0"/>
            <a:ext cx="10106024" cy="1020763"/>
          </a:xfrm>
          <a:prstGeom prst="rect">
            <a:avLst/>
          </a:prstGeom>
          <a:solidFill>
            <a:srgbClr val="84B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D9AA61A-02E0-4212-A155-D751688207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12"/>
            <a:ext cx="2085975" cy="104298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1FCFAB9-4651-4739-A91B-E4F726DF8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5975" y="22225"/>
            <a:ext cx="10106024" cy="4841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AD8BA242-4618-44CC-9F5C-25C693F52AE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085975" y="508000"/>
            <a:ext cx="7699551" cy="51117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3" name="Picture 2" descr="Edutek.org.gt - Photos | Facebook">
            <a:extLst>
              <a:ext uri="{FF2B5EF4-FFF2-40B4-BE49-F238E27FC236}">
                <a16:creationId xmlns:a16="http://schemas.microsoft.com/office/drawing/2014/main" id="{9787594C-B2CC-49D2-915C-52442DA67B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358" y="-76031"/>
            <a:ext cx="1095205" cy="109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181204E-C27E-493F-B09E-9903C1082F1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3362" y="1364512"/>
            <a:ext cx="5339646" cy="4351338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396875" indent="-342900">
              <a:buFont typeface="Arial" panose="020B0604020202020204" pitchFamily="34" charset="0"/>
              <a:buChar char="•"/>
              <a:tabLst>
                <a:tab pos="341313" algn="l"/>
              </a:tabLst>
              <a:defRPr/>
            </a:lvl2pPr>
            <a:lvl3pPr marL="573088" indent="-228600">
              <a:defRPr/>
            </a:lvl3pPr>
            <a:lvl4pPr marL="858838" indent="-117475">
              <a:defRPr/>
            </a:lvl4pPr>
            <a:lvl5pPr marL="1090613" indent="-117475"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FD146EB7-9615-46BF-8345-C6265E79106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6000" y="1364512"/>
            <a:ext cx="5642638" cy="4351338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396875" indent="-342900">
              <a:buFont typeface="Arial" panose="020B0604020202020204" pitchFamily="34" charset="0"/>
              <a:buChar char="•"/>
              <a:tabLst>
                <a:tab pos="341313" algn="l"/>
              </a:tabLst>
              <a:defRPr/>
            </a:lvl2pPr>
            <a:lvl3pPr marL="573088" indent="-228600">
              <a:defRPr/>
            </a:lvl3pPr>
            <a:lvl4pPr marL="858838" indent="-117475">
              <a:defRPr/>
            </a:lvl4pPr>
            <a:lvl5pPr marL="1090613" indent="-117475"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369707" y="6356350"/>
            <a:ext cx="2743200" cy="365125"/>
          </a:xfrm>
        </p:spPr>
        <p:txBody>
          <a:bodyPr/>
          <a:lstStyle/>
          <a:p>
            <a:fld id="{40771E8B-6CA5-40B2-8038-0E112F3DAC1C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E18C6-81F0-48EC-A918-B53F3C0EA5B2}"/>
              </a:ext>
            </a:extLst>
          </p:cNvPr>
          <p:cNvSpPr/>
          <p:nvPr userDrawn="1"/>
        </p:nvSpPr>
        <p:spPr>
          <a:xfrm>
            <a:off x="2085975" y="0"/>
            <a:ext cx="10106024" cy="1020763"/>
          </a:xfrm>
          <a:prstGeom prst="rect">
            <a:avLst/>
          </a:prstGeom>
          <a:solidFill>
            <a:srgbClr val="84B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85418" y="42220"/>
            <a:ext cx="644236" cy="365125"/>
          </a:xfrm>
        </p:spPr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D9AA61A-02E0-4212-A155-D751688207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12"/>
            <a:ext cx="2085975" cy="104298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1FCFAB9-4651-4739-A91B-E4F726DF8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5975" y="22225"/>
            <a:ext cx="10106024" cy="4841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2D16449-95CA-4C77-BAE2-6B1C854519C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72531" y="4285561"/>
            <a:ext cx="11345590" cy="221222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282575" indent="-225425">
              <a:tabLst/>
              <a:defRPr/>
            </a:lvl2pPr>
            <a:lvl3pPr marL="519113" indent="-236538">
              <a:defRPr/>
            </a:lvl3pPr>
            <a:lvl4pPr marL="801688" indent="-225425">
              <a:defRPr/>
            </a:lvl4pPr>
            <a:lvl5pPr marL="1084263" indent="-282575"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AD8BA242-4618-44CC-9F5C-25C693F52AE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085975" y="508000"/>
            <a:ext cx="7699551" cy="51117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13" name="Picture 2" descr="Edutek.org.gt - Photos | Facebook">
            <a:extLst>
              <a:ext uri="{FF2B5EF4-FFF2-40B4-BE49-F238E27FC236}">
                <a16:creationId xmlns:a16="http://schemas.microsoft.com/office/drawing/2014/main" id="{9787594C-B2CC-49D2-915C-52442DA67B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159" y="-1136"/>
            <a:ext cx="1037923" cy="103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1798471B-59E3-4F18-9796-BFE2961AC6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3364" y="1366220"/>
            <a:ext cx="11285272" cy="2695648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396875" indent="-342900">
              <a:buFont typeface="Arial" panose="020B0604020202020204" pitchFamily="34" charset="0"/>
              <a:buChar char="•"/>
              <a:tabLst>
                <a:tab pos="341313" algn="l"/>
              </a:tabLst>
              <a:defRPr/>
            </a:lvl2pPr>
            <a:lvl3pPr marL="573088" indent="-228600">
              <a:defRPr/>
            </a:lvl3pPr>
            <a:lvl4pPr marL="858838" indent="-117475">
              <a:defRPr/>
            </a:lvl4pPr>
            <a:lvl5pPr marL="1090613" indent="-117475"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7941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293511" y="1465084"/>
            <a:ext cx="3745089" cy="4351338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282575" indent="-225425">
              <a:tabLst/>
              <a:defRPr/>
            </a:lvl2pPr>
            <a:lvl3pPr marL="519113" indent="-236538">
              <a:defRPr/>
            </a:lvl3pPr>
            <a:lvl4pPr marL="801688" indent="-225425">
              <a:defRPr/>
            </a:lvl4pPr>
            <a:lvl5pPr marL="1084263" indent="-282575">
              <a:defRPr/>
            </a:lvl5pPr>
          </a:lstStyle>
          <a:p>
            <a:pPr lvl="0"/>
            <a:r>
              <a:rPr lang="es-ES"/>
              <a:t>Primer Nivel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E18C6-81F0-48EC-A918-B53F3C0EA5B2}"/>
              </a:ext>
            </a:extLst>
          </p:cNvPr>
          <p:cNvSpPr/>
          <p:nvPr userDrawn="1"/>
        </p:nvSpPr>
        <p:spPr>
          <a:xfrm>
            <a:off x="2085975" y="0"/>
            <a:ext cx="10106024" cy="1020763"/>
          </a:xfrm>
          <a:prstGeom prst="rect">
            <a:avLst/>
          </a:prstGeom>
          <a:solidFill>
            <a:srgbClr val="84B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D9AA61A-02E0-4212-A155-D751688207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12"/>
            <a:ext cx="2085975" cy="104298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1FCFAB9-4651-4739-A91B-E4F726DF8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5975" y="22225"/>
            <a:ext cx="10106024" cy="4841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AD8BA242-4618-44CC-9F5C-25C693F52AE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085975" y="508000"/>
            <a:ext cx="7699551" cy="51117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0BD455C-2C26-4C27-98AE-D3D6BA2774DE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270022" y="1451148"/>
            <a:ext cx="3745089" cy="4351338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282575" indent="-225425">
              <a:tabLst/>
              <a:defRPr/>
            </a:lvl2pPr>
            <a:lvl3pPr marL="519113" indent="-236538">
              <a:defRPr/>
            </a:lvl3pPr>
            <a:lvl4pPr marL="801688" indent="-225425">
              <a:defRPr/>
            </a:lvl4pPr>
            <a:lvl5pPr marL="1084263" indent="-282575">
              <a:defRPr/>
            </a:lvl5pPr>
          </a:lstStyle>
          <a:p>
            <a:pPr lvl="0"/>
            <a:r>
              <a:rPr lang="es-ES"/>
              <a:t>Primer Nivel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D813BB56-B223-4BE7-B016-6F6C58A9706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46534" y="1449384"/>
            <a:ext cx="3745089" cy="4351338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282575" indent="-225425">
              <a:tabLst/>
              <a:defRPr/>
            </a:lvl2pPr>
            <a:lvl3pPr marL="519113" indent="-236538">
              <a:defRPr/>
            </a:lvl3pPr>
            <a:lvl4pPr marL="801688" indent="-225425">
              <a:defRPr/>
            </a:lvl4pPr>
            <a:lvl5pPr marL="1084263" indent="-282575">
              <a:defRPr/>
            </a:lvl5pPr>
          </a:lstStyle>
          <a:p>
            <a:pPr lvl="0"/>
            <a:r>
              <a:rPr lang="es-ES"/>
              <a:t>Primer Nivel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5" name="Picture 2" descr="Edutek.org.gt - Photos | Facebook">
            <a:extLst>
              <a:ext uri="{FF2B5EF4-FFF2-40B4-BE49-F238E27FC236}">
                <a16:creationId xmlns:a16="http://schemas.microsoft.com/office/drawing/2014/main" id="{531444AC-C3AC-45B5-9749-0CA715F1C0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053" y="-23812"/>
            <a:ext cx="1053946" cy="10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07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96875" y="1349376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96875" y="2176462"/>
            <a:ext cx="5157787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86512" y="1349376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386512" y="2203448"/>
            <a:ext cx="5183188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291951-DB56-4D1B-9F46-FC87304FBD12}"/>
              </a:ext>
            </a:extLst>
          </p:cNvPr>
          <p:cNvSpPr/>
          <p:nvPr userDrawn="1"/>
        </p:nvSpPr>
        <p:spPr>
          <a:xfrm>
            <a:off x="2085975" y="0"/>
            <a:ext cx="10106024" cy="1020763"/>
          </a:xfrm>
          <a:prstGeom prst="rect">
            <a:avLst/>
          </a:prstGeom>
          <a:solidFill>
            <a:srgbClr val="84B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12814E8A-5241-4090-AE8B-61C4562A75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12"/>
            <a:ext cx="2085975" cy="1042988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5DAAFEA9-81D1-41EC-A873-AA76108968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5975" y="22225"/>
            <a:ext cx="10106024" cy="4841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CD922332-D4D6-45CA-AB7B-86F796C031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085975" y="508000"/>
            <a:ext cx="7699551" cy="51117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14" name="Picture 2" descr="Edutek.org.gt - Photos | Facebook">
            <a:extLst>
              <a:ext uri="{FF2B5EF4-FFF2-40B4-BE49-F238E27FC236}">
                <a16:creationId xmlns:a16="http://schemas.microsoft.com/office/drawing/2014/main" id="{836380F8-0550-4CDC-A2C6-66BCB62295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077" y="-1"/>
            <a:ext cx="1050923" cy="105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17/03/2022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63" r:id="rId4"/>
    <p:sldLayoutId id="2147483650" r:id="rId5"/>
    <p:sldLayoutId id="2147483652" r:id="rId6"/>
    <p:sldLayoutId id="2147483661" r:id="rId7"/>
    <p:sldLayoutId id="2147483660" r:id="rId8"/>
    <p:sldLayoutId id="2147483653" r:id="rId9"/>
    <p:sldLayoutId id="2147483654" r:id="rId10"/>
    <p:sldLayoutId id="2147483655" r:id="rId11"/>
    <p:sldLayoutId id="2147483664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5126-CA93-42B0-B47E-6506F2612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Monitoreo Operacional y Mantenimiento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62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225"/>
            <a:ext cx="10106024" cy="484187"/>
          </a:xfrm>
        </p:spPr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3364" y="1366220"/>
            <a:ext cx="1128527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Ejemplo de salida del comando Extensive</a:t>
            </a:r>
          </a:p>
          <a:p>
            <a:pPr lvl="1"/>
            <a:r>
              <a:rPr lang="es-ES" dirty="0"/>
              <a:t>Utilice show interfaces extensive para ver el estatus de las interfaces, sus propiedades, estadísticas y errores.</a:t>
            </a:r>
          </a:p>
          <a:p>
            <a:pPr lvl="1"/>
            <a:r>
              <a:rPr lang="es-ES" dirty="0"/>
              <a:t>Comando ideal al hacer </a:t>
            </a:r>
            <a:r>
              <a:rPr lang="es-ES" dirty="0" err="1"/>
              <a:t>troubleshoot</a:t>
            </a:r>
            <a:r>
              <a:rPr lang="es-ES" dirty="0"/>
              <a:t> de interfaces, también para determinar los valores predeterminados de las interfaces.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2085975" y="508000"/>
            <a:ext cx="7699551" cy="511175"/>
          </a:xfrm>
        </p:spPr>
        <p:txBody>
          <a:bodyPr/>
          <a:lstStyle/>
          <a:p>
            <a:r>
              <a:rPr lang="es-ES" dirty="0">
                <a:cs typeface="Calibri"/>
              </a:rPr>
              <a:t>09: Monitoreo Operacional y Mantenimiento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BE992-FFCE-4CD0-820C-06EDB8825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486" y="3429000"/>
            <a:ext cx="7153028" cy="304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225"/>
            <a:ext cx="10106024" cy="484187"/>
          </a:xfrm>
        </p:spPr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5975" y="508000"/>
            <a:ext cx="7699375" cy="511175"/>
          </a:xfrm>
        </p:spPr>
        <p:txBody>
          <a:bodyPr/>
          <a:lstStyle/>
          <a:p>
            <a:r>
              <a:rPr lang="es-ES" dirty="0"/>
              <a:t>09: Monitoreo Operacional y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1365250"/>
            <a:ext cx="114220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Monitoreando Interfaces</a:t>
            </a:r>
          </a:p>
          <a:p>
            <a:pPr lvl="1"/>
            <a:r>
              <a:rPr lang="es-ES" dirty="0"/>
              <a:t>Utilice el comando monitor interfaces para ver contadores de paquetes y bytes en tiempo real, así como errores y condiciones de alarmas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08EF6-120C-4276-990D-D333825EE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241" y="2705195"/>
            <a:ext cx="6733517" cy="301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0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225"/>
            <a:ext cx="10106024" cy="484187"/>
          </a:xfrm>
        </p:spPr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5975" y="508000"/>
            <a:ext cx="7699375" cy="511175"/>
          </a:xfrm>
        </p:spPr>
        <p:txBody>
          <a:bodyPr/>
          <a:lstStyle/>
          <a:p>
            <a:r>
              <a:rPr lang="es-ES" dirty="0"/>
              <a:t>09: Monitoreo Operacional y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1365250"/>
            <a:ext cx="114220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Monitoreando Interfaces</a:t>
            </a:r>
          </a:p>
          <a:p>
            <a:pPr lvl="1"/>
            <a:r>
              <a:rPr lang="es-ES" dirty="0"/>
              <a:t>Utilice el comando monitor interface </a:t>
            </a:r>
            <a:r>
              <a:rPr lang="es-ES" dirty="0" err="1"/>
              <a:t>traffic</a:t>
            </a:r>
            <a:r>
              <a:rPr lang="es-ES" dirty="0"/>
              <a:t> para mostrar en tiempo real estadísticas de uso de todas las interfaces.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C8DC0C-A72F-4346-AFFC-FFF36C20C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842" y="2869658"/>
            <a:ext cx="7258315" cy="31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1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225"/>
            <a:ext cx="10106024" cy="484187"/>
          </a:xfrm>
        </p:spPr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5975" y="508000"/>
            <a:ext cx="7699375" cy="511175"/>
          </a:xfrm>
        </p:spPr>
        <p:txBody>
          <a:bodyPr/>
          <a:lstStyle/>
          <a:p>
            <a:r>
              <a:rPr lang="es-ES" dirty="0"/>
              <a:t>09: Monitoreo Operacional y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1365250"/>
            <a:ext cx="114220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Revisión de aprendizaje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7389D8-CFEF-4F52-90E0-28C47A46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013" y="2075708"/>
            <a:ext cx="7865973" cy="3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2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225"/>
            <a:ext cx="10106024" cy="484187"/>
          </a:xfrm>
        </p:spPr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5975" y="508000"/>
            <a:ext cx="7699375" cy="511175"/>
          </a:xfrm>
        </p:spPr>
        <p:txBody>
          <a:bodyPr/>
          <a:lstStyle/>
          <a:p>
            <a:r>
              <a:rPr lang="es-ES" dirty="0"/>
              <a:t>09: Monitoreo Operacional y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1365250"/>
            <a:ext cx="114220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Revisión de aprendizaje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14462-B2C9-4E74-875F-5B25612B3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705" y="1920136"/>
            <a:ext cx="7736589" cy="448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31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73" y="2083242"/>
            <a:ext cx="6660269" cy="1358458"/>
          </a:xfrm>
        </p:spPr>
        <p:txBody>
          <a:bodyPr>
            <a:normAutofit/>
          </a:bodyPr>
          <a:lstStyle/>
          <a:p>
            <a:r>
              <a:rPr lang="es-GT" dirty="0"/>
              <a:t>Utilidades de red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672" y="3993357"/>
            <a:ext cx="6442557" cy="19420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s-ES" dirty="0"/>
              <a:t>Usar las utilidades de red disponibles</a:t>
            </a:r>
          </a:p>
        </p:txBody>
      </p:sp>
    </p:spTree>
    <p:extLst>
      <p:ext uri="{BB962C8B-B14F-4D97-AF65-F5344CB8AC3E}">
        <p14:creationId xmlns:p14="http://schemas.microsoft.com/office/powerpoint/2010/main" val="265566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225"/>
            <a:ext cx="10106024" cy="484187"/>
          </a:xfrm>
        </p:spPr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5975" y="508000"/>
            <a:ext cx="7699375" cy="511175"/>
          </a:xfrm>
        </p:spPr>
        <p:txBody>
          <a:bodyPr/>
          <a:lstStyle/>
          <a:p>
            <a:r>
              <a:rPr lang="es-ES" dirty="0"/>
              <a:t>09: Monitoreo Operacional y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1365250"/>
            <a:ext cx="11422063" cy="33591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dirty="0"/>
              <a:t>Utilidades de red: ping y </a:t>
            </a:r>
            <a:r>
              <a:rPr lang="es-ES" dirty="0" err="1"/>
              <a:t>traceroute</a:t>
            </a:r>
            <a:endParaRPr lang="es-ES" dirty="0"/>
          </a:p>
          <a:p>
            <a:pPr lvl="1"/>
            <a:r>
              <a:rPr lang="es-ES" dirty="0"/>
              <a:t>Utilice ping y </a:t>
            </a:r>
            <a:r>
              <a:rPr lang="es-ES" dirty="0" err="1"/>
              <a:t>traceroute</a:t>
            </a:r>
            <a:r>
              <a:rPr lang="es-ES" dirty="0"/>
              <a:t> para comprobar la conectividad y determinar la ruta hacia un destino</a:t>
            </a:r>
          </a:p>
          <a:p>
            <a:pPr lvl="1"/>
            <a:r>
              <a:rPr lang="es-ES" dirty="0"/>
              <a:t>Puede usar varios argumentos con los comandos ping y </a:t>
            </a:r>
            <a:r>
              <a:rPr lang="es-ES" dirty="0" err="1"/>
              <a:t>traceroute</a:t>
            </a:r>
            <a:r>
              <a:rPr lang="es-ES" dirty="0"/>
              <a:t>, como la </a:t>
            </a:r>
            <a:r>
              <a:rPr lang="es-ES" dirty="0" err="1"/>
              <a:t>direcci</a:t>
            </a:r>
            <a:r>
              <a:rPr lang="es-GT" dirty="0" err="1"/>
              <a:t>ón</a:t>
            </a:r>
            <a:r>
              <a:rPr lang="es-GT" dirty="0"/>
              <a:t> IP de origen y el tamaño del paquete, para ayudarse a aislar problemas.</a:t>
            </a:r>
          </a:p>
          <a:p>
            <a:pPr lvl="1"/>
            <a:r>
              <a:rPr lang="es-GT" dirty="0"/>
              <a:t>Por defecto, el ping continua flujos continuos de mensajes ICMP de echo </a:t>
            </a:r>
            <a:r>
              <a:rPr lang="es-GT" dirty="0" err="1"/>
              <a:t>request</a:t>
            </a:r>
            <a:r>
              <a:rPr lang="es-GT" dirty="0"/>
              <a:t>.</a:t>
            </a:r>
          </a:p>
          <a:p>
            <a:pPr lvl="1"/>
            <a:r>
              <a:rPr lang="es-GT" dirty="0"/>
              <a:t>Para detener la operación de ping, presione </a:t>
            </a:r>
            <a:r>
              <a:rPr lang="es-GT" dirty="0" err="1"/>
              <a:t>Ctrl+C</a:t>
            </a:r>
            <a:r>
              <a:rPr lang="es-GT" dirty="0"/>
              <a:t>.</a:t>
            </a:r>
          </a:p>
          <a:p>
            <a:pPr lvl="1"/>
            <a:r>
              <a:rPr lang="es-GT" dirty="0"/>
              <a:t>Alternativamente, puede incluir la opción </a:t>
            </a:r>
            <a:r>
              <a:rPr lang="es-GT" b="1" dirty="0" err="1"/>
              <a:t>count</a:t>
            </a:r>
            <a:r>
              <a:rPr lang="es-GT" dirty="0"/>
              <a:t> para especificar el numero de ICMP echo </a:t>
            </a:r>
            <a:r>
              <a:rPr lang="es-GT" dirty="0" err="1"/>
              <a:t>request</a:t>
            </a:r>
            <a:r>
              <a:rPr lang="es-GT" dirty="0"/>
              <a:t> a enviar.</a:t>
            </a:r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E3904-55D2-480E-B24F-9B3998411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210" y="4406748"/>
            <a:ext cx="5934903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6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225"/>
            <a:ext cx="10106024" cy="484187"/>
          </a:xfrm>
        </p:spPr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3364" y="1366220"/>
            <a:ext cx="1128527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Monitoreo de Tráfico</a:t>
            </a:r>
          </a:p>
          <a:p>
            <a:pPr lvl="1"/>
            <a:r>
              <a:rPr lang="es-ES"/>
              <a:t>Utilice </a:t>
            </a:r>
            <a:r>
              <a:rPr lang="es-ES">
                <a:latin typeface="Consolas" panose="020B0609020204030204" pitchFamily="49" charset="0"/>
              </a:rPr>
              <a:t>monitor traffic </a:t>
            </a:r>
            <a:r>
              <a:rPr lang="es-ES"/>
              <a:t>para decodificar paquetes (tcpdump)</a:t>
            </a:r>
          </a:p>
          <a:p>
            <a:pPr lvl="2"/>
            <a:r>
              <a:rPr lang="es-ES"/>
              <a:t>Captura el trafico originado y destinado al dispositivo (Routing-Engine).</a:t>
            </a:r>
          </a:p>
          <a:p>
            <a:pPr lvl="2"/>
            <a:r>
              <a:rPr lang="es-ES"/>
              <a:t>Si no se especifica una interfaz, la interfaz de gestión es monitoreada.</a:t>
            </a:r>
          </a:p>
          <a:p>
            <a:pPr lvl="2"/>
            <a:r>
              <a:rPr lang="es-ES"/>
              <a:t>La opción layer2-header permite monitorear y diagnosticar problemas a nivel de capa 2 (L2)</a:t>
            </a:r>
          </a:p>
          <a:p>
            <a:pPr lvl="2"/>
            <a:r>
              <a:rPr lang="es-ES"/>
              <a:t>Puede hacer coincidir campos de paquetes utilizando la opción </a:t>
            </a:r>
            <a:r>
              <a:rPr lang="es-ES">
                <a:latin typeface="Consolas" panose="020B0609020204030204" pitchFamily="49" charset="0"/>
              </a:rPr>
              <a:t>matching</a:t>
            </a:r>
            <a:r>
              <a:rPr lang="es-ES"/>
              <a:t>, y utilice </a:t>
            </a:r>
            <a:r>
              <a:rPr lang="es-ES">
                <a:latin typeface="Consolas" panose="020B0609020204030204" pitchFamily="49" charset="0"/>
              </a:rPr>
              <a:t>write-file</a:t>
            </a:r>
            <a:r>
              <a:rPr lang="es-ES"/>
              <a:t> para guardar las capturas de paquetes para su análisis con una herramienta de decodificación externa de terceros como Wireshark</a:t>
            </a:r>
          </a:p>
          <a:p>
            <a:pPr lvl="2"/>
            <a:r>
              <a:rPr lang="es-ES"/>
              <a:t>Otras opciones son:</a:t>
            </a:r>
          </a:p>
          <a:p>
            <a:endParaRPr lang="es-E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2085975" y="508000"/>
            <a:ext cx="7699551" cy="511175"/>
          </a:xfrm>
        </p:spPr>
        <p:txBody>
          <a:bodyPr/>
          <a:lstStyle/>
          <a:p>
            <a:r>
              <a:rPr lang="es-ES">
                <a:cs typeface="Calibri"/>
              </a:rPr>
              <a:t>09: Monitoreo Operacional y Mantenimiento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144CF-B661-48CE-AEE6-B0F02617A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42" y="4577252"/>
            <a:ext cx="6154009" cy="1829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7B4625-A5C0-46A7-80D7-435CB3BCB973}"/>
              </a:ext>
            </a:extLst>
          </p:cNvPr>
          <p:cNvSpPr txBox="1"/>
          <p:nvPr/>
        </p:nvSpPr>
        <p:spPr>
          <a:xfrm>
            <a:off x="8048820" y="4577252"/>
            <a:ext cx="3473411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GT" sz="1600" dirty="0"/>
              <a:t>Utilice la opción </a:t>
            </a:r>
            <a:r>
              <a:rPr lang="es-GT" sz="1600" dirty="0" err="1"/>
              <a:t>write</a:t>
            </a:r>
            <a:r>
              <a:rPr lang="es-GT" sz="1600" dirty="0"/>
              <a:t>-file con precaución. El uso inadecuado puede causar el llenado del espacio de almacenamiento del dispositivo.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5499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225"/>
            <a:ext cx="10106024" cy="484187"/>
          </a:xfrm>
        </p:spPr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5975" y="508000"/>
            <a:ext cx="7699375" cy="511175"/>
          </a:xfrm>
        </p:spPr>
        <p:txBody>
          <a:bodyPr/>
          <a:lstStyle/>
          <a:p>
            <a:r>
              <a:rPr lang="es-ES"/>
              <a:t>09: Monitoreo Operacional y Mantenimiento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1365250"/>
            <a:ext cx="114220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Ejemplo de Captura de Paquetes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EDBF0-17D8-442F-839C-36FA8AA3D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99" y="2206629"/>
            <a:ext cx="11271137" cy="3736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F2DA5C-57E1-43B1-BFA0-A6B429947BDB}"/>
              </a:ext>
            </a:extLst>
          </p:cNvPr>
          <p:cNvSpPr txBox="1"/>
          <p:nvPr/>
        </p:nvSpPr>
        <p:spPr>
          <a:xfrm>
            <a:off x="9785526" y="2782669"/>
            <a:ext cx="18047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GT" sz="1200" dirty="0"/>
              <a:t>Utilice las opciones </a:t>
            </a:r>
            <a:r>
              <a:rPr lang="es-GT" sz="1200" b="1" dirty="0" err="1"/>
              <a:t>detail</a:t>
            </a:r>
            <a:r>
              <a:rPr lang="es-GT" sz="1200" dirty="0"/>
              <a:t> o </a:t>
            </a:r>
            <a:r>
              <a:rPr lang="es-GT" sz="1200" b="1" dirty="0"/>
              <a:t>extensive</a:t>
            </a:r>
            <a:r>
              <a:rPr lang="es-GT" sz="1200" dirty="0"/>
              <a:t> para una decodificación completa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F5BBC-5927-41AD-9F97-759D56179EA9}"/>
              </a:ext>
            </a:extLst>
          </p:cNvPr>
          <p:cNvSpPr txBox="1"/>
          <p:nvPr/>
        </p:nvSpPr>
        <p:spPr>
          <a:xfrm>
            <a:off x="9785525" y="4742098"/>
            <a:ext cx="180479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GT" sz="1400" dirty="0"/>
              <a:t>Utilice </a:t>
            </a:r>
            <a:r>
              <a:rPr lang="es-GT" sz="1400" b="1" dirty="0" err="1"/>
              <a:t>Ctrl+C</a:t>
            </a:r>
            <a:r>
              <a:rPr lang="es-GT" sz="1400" dirty="0"/>
              <a:t> para salir del modo de captura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120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225"/>
            <a:ext cx="10106024" cy="484187"/>
          </a:xfrm>
        </p:spPr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085975" y="508000"/>
            <a:ext cx="7699551" cy="511175"/>
          </a:xfrm>
        </p:spPr>
        <p:txBody>
          <a:bodyPr/>
          <a:lstStyle/>
          <a:p>
            <a:r>
              <a:rPr lang="es-ES" dirty="0"/>
              <a:t>09: Monitoreo Operacional y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62" y="1364512"/>
            <a:ext cx="533964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SSH, Telnet y FTP</a:t>
            </a:r>
          </a:p>
          <a:p>
            <a:pPr lvl="1"/>
            <a:r>
              <a:rPr lang="es-ES" dirty="0"/>
              <a:t>El CLI soporta clientes Telnet, SSH y FTP.</a:t>
            </a:r>
          </a:p>
          <a:p>
            <a:pPr lvl="1"/>
            <a:r>
              <a:rPr lang="es-ES" dirty="0"/>
              <a:t>Estos soportan varios argumentos para ajustarse a operaciones específicas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6E68B3-33AA-476F-843A-7D9AC5078FC1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6096000" y="1801698"/>
            <a:ext cx="5641975" cy="3478441"/>
          </a:xfrm>
        </p:spPr>
      </p:pic>
    </p:spTree>
    <p:extLst>
      <p:ext uri="{BB962C8B-B14F-4D97-AF65-F5344CB8AC3E}">
        <p14:creationId xmlns:p14="http://schemas.microsoft.com/office/powerpoint/2010/main" val="319293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3673" y="2083242"/>
            <a:ext cx="6660269" cy="1358458"/>
          </a:xfrm>
        </p:spPr>
        <p:txBody>
          <a:bodyPr>
            <a:normAutofit/>
          </a:bodyPr>
          <a:lstStyle/>
          <a:p>
            <a:r>
              <a:rPr lang="es-ES" dirty="0"/>
              <a:t>Operación de la Plataforma e Interfaces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D557538-D8AF-4733-ABDC-BD8EB139F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672" y="3993357"/>
            <a:ext cx="6442557" cy="1942079"/>
          </a:xfrm>
        </p:spPr>
        <p:txBody>
          <a:bodyPr/>
          <a:lstStyle/>
          <a:p>
            <a:r>
              <a:rPr lang="es-GT" dirty="0"/>
              <a:t>Monitorear la operación de la plataforma y las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225"/>
            <a:ext cx="10106024" cy="484187"/>
          </a:xfrm>
        </p:spPr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5975" y="508000"/>
            <a:ext cx="7699375" cy="511175"/>
          </a:xfrm>
        </p:spPr>
        <p:txBody>
          <a:bodyPr/>
          <a:lstStyle/>
          <a:p>
            <a:r>
              <a:rPr lang="es-ES" dirty="0"/>
              <a:t>09: Monitoreo Operacional y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1365250"/>
            <a:ext cx="114220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SSH, Telnet y FTP.</a:t>
            </a:r>
          </a:p>
          <a:p>
            <a:pPr lvl="1"/>
            <a:r>
              <a:rPr lang="es-ES" dirty="0"/>
              <a:t>Utilice el comando de CLI file </a:t>
            </a:r>
            <a:r>
              <a:rPr lang="es-ES" dirty="0" err="1"/>
              <a:t>copy</a:t>
            </a:r>
            <a:r>
              <a:rPr lang="es-ES" dirty="0"/>
              <a:t> para transferir archivos desde y hacia un dispositivo JUNOS OS.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En este ejemplo se utiliza el comando file </a:t>
            </a:r>
            <a:r>
              <a:rPr lang="es-ES" dirty="0" err="1"/>
              <a:t>copy</a:t>
            </a:r>
            <a:r>
              <a:rPr lang="es-ES" dirty="0"/>
              <a:t> en conjunto con el cliente FTP para transferir un archivo de un servidor FTP remoto hacia el dispositivo local que ejecuta Junos OS.</a:t>
            </a:r>
          </a:p>
          <a:p>
            <a:pPr lvl="1"/>
            <a:r>
              <a:rPr lang="es-ES" dirty="0"/>
              <a:t>Este otro ejemplo utiliza el protocolo SCP (</a:t>
            </a:r>
            <a:r>
              <a:rPr lang="es-ES" dirty="0" err="1"/>
              <a:t>Secure</a:t>
            </a:r>
            <a:r>
              <a:rPr lang="es-ES" dirty="0"/>
              <a:t> </a:t>
            </a:r>
            <a:r>
              <a:rPr lang="es-ES" dirty="0" err="1"/>
              <a:t>Copy</a:t>
            </a:r>
            <a:r>
              <a:rPr lang="es-ES" dirty="0"/>
              <a:t> </a:t>
            </a:r>
            <a:r>
              <a:rPr lang="es-ES" dirty="0" err="1"/>
              <a:t>Protocol</a:t>
            </a:r>
            <a:r>
              <a:rPr lang="es-E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6C525-9F4A-4A29-9DC4-28D21140E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295" y="2488535"/>
            <a:ext cx="7917409" cy="940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8CC7BF-EE24-44A0-8264-7FFFBC326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204" y="5325542"/>
            <a:ext cx="7087589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76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225"/>
            <a:ext cx="10106024" cy="484187"/>
          </a:xfrm>
        </p:spPr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5975" y="508000"/>
            <a:ext cx="7699375" cy="511175"/>
          </a:xfrm>
        </p:spPr>
        <p:txBody>
          <a:bodyPr/>
          <a:lstStyle/>
          <a:p>
            <a:r>
              <a:rPr lang="es-ES" dirty="0"/>
              <a:t>09: Monitoreo Operacional y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1365250"/>
            <a:ext cx="114220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Comprobación de aprendizaje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74F8E-E5FA-4A04-8276-FAED5B72B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047" y="2103993"/>
            <a:ext cx="7201905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6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225"/>
            <a:ext cx="10106024" cy="484187"/>
          </a:xfrm>
        </p:spPr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5975" y="508000"/>
            <a:ext cx="7699375" cy="511175"/>
          </a:xfrm>
        </p:spPr>
        <p:txBody>
          <a:bodyPr/>
          <a:lstStyle/>
          <a:p>
            <a:r>
              <a:rPr lang="es-ES" dirty="0"/>
              <a:t>09: Monitoreo Operacional y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1365250"/>
            <a:ext cx="114220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Comprobación de aprendizaje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9E8CD-0614-48F0-B4E7-05BE13DD0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258" y="2081354"/>
            <a:ext cx="704948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04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cs typeface="Calibri"/>
              </a:rPr>
              <a:t>Monitoreo Operacional y Mantenimiento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Realizar recuperación de contraseña</a:t>
            </a:r>
          </a:p>
        </p:txBody>
      </p:sp>
    </p:spTree>
    <p:extLst>
      <p:ext uri="{BB962C8B-B14F-4D97-AF65-F5344CB8AC3E}">
        <p14:creationId xmlns:p14="http://schemas.microsoft.com/office/powerpoint/2010/main" val="4072182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225"/>
            <a:ext cx="10106024" cy="484187"/>
          </a:xfrm>
        </p:spPr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5975" y="508000"/>
            <a:ext cx="7699375" cy="511175"/>
          </a:xfrm>
        </p:spPr>
        <p:txBody>
          <a:bodyPr/>
          <a:lstStyle/>
          <a:p>
            <a:r>
              <a:rPr lang="es-ES" dirty="0"/>
              <a:t>09: Monitoreo Operacional y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1365250"/>
            <a:ext cx="114220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Proceso de Recuperación de Contraseña</a:t>
            </a:r>
          </a:p>
          <a:p>
            <a:pPr lvl="1"/>
            <a:r>
              <a:rPr lang="es-ES" dirty="0"/>
              <a:t>Si se queda sin poder acceder a un dispositivo Junos OS, puede recuperar la contraseña de </a:t>
            </a:r>
            <a:r>
              <a:rPr lang="es-ES" dirty="0" err="1"/>
              <a:t>root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Debe tener una conexión por consola.</a:t>
            </a:r>
          </a:p>
          <a:p>
            <a:pPr lvl="1"/>
            <a:r>
              <a:rPr lang="es-ES" dirty="0"/>
              <a:t>Puede deshabilitar la opción de recuperación de contraseña, </a:t>
            </a:r>
            <a:r>
              <a:rPr lang="es-ES" dirty="0" err="1"/>
              <a:t>seteando</a:t>
            </a:r>
            <a:r>
              <a:rPr lang="es-ES" dirty="0"/>
              <a:t> el puerto de consola como inseguro, según se muestra: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1D739-6B43-4719-851E-BF6689B39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478" y="4052586"/>
            <a:ext cx="3061043" cy="13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5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>
                <a:cs typeface="Calibri"/>
              </a:rPr>
              <a:t>09: Monitoreo Operacional y Mantenimiento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/>
              <a:t>Proceso de Recuperación de Contraseña</a:t>
            </a:r>
          </a:p>
          <a:p>
            <a:pPr lvl="1"/>
            <a:r>
              <a:rPr lang="es-ES"/>
              <a:t>Los pasos para recuperar la contraseña de root son los siguientes:</a:t>
            </a:r>
          </a:p>
          <a:p>
            <a:pPr lvl="2"/>
            <a:r>
              <a:rPr lang="es-ES"/>
              <a:t>Reinicie el sistema</a:t>
            </a:r>
          </a:p>
          <a:p>
            <a:pPr lvl="2"/>
            <a:r>
              <a:rPr lang="es-ES"/>
              <a:t>Presione la barra espaciadora cuando se le solicite</a:t>
            </a:r>
          </a:p>
          <a:p>
            <a:pPr lvl="2"/>
            <a:r>
              <a:rPr lang="es-ES"/>
              <a:t>Ingrese boot –s para acceder al modo de usuario único.</a:t>
            </a:r>
          </a:p>
          <a:p>
            <a:pPr lvl="2"/>
            <a:r>
              <a:rPr lang="es-ES"/>
              <a:t>Ingrese recovery cuando salta el prompt, para entrar en modo recovery</a:t>
            </a:r>
          </a:p>
          <a:p>
            <a:pPr lvl="2"/>
            <a:r>
              <a:rPr lang="es-ES"/>
              <a:t>Establezca el password de root</a:t>
            </a:r>
          </a:p>
          <a:p>
            <a:pPr lvl="2"/>
            <a:r>
              <a:rPr lang="es-ES"/>
              <a:t>Haga commit de los cambios y salga del modo de configuración, reinicie cuando se le solicite</a:t>
            </a:r>
          </a:p>
          <a:p>
            <a:pPr lvl="2"/>
            <a:endParaRPr lang="es-ES"/>
          </a:p>
          <a:p>
            <a:pPr lvl="2"/>
            <a:endParaRPr lang="es-ES"/>
          </a:p>
          <a:p>
            <a:pPr lvl="2"/>
            <a:endParaRPr lang="es-ES"/>
          </a:p>
          <a:p>
            <a:pPr lvl="2"/>
            <a:endParaRPr lang="es-ES"/>
          </a:p>
          <a:p>
            <a:pPr lvl="2"/>
            <a:endParaRPr lang="es-E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60FED9-70BC-443E-B004-8BDAC129F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961" y="2934085"/>
            <a:ext cx="6164939" cy="747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6B4F45-3160-4684-9D0B-4BBB52374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750" y="3919781"/>
            <a:ext cx="2866758" cy="1311727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5AFDB19-E4CB-4849-AA55-2CB32A55FD37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5"/>
          <a:stretch>
            <a:fillRect/>
          </a:stretch>
        </p:blipFill>
        <p:spPr>
          <a:xfrm>
            <a:off x="5935750" y="1626492"/>
            <a:ext cx="6023384" cy="11812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8D25C1-3206-453D-8A10-43A0E099A84B}"/>
              </a:ext>
            </a:extLst>
          </p:cNvPr>
          <p:cNvSpPr txBox="1"/>
          <p:nvPr/>
        </p:nvSpPr>
        <p:spPr>
          <a:xfrm>
            <a:off x="5094514" y="5868571"/>
            <a:ext cx="643642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GT" dirty="0"/>
              <a:t>El proceso de recuperación de contraseña puede ser diferente en algunas plataformas.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74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09: Monitoreo Operacional y Mantenimiento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s-ES" dirty="0"/>
              <a:t>Recuperación de Contraseña en Junos OS con FreeBSD actualizado</a:t>
            </a:r>
          </a:p>
          <a:p>
            <a:pPr lvl="1"/>
            <a:r>
              <a:rPr lang="es-ES" dirty="0"/>
              <a:t>Debe tener una conexión por consola</a:t>
            </a:r>
          </a:p>
          <a:p>
            <a:pPr lvl="1"/>
            <a:r>
              <a:rPr lang="es-ES" dirty="0"/>
              <a:t>Pasos para recuperar contraseña con FreeBSD actualizado</a:t>
            </a:r>
          </a:p>
          <a:p>
            <a:pPr marL="801688" lvl="2" indent="-457200">
              <a:buFont typeface="+mj-lt"/>
              <a:buAutoNum type="arabicPeriod"/>
            </a:pPr>
            <a:r>
              <a:rPr lang="es-ES" dirty="0"/>
              <a:t>Reinicie el sistema</a:t>
            </a:r>
          </a:p>
          <a:p>
            <a:pPr marL="801688" lvl="2" indent="-457200">
              <a:buFont typeface="+mj-lt"/>
              <a:buAutoNum type="arabicPeriod"/>
            </a:pPr>
            <a:r>
              <a:rPr lang="es-ES" dirty="0"/>
              <a:t>Acceda al menú principal de Junos OS presionando </a:t>
            </a:r>
            <a:r>
              <a:rPr lang="es-ES" dirty="0" err="1"/>
              <a:t>Ctrl+C</a:t>
            </a:r>
            <a:r>
              <a:rPr lang="es-ES" dirty="0"/>
              <a:t> después que la consola de Linux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River</a:t>
            </a:r>
            <a:r>
              <a:rPr lang="es-ES" dirty="0"/>
              <a:t> inicia.</a:t>
            </a:r>
          </a:p>
          <a:p>
            <a:pPr marL="801688" lvl="2" indent="-457200">
              <a:buFont typeface="+mj-lt"/>
              <a:buAutoNum type="arabicPeriod"/>
            </a:pPr>
            <a:r>
              <a:rPr lang="es-ES" dirty="0"/>
              <a:t>En el menú principal de Junos OS, presione M o 5 para activar el menú </a:t>
            </a:r>
            <a:r>
              <a:rPr lang="es-ES" dirty="0">
                <a:latin typeface="Consolas" panose="020B0609020204030204" pitchFamily="49" charset="0"/>
              </a:rPr>
              <a:t>More </a:t>
            </a:r>
            <a:r>
              <a:rPr lang="es-ES" dirty="0" err="1">
                <a:latin typeface="Consolas" panose="020B0609020204030204" pitchFamily="49" charset="0"/>
              </a:rPr>
              <a:t>options</a:t>
            </a:r>
            <a:endParaRPr lang="es-ES" dirty="0">
              <a:latin typeface="Consolas" panose="020B0609020204030204" pitchFamily="49" charset="0"/>
            </a:endParaRPr>
          </a:p>
          <a:p>
            <a:pPr marL="801688" lvl="2" indent="-457200">
              <a:buFont typeface="+mj-lt"/>
              <a:buAutoNum type="arabicPeriod"/>
            </a:pPr>
            <a:r>
              <a:rPr lang="es-ES" dirty="0"/>
              <a:t>Presiones C o 2 para acceder al </a:t>
            </a:r>
            <a:r>
              <a:rPr lang="es-ES" dirty="0" err="1"/>
              <a:t>Recovery</a:t>
            </a:r>
            <a:r>
              <a:rPr lang="es-ES" dirty="0"/>
              <a:t> </a:t>
            </a:r>
            <a:r>
              <a:rPr lang="es-ES" dirty="0" err="1"/>
              <a:t>mode</a:t>
            </a:r>
            <a:r>
              <a:rPr lang="es-ES" dirty="0"/>
              <a:t> – [C]LI </a:t>
            </a:r>
            <a:r>
              <a:rPr lang="es-ES" dirty="0" err="1"/>
              <a:t>option</a:t>
            </a:r>
            <a:r>
              <a:rPr lang="es-ES" dirty="0"/>
              <a:t>. El </a:t>
            </a:r>
            <a:r>
              <a:rPr lang="es-ES" dirty="0" err="1"/>
              <a:t>router</a:t>
            </a:r>
            <a:r>
              <a:rPr lang="es-ES" dirty="0"/>
              <a:t> reiniciará en modo de </a:t>
            </a:r>
            <a:r>
              <a:rPr lang="es-ES" dirty="0" err="1"/>
              <a:t>recovery</a:t>
            </a:r>
            <a:r>
              <a:rPr lang="es-ES" dirty="0"/>
              <a:t> CLI.</a:t>
            </a:r>
          </a:p>
          <a:p>
            <a:pPr marL="801688" lvl="2" indent="-457200">
              <a:buFont typeface="+mj-lt"/>
              <a:buAutoNum type="arabicPeriod"/>
            </a:pPr>
            <a:r>
              <a:rPr lang="es-ES" dirty="0"/>
              <a:t>Entre en el modo de configuración para reestablecer la contraseña de </a:t>
            </a:r>
            <a:r>
              <a:rPr lang="es-ES" dirty="0" err="1"/>
              <a:t>root</a:t>
            </a:r>
            <a:endParaRPr lang="es-ES" dirty="0"/>
          </a:p>
          <a:p>
            <a:pPr marL="801688" lvl="2" indent="-457200">
              <a:buFont typeface="+mj-lt"/>
              <a:buAutoNum type="arabicPeriod"/>
            </a:pPr>
            <a:r>
              <a:rPr lang="es-ES" dirty="0"/>
              <a:t>Confirme los cambios y salga del modo de configuración, reinicie el equipo cuando se le solicite.</a:t>
            </a:r>
          </a:p>
          <a:p>
            <a:pPr marL="801688" lvl="2" indent="-457200">
              <a:buFont typeface="+mj-lt"/>
              <a:buAutoNum type="arabicPeriod"/>
            </a:pPr>
            <a:endParaRPr lang="es-ES" dirty="0"/>
          </a:p>
          <a:p>
            <a:pPr lvl="2"/>
            <a:endParaRPr lang="es-ES" dirty="0"/>
          </a:p>
          <a:p>
            <a:pPr lvl="1"/>
            <a:endParaRPr lang="es-E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099B32-FB0C-4021-ACA7-6E2D9FE12CCB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6398994" y="1245960"/>
            <a:ext cx="4485418" cy="111304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F903D-7A90-4199-93FF-5CDAD0248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994" y="2401373"/>
            <a:ext cx="3085953" cy="10964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D1C462-A107-478F-BF79-8FE2CC684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535" y="2332558"/>
            <a:ext cx="2091863" cy="11417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0B8BAE-BE59-449D-B4A1-A1DB7E479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8994" y="3597412"/>
            <a:ext cx="4612619" cy="10964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036119-22A2-4B32-B4DD-FBAB16337D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8994" y="4885028"/>
            <a:ext cx="2111990" cy="145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01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225"/>
            <a:ext cx="10106024" cy="484187"/>
          </a:xfrm>
        </p:spPr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5975" y="508000"/>
            <a:ext cx="7699375" cy="511175"/>
          </a:xfrm>
        </p:spPr>
        <p:txBody>
          <a:bodyPr/>
          <a:lstStyle/>
          <a:p>
            <a:r>
              <a:rPr lang="es-ES" dirty="0"/>
              <a:t>09: Monitoreo Operacional y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1365250"/>
            <a:ext cx="114220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Verificación de conocimientos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BC439A-EFDE-4F53-95C4-64703A823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40" y="2047528"/>
            <a:ext cx="9516920" cy="420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17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225"/>
            <a:ext cx="10106024" cy="484187"/>
          </a:xfrm>
        </p:spPr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5975" y="508000"/>
            <a:ext cx="7699375" cy="511175"/>
          </a:xfrm>
        </p:spPr>
        <p:txBody>
          <a:bodyPr/>
          <a:lstStyle/>
          <a:p>
            <a:r>
              <a:rPr lang="es-ES" dirty="0"/>
              <a:t>09: Monitoreo Operacional y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1365250"/>
            <a:ext cx="114220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Verificación de conocimientos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AA62A-2EA6-44DD-8ACC-C415F1775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478" y="1970036"/>
            <a:ext cx="9025043" cy="439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2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225"/>
            <a:ext cx="10106024" cy="484187"/>
          </a:xfrm>
        </p:spPr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5975" y="508000"/>
            <a:ext cx="7699375" cy="511175"/>
          </a:xfrm>
        </p:spPr>
        <p:txBody>
          <a:bodyPr/>
          <a:lstStyle/>
          <a:p>
            <a:r>
              <a:rPr lang="es-ES" dirty="0"/>
              <a:t>09: Monitoreo Operacional y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1365250"/>
            <a:ext cx="114220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Laboratorio del Modulo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057C1-DB67-42CC-8D13-0BD078F2F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54" y="2273124"/>
            <a:ext cx="925959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0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>
                <a:cs typeface="Calibri"/>
              </a:rPr>
              <a:t>09: Monitoreo Operacional y Mantenimiento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Herramientas de Monitoreo</a:t>
            </a:r>
          </a:p>
          <a:p>
            <a:pPr lvl="1"/>
            <a:r>
              <a:rPr lang="es-ES"/>
              <a:t>El Junos CLl es una poderosa herramienta para monitorear dispositivos Junos. La CLI de JUNOS incluye varios comandos </a:t>
            </a:r>
            <a:r>
              <a:rPr lang="es-ES" b="1"/>
              <a:t>show</a:t>
            </a:r>
            <a:r>
              <a:rPr lang="es-ES"/>
              <a:t> y </a:t>
            </a:r>
            <a:r>
              <a:rPr lang="es-ES" b="1"/>
              <a:t>monitor</a:t>
            </a:r>
            <a:r>
              <a:rPr lang="es-ES"/>
              <a:t> que facilitan la supervisión del sistema.</a:t>
            </a:r>
          </a:p>
          <a:p>
            <a:pPr lvl="1"/>
            <a:r>
              <a:rPr lang="es-ES"/>
              <a:t>Además de Junos CLl, existen otras herramientas de monitoreo, como Paragon Insights, Junos Space, J-Web, SNMP, LED de hardware y pantallas de panel frontal o LCD.</a:t>
            </a:r>
          </a:p>
          <a:p>
            <a:pPr marL="53975" lvl="1" indent="0">
              <a:buNone/>
            </a:pPr>
            <a:endParaRPr lang="es-E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BC1087-3AC5-4377-85E8-D91C0B66044A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6896167" y="1943496"/>
            <a:ext cx="4443578" cy="3376650"/>
          </a:xfrm>
        </p:spPr>
      </p:pic>
    </p:spTree>
    <p:extLst>
      <p:ext uri="{BB962C8B-B14F-4D97-AF65-F5344CB8AC3E}">
        <p14:creationId xmlns:p14="http://schemas.microsoft.com/office/powerpoint/2010/main" val="851298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60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225"/>
            <a:ext cx="10106024" cy="484187"/>
          </a:xfrm>
        </p:spPr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5975" y="508000"/>
            <a:ext cx="7699375" cy="511175"/>
          </a:xfrm>
        </p:spPr>
        <p:txBody>
          <a:bodyPr/>
          <a:lstStyle/>
          <a:p>
            <a:r>
              <a:rPr lang="es-ES" dirty="0"/>
              <a:t>09: Monitoreo Operacional y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1365250"/>
            <a:ext cx="114220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Monitoreo de Operaciones a nivel de Sistema</a:t>
            </a:r>
          </a:p>
          <a:p>
            <a:pPr lvl="1"/>
            <a:r>
              <a:rPr lang="es-ES" dirty="0"/>
              <a:t>Los comandos show </a:t>
            </a:r>
            <a:r>
              <a:rPr lang="es-ES" dirty="0" err="1"/>
              <a:t>system</a:t>
            </a:r>
            <a:r>
              <a:rPr lang="es-ES" dirty="0"/>
              <a:t> &lt;argumento&gt; son utilizados para monitorear </a:t>
            </a:r>
            <a:r>
              <a:rPr lang="es-GT" dirty="0"/>
              <a:t>operaciones de sistema, a continuación se muestran los argumentos mas comunes:</a:t>
            </a:r>
          </a:p>
          <a:p>
            <a:pPr lvl="1"/>
            <a:endParaRPr lang="es-G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31922-8103-4F83-B9DB-B94EBC7B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680" y="2712310"/>
            <a:ext cx="7264639" cy="35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2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225"/>
            <a:ext cx="10106024" cy="484187"/>
          </a:xfrm>
        </p:spPr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5975" y="508000"/>
            <a:ext cx="7699375" cy="511175"/>
          </a:xfrm>
        </p:spPr>
        <p:txBody>
          <a:bodyPr/>
          <a:lstStyle/>
          <a:p>
            <a:r>
              <a:rPr lang="es-ES" dirty="0"/>
              <a:t>09: Monitoreo Operacional y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1365250"/>
            <a:ext cx="114220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Monitoreo de Operaciones a nivel de Sistema</a:t>
            </a:r>
          </a:p>
          <a:p>
            <a:pPr lvl="1"/>
            <a:r>
              <a:rPr lang="es-GT" dirty="0"/>
              <a:t>show </a:t>
            </a:r>
            <a:r>
              <a:rPr lang="es-GT" dirty="0" err="1"/>
              <a:t>system</a:t>
            </a:r>
            <a:r>
              <a:rPr lang="es-GT" dirty="0"/>
              <a:t> </a:t>
            </a:r>
            <a:r>
              <a:rPr lang="es-GT" dirty="0" err="1"/>
              <a:t>alarms</a:t>
            </a:r>
            <a:r>
              <a:rPr lang="es-GT" dirty="0"/>
              <a:t>: este argumento muestra las alarmas actuales del sistema</a:t>
            </a:r>
          </a:p>
          <a:p>
            <a:pPr lvl="1"/>
            <a:r>
              <a:rPr lang="es-GT" dirty="0"/>
              <a:t>show </a:t>
            </a:r>
            <a:r>
              <a:rPr lang="es-GT" dirty="0" err="1"/>
              <a:t>system</a:t>
            </a:r>
            <a:r>
              <a:rPr lang="es-GT" dirty="0"/>
              <a:t> </a:t>
            </a:r>
            <a:r>
              <a:rPr lang="es-GT" dirty="0" err="1"/>
              <a:t>boot-messages</a:t>
            </a:r>
            <a:r>
              <a:rPr lang="es-GT" dirty="0"/>
              <a:t>: despliega los mensajes vistos durante el ultimo </a:t>
            </a:r>
            <a:r>
              <a:rPr lang="es-GT" dirty="0" err="1"/>
              <a:t>aranque</a:t>
            </a:r>
            <a:r>
              <a:rPr lang="es-GT" dirty="0"/>
              <a:t> del sistema</a:t>
            </a:r>
          </a:p>
          <a:p>
            <a:pPr lvl="1"/>
            <a:r>
              <a:rPr lang="es-GT" dirty="0"/>
              <a:t>show </a:t>
            </a:r>
            <a:r>
              <a:rPr lang="es-GT" dirty="0" err="1"/>
              <a:t>system</a:t>
            </a:r>
            <a:r>
              <a:rPr lang="es-GT" dirty="0"/>
              <a:t> </a:t>
            </a:r>
            <a:r>
              <a:rPr lang="es-GT" dirty="0" err="1"/>
              <a:t>connections</a:t>
            </a:r>
            <a:r>
              <a:rPr lang="es-GT" dirty="0"/>
              <a:t>: este argumento despliega el estatus de las </a:t>
            </a:r>
            <a:r>
              <a:rPr lang="es-GT" dirty="0" err="1"/>
              <a:t>conecciónes</a:t>
            </a:r>
            <a:r>
              <a:rPr lang="es-GT" dirty="0"/>
              <a:t> locales TCP y UDP.</a:t>
            </a:r>
          </a:p>
          <a:p>
            <a:pPr lvl="1"/>
            <a:r>
              <a:rPr lang="es-GT" dirty="0"/>
              <a:t>show </a:t>
            </a:r>
            <a:r>
              <a:rPr lang="es-GT" dirty="0" err="1"/>
              <a:t>system</a:t>
            </a:r>
            <a:r>
              <a:rPr lang="es-GT" dirty="0"/>
              <a:t> </a:t>
            </a:r>
            <a:r>
              <a:rPr lang="es-GT" dirty="0" err="1"/>
              <a:t>statistics</a:t>
            </a:r>
            <a:r>
              <a:rPr lang="es-GT" dirty="0"/>
              <a:t>: provee opciones para ver estadísticas de varios protocolos.</a:t>
            </a:r>
          </a:p>
          <a:p>
            <a:pPr lvl="1"/>
            <a:r>
              <a:rPr lang="es-GT" dirty="0"/>
              <a:t>show </a:t>
            </a:r>
            <a:r>
              <a:rPr lang="es-GT" dirty="0" err="1"/>
              <a:t>system</a:t>
            </a:r>
            <a:r>
              <a:rPr lang="es-GT" dirty="0"/>
              <a:t> </a:t>
            </a:r>
            <a:r>
              <a:rPr lang="es-GT" dirty="0" err="1"/>
              <a:t>storage</a:t>
            </a:r>
            <a:r>
              <a:rPr lang="es-GT" dirty="0"/>
              <a:t>: despliega el estatus del espacio de almacenamiento de los archivos de sistema.</a:t>
            </a:r>
          </a:p>
          <a:p>
            <a:pPr lvl="1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56417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225"/>
            <a:ext cx="10106024" cy="484187"/>
          </a:xfrm>
        </p:spPr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5975" y="508000"/>
            <a:ext cx="7699375" cy="511175"/>
          </a:xfrm>
        </p:spPr>
        <p:txBody>
          <a:bodyPr/>
          <a:lstStyle/>
          <a:p>
            <a:r>
              <a:rPr lang="es-ES" dirty="0"/>
              <a:t>09: Monitoreo Operacional y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1365250"/>
            <a:ext cx="114220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Monitoreo del Chasis</a:t>
            </a:r>
          </a:p>
          <a:p>
            <a:pPr lvl="1"/>
            <a:r>
              <a:rPr lang="es-ES" dirty="0"/>
              <a:t>Utilice el comando show </a:t>
            </a:r>
            <a:r>
              <a:rPr lang="es-ES" dirty="0" err="1"/>
              <a:t>chassis</a:t>
            </a:r>
            <a:r>
              <a:rPr lang="es-ES" dirty="0"/>
              <a:t> &lt;argumento&gt; para monitorear y obtener información del chasis</a:t>
            </a:r>
          </a:p>
          <a:p>
            <a:pPr lvl="1"/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03DF1-6557-4DEC-86BC-F7ED58879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526" y="2908996"/>
            <a:ext cx="7986948" cy="31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7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225"/>
            <a:ext cx="10106024" cy="484187"/>
          </a:xfrm>
        </p:spPr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5975" y="508000"/>
            <a:ext cx="7699375" cy="511175"/>
          </a:xfrm>
        </p:spPr>
        <p:txBody>
          <a:bodyPr/>
          <a:lstStyle/>
          <a:p>
            <a:r>
              <a:rPr lang="es-ES" dirty="0"/>
              <a:t>09: Monitoreo Operacional y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1365250"/>
            <a:ext cx="114220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Monitoreo del Chasis</a:t>
            </a:r>
          </a:p>
          <a:p>
            <a:pPr lvl="1"/>
            <a:r>
              <a:rPr lang="es-ES" dirty="0" err="1"/>
              <a:t>alarms</a:t>
            </a:r>
            <a:r>
              <a:rPr lang="es-ES" dirty="0"/>
              <a:t>: este argumento despliega las alarmas actuales del chasis</a:t>
            </a:r>
          </a:p>
          <a:p>
            <a:pPr lvl="1"/>
            <a:r>
              <a:rPr lang="es-ES" dirty="0" err="1"/>
              <a:t>environment</a:t>
            </a:r>
            <a:r>
              <a:rPr lang="es-ES" dirty="0"/>
              <a:t>: este argumento despliega el estatus de los componentes, así como la temperatura y la velocidad del sistema de enfriamiento.</a:t>
            </a:r>
          </a:p>
          <a:p>
            <a:pPr lvl="1"/>
            <a:r>
              <a:rPr lang="es-ES" dirty="0"/>
              <a:t>hardware: despliega un inventario de los componentes de hardware instalado, junto con el numero de serie de cada uno.</a:t>
            </a:r>
          </a:p>
          <a:p>
            <a:pPr lvl="1"/>
            <a:r>
              <a:rPr lang="es-ES" dirty="0" err="1"/>
              <a:t>routing-engine</a:t>
            </a:r>
            <a:r>
              <a:rPr lang="es-ES" dirty="0"/>
              <a:t>: provee el estatus operacional y los detalles de utilización del RE.</a:t>
            </a:r>
          </a:p>
        </p:txBody>
      </p:sp>
    </p:spTree>
    <p:extLst>
      <p:ext uri="{BB962C8B-B14F-4D97-AF65-F5344CB8AC3E}">
        <p14:creationId xmlns:p14="http://schemas.microsoft.com/office/powerpoint/2010/main" val="182408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225"/>
            <a:ext cx="10106024" cy="484187"/>
          </a:xfrm>
        </p:spPr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5975" y="508000"/>
            <a:ext cx="7699375" cy="511175"/>
          </a:xfrm>
        </p:spPr>
        <p:txBody>
          <a:bodyPr/>
          <a:lstStyle/>
          <a:p>
            <a:r>
              <a:rPr lang="es-ES" dirty="0"/>
              <a:t>09: Monitoreo Operacional y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1365250"/>
            <a:ext cx="114220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Verificando el estatus de las interfaces</a:t>
            </a:r>
          </a:p>
          <a:p>
            <a:pPr lvl="1"/>
            <a:r>
              <a:rPr lang="es-ES" dirty="0"/>
              <a:t>Utilice el comando show interfaces para verificar las interfaces</a:t>
            </a:r>
          </a:p>
          <a:p>
            <a:pPr lvl="2"/>
            <a:r>
              <a:rPr lang="es-ES" dirty="0"/>
              <a:t>Incluya diferentes opciones para aumentar o reducir los detalles desplegados.</a:t>
            </a:r>
          </a:p>
          <a:p>
            <a:pPr lvl="2"/>
            <a:r>
              <a:rPr lang="es-ES" dirty="0"/>
              <a:t>Incluya el nombre de la interfaz para limitar la salida a esa interfaz.</a:t>
            </a:r>
          </a:p>
          <a:p>
            <a:pPr lvl="2"/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11FF6-F7A7-4B44-BC30-BB2551B7D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659" y="2955444"/>
            <a:ext cx="6038681" cy="328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9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F0CD-B307-4AC6-8A02-C5CB1230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Introducción al Sistema Operativo Junos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6331CC-28A1-405D-8B44-CDE7DD0D44A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dirty="0"/>
              <a:t>09: Monitoreo Operacional y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AA64-D176-4019-A8CB-B1FF934F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s-ES" dirty="0"/>
              <a:t>Ejemplo de la salida del comando Terse</a:t>
            </a:r>
          </a:p>
          <a:p>
            <a:pPr lvl="1"/>
            <a:r>
              <a:rPr lang="es-ES" dirty="0"/>
              <a:t>Utilice el comando show interface terse para verificar de forma rápida el estado de todas las interfaces físicas y lógicas.</a:t>
            </a:r>
          </a:p>
          <a:p>
            <a:pPr lvl="1"/>
            <a:r>
              <a:rPr lang="es-ES" dirty="0"/>
              <a:t>La salida de este comando muestra todas las interfaces instaladas en la columna izquierda, provee detalles del estado, protocolo, familia y direcciones en la derecha de cada interfaz mostrada.</a:t>
            </a:r>
          </a:p>
          <a:p>
            <a:pPr lvl="1"/>
            <a:r>
              <a:rPr lang="es-ES" dirty="0"/>
              <a:t>Cuando una interfaz es apagada de forma administrativa por el usuario con un comando </a:t>
            </a:r>
            <a:r>
              <a:rPr lang="es-ES" dirty="0" err="1"/>
              <a:t>disable</a:t>
            </a:r>
            <a:r>
              <a:rPr lang="es-ES" dirty="0"/>
              <a:t>, la columna </a:t>
            </a:r>
            <a:r>
              <a:rPr lang="es-ES" dirty="0" err="1"/>
              <a:t>Admin</a:t>
            </a:r>
            <a:r>
              <a:rPr lang="es-ES" dirty="0"/>
              <a:t> muestra </a:t>
            </a:r>
            <a:r>
              <a:rPr lang="es-ES" dirty="0" err="1"/>
              <a:t>down</a:t>
            </a:r>
            <a:r>
              <a:rPr lang="es-ES" dirty="0"/>
              <a:t> para esa interfaz. Si un link físico esa caído debido a una conexión fallida o cable desconectado, la columna Link, se muestra </a:t>
            </a:r>
            <a:r>
              <a:rPr lang="es-ES" dirty="0" err="1"/>
              <a:t>down</a:t>
            </a:r>
            <a:r>
              <a:rPr lang="es-ES" dirty="0"/>
              <a:t>.</a:t>
            </a:r>
          </a:p>
          <a:p>
            <a:pPr lvl="1"/>
            <a:endParaRPr lang="es-E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D9B5883-37CA-4AC7-9365-75481E51CA41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6096000" y="2165798"/>
            <a:ext cx="5641975" cy="2750241"/>
          </a:xfrm>
        </p:spPr>
      </p:pic>
    </p:spTree>
    <p:extLst>
      <p:ext uri="{BB962C8B-B14F-4D97-AF65-F5344CB8AC3E}">
        <p14:creationId xmlns:p14="http://schemas.microsoft.com/office/powerpoint/2010/main" val="3988659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1447</Words>
  <Application>Microsoft Office PowerPoint</Application>
  <PresentationFormat>Widescreen</PresentationFormat>
  <Paragraphs>177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Bahnschrift SemiBold</vt:lpstr>
      <vt:lpstr>Calibri</vt:lpstr>
      <vt:lpstr>Consolas</vt:lpstr>
      <vt:lpstr>Tema de Office</vt:lpstr>
      <vt:lpstr>Monitoreo Operacional y Mantenimiento</vt:lpstr>
      <vt:lpstr>Operación de la Plataforma e Interfaces</vt:lpstr>
      <vt:lpstr>Introducción al Sistema Operativo Junos</vt:lpstr>
      <vt:lpstr>Introducción al Sistema Operativo Junos</vt:lpstr>
      <vt:lpstr>Introducción al Sistema Operativo Junos</vt:lpstr>
      <vt:lpstr>Introducción al Sistema Operativo Junos</vt:lpstr>
      <vt:lpstr>Introducción al Sistema Operativo Junos</vt:lpstr>
      <vt:lpstr>Introducción al Sistema Operativo Junos</vt:lpstr>
      <vt:lpstr>Introducción al Sistema Operativo Junos</vt:lpstr>
      <vt:lpstr>Introducción al Sistema Operativo Junos</vt:lpstr>
      <vt:lpstr>Introducción al Sistema Operativo Junos</vt:lpstr>
      <vt:lpstr>Introducción al Sistema Operativo Junos</vt:lpstr>
      <vt:lpstr>Introducción al Sistema Operativo Junos</vt:lpstr>
      <vt:lpstr>Introducción al Sistema Operativo Junos</vt:lpstr>
      <vt:lpstr>Utilidades de red</vt:lpstr>
      <vt:lpstr>Introducción al Sistema Operativo Junos</vt:lpstr>
      <vt:lpstr>Introducción al Sistema Operativo Junos</vt:lpstr>
      <vt:lpstr>Introducción al Sistema Operativo Junos</vt:lpstr>
      <vt:lpstr>Introducción al Sistema Operativo Junos</vt:lpstr>
      <vt:lpstr>Introducción al Sistema Operativo Junos</vt:lpstr>
      <vt:lpstr>Introducción al Sistema Operativo Junos</vt:lpstr>
      <vt:lpstr>Introducción al Sistema Operativo Junos</vt:lpstr>
      <vt:lpstr>Monitoreo Operacional y Mantenimiento</vt:lpstr>
      <vt:lpstr>Introducción al Sistema Operativo Junos</vt:lpstr>
      <vt:lpstr>Introducción al Sistema Operativo Junos</vt:lpstr>
      <vt:lpstr>Introducción al Sistema Operativo Junos</vt:lpstr>
      <vt:lpstr>Introducción al Sistema Operativo Junos</vt:lpstr>
      <vt:lpstr>Introducción al Sistema Operativo Junos</vt:lpstr>
      <vt:lpstr>Introducción al Sistema Operativo Junos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</dc:title>
  <dc:creator/>
  <cp:lastModifiedBy>Ramirez, Carlos</cp:lastModifiedBy>
  <cp:revision>8</cp:revision>
  <dcterms:created xsi:type="dcterms:W3CDTF">2022-02-13T05:49:53Z</dcterms:created>
  <dcterms:modified xsi:type="dcterms:W3CDTF">2022-03-18T02:46:19Z</dcterms:modified>
</cp:coreProperties>
</file>