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01" r:id="rId2"/>
    <p:sldId id="400" r:id="rId3"/>
    <p:sldId id="447" r:id="rId4"/>
    <p:sldId id="481" r:id="rId5"/>
    <p:sldId id="482" r:id="rId6"/>
    <p:sldId id="448" r:id="rId7"/>
    <p:sldId id="483" r:id="rId8"/>
    <p:sldId id="484" r:id="rId9"/>
    <p:sldId id="485" r:id="rId10"/>
    <p:sldId id="486" r:id="rId11"/>
    <p:sldId id="489" r:id="rId12"/>
    <p:sldId id="490" r:id="rId13"/>
    <p:sldId id="488" r:id="rId14"/>
    <p:sldId id="491" r:id="rId15"/>
    <p:sldId id="492" r:id="rId16"/>
    <p:sldId id="493" r:id="rId17"/>
    <p:sldId id="494" r:id="rId18"/>
    <p:sldId id="495" r:id="rId19"/>
    <p:sldId id="496" r:id="rId20"/>
    <p:sldId id="498" r:id="rId21"/>
    <p:sldId id="497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9" r:id="rId32"/>
    <p:sldId id="508" r:id="rId33"/>
    <p:sldId id="510" r:id="rId34"/>
    <p:sldId id="511" r:id="rId35"/>
    <p:sldId id="512" r:id="rId36"/>
    <p:sldId id="513" r:id="rId37"/>
    <p:sldId id="461" r:id="rId38"/>
    <p:sldId id="444" r:id="rId39"/>
    <p:sldId id="445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09B1E8-0E55-4EF7-A189-7DEA28B775BA}">
          <p14:sldIdLst>
            <p14:sldId id="401"/>
            <p14:sldId id="400"/>
            <p14:sldId id="447"/>
            <p14:sldId id="481"/>
            <p14:sldId id="482"/>
            <p14:sldId id="448"/>
            <p14:sldId id="483"/>
            <p14:sldId id="484"/>
            <p14:sldId id="485"/>
            <p14:sldId id="486"/>
            <p14:sldId id="489"/>
            <p14:sldId id="490"/>
            <p14:sldId id="488"/>
            <p14:sldId id="491"/>
            <p14:sldId id="492"/>
            <p14:sldId id="493"/>
            <p14:sldId id="494"/>
            <p14:sldId id="495"/>
            <p14:sldId id="496"/>
            <p14:sldId id="498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9"/>
            <p14:sldId id="508"/>
            <p14:sldId id="510"/>
            <p14:sldId id="511"/>
            <p14:sldId id="512"/>
            <p14:sldId id="513"/>
            <p14:sldId id="461"/>
            <p14:sldId id="444"/>
            <p14:sldId id="445"/>
          </p14:sldIdLst>
        </p14:section>
        <p14:section name="Untitled Section" id="{64B5ED02-3E35-4D34-83BB-8FE9E6B87C1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MING LI" initials="ZL" lastIdx="1" clrIdx="0">
    <p:extLst>
      <p:ext uri="{19B8F6BF-5375-455C-9EA6-DF929625EA0E}">
        <p15:presenceInfo xmlns:p15="http://schemas.microsoft.com/office/powerpoint/2012/main" userId="78a3c24dfaf9c4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676"/>
    <a:srgbClr val="E98300"/>
    <a:srgbClr val="CC00CC"/>
    <a:srgbClr val="00C847"/>
    <a:srgbClr val="00AF3F"/>
    <a:srgbClr val="7ABC2E"/>
    <a:srgbClr val="6CAF3F"/>
    <a:srgbClr val="F286F2"/>
    <a:srgbClr val="00C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3598" autoAdjust="0"/>
  </p:normalViewPr>
  <p:slideViewPr>
    <p:cSldViewPr>
      <p:cViewPr varScale="1">
        <p:scale>
          <a:sx n="113" d="100"/>
          <a:sy n="113" d="100"/>
        </p:scale>
        <p:origin x="36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6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EC3F4-A249-9A42-804E-D4DB5339814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0F068-F070-5741-AEA9-D2321359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45 Book" panose="02000503020000020003" pitchFamily="2" charset="0"/>
              </a:defRPr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45 Book" panose="02000503020000020003" pitchFamily="2" charset="0"/>
              </a:defRPr>
            </a:lvl1pPr>
          </a:lstStyle>
          <a:p>
            <a:fld id="{761B2151-1AD5-4962-920B-7E4185B5123F}" type="datetimeFigureOut">
              <a:rPr lang="en-SG" smtClean="0"/>
              <a:pPr/>
              <a:t>22/2/2021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45 Book" panose="02000503020000020003" pitchFamily="2" charset="0"/>
              </a:defRPr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45 Book" panose="02000503020000020003" pitchFamily="2" charset="0"/>
              </a:defRPr>
            </a:lvl1pPr>
          </a:lstStyle>
          <a:p>
            <a:fld id="{241F3A2B-0AA4-4151-A0DA-59BCC8522600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108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venir LT 45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venir LT 45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venir LT 45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venir LT 45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venir LT 45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465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692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68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66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93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602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366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975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839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885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39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465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017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409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182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959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980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923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942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153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0370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95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30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263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638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79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310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973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981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028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094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422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3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02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47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32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24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68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3A2B-0AA4-4151-A0DA-59BCC8522600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063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09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2438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8351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4944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3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3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7534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7534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4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42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40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09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33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33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39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2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08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83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31414"/>
            <a:ext cx="3008313" cy="816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8877"/>
            <a:ext cx="5111750" cy="41111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65077"/>
            <a:ext cx="3008313" cy="32949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79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0" name="Picture 7" descr="D:\My Documents\Extras\Vectors\IKONS\EPS\Menu Ikon.pn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71" y="94834"/>
            <a:ext cx="268287" cy="20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D:\My Documents\Extras\Vectors\IKONS\EPS\ALL Slides.png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1383" y="4858725"/>
            <a:ext cx="2555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72000" y="4783500"/>
            <a:ext cx="90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 descr="D:\My Documents\Extras\Vectors\IKONS\EPS\Menu Ikon.pn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71" y="94834"/>
            <a:ext cx="268287" cy="20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395228"/>
            <a:ext cx="9144000" cy="0"/>
          </a:xfrm>
          <a:prstGeom prst="line">
            <a:avLst/>
          </a:prstGeom>
          <a:ln w="38100">
            <a:solidFill>
              <a:srgbClr val="E9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FB0E1-2AFE-E041-AFA5-44DF3DC3E970}"/>
              </a:ext>
            </a:extLst>
          </p:cNvPr>
          <p:cNvSpPr/>
          <p:nvPr userDrawn="1"/>
        </p:nvSpPr>
        <p:spPr>
          <a:xfrm>
            <a:off x="4507416" y="4833878"/>
            <a:ext cx="432048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77"/>
              </a:rPr>
              <a:t>CAPSTONE PROJECT 4-Machine Learning using Python</a:t>
            </a:r>
            <a:endParaRPr lang="en-MY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760A8-2CEE-1C4D-AEB0-0FCFE6B65A81}"/>
              </a:ext>
            </a:extLst>
          </p:cNvPr>
          <p:cNvSpPr txBox="1"/>
          <p:nvPr userDrawn="1"/>
        </p:nvSpPr>
        <p:spPr>
          <a:xfrm>
            <a:off x="9313933" y="312352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53583D-1A14-4FBA-B616-72E852A7A67A}"/>
              </a:ext>
            </a:extLst>
          </p:cNvPr>
          <p:cNvSpPr/>
          <p:nvPr userDrawn="1"/>
        </p:nvSpPr>
        <p:spPr>
          <a:xfrm>
            <a:off x="0" y="0"/>
            <a:ext cx="9144000" cy="4122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Avenir LT 45 Book" panose="02000503020000020003" pitchFamily="2" charset="0"/>
            </a:endParaRPr>
          </a:p>
        </p:txBody>
      </p:sp>
      <p:pic>
        <p:nvPicPr>
          <p:cNvPr id="22" name="Picture 7" descr="D:\My Documents\Extras\Vectors\IKONS\EPS\Menu Ikon.png">
            <a:extLst>
              <a:ext uri="{FF2B5EF4-FFF2-40B4-BE49-F238E27FC236}">
                <a16:creationId xmlns:a16="http://schemas.microsoft.com/office/drawing/2014/main" id="{391A3AE2-1394-4BAC-B003-B539522B51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71" y="95606"/>
            <a:ext cx="268287" cy="2047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26" name="Picture 2" descr="COLOR BG long">
            <a:extLst>
              <a:ext uri="{FF2B5EF4-FFF2-40B4-BE49-F238E27FC236}">
                <a16:creationId xmlns:a16="http://schemas.microsoft.com/office/drawing/2014/main" id="{DE279AED-1E7B-4ADC-A434-AC26C3DBFF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12354"/>
            <a:ext cx="1187624" cy="32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5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venir LT 65 Medium" panose="02000603020000020003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LT 45 Book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venir LT 45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venir LT 45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venir LT 45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venir LT 45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umd.edu/gt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0" Type="http://schemas.openxmlformats.org/officeDocument/2006/relationships/image" Target="../media/image25.png"/><Relationship Id="rId4" Type="http://schemas.openxmlformats.org/officeDocument/2006/relationships/image" Target="../media/image20.sv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8B66E8-7086-4772-BB01-0F0EC76E7B02}"/>
              </a:ext>
            </a:extLst>
          </p:cNvPr>
          <p:cNvSpPr/>
          <p:nvPr/>
        </p:nvSpPr>
        <p:spPr>
          <a:xfrm>
            <a:off x="-24561" y="1802309"/>
            <a:ext cx="66847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Who could be</a:t>
            </a:r>
            <a:r>
              <a:rPr lang="en-US" altLang="zh-CN" sz="4400" b="1" dirty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the Attacker</a:t>
            </a:r>
            <a:r>
              <a:rPr lang="en-US" sz="4400" b="1" dirty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?</a:t>
            </a:r>
            <a:endParaRPr lang="zh-SG" altLang="en-US" sz="4400" b="1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6CAC2-D6B0-4380-AF2C-965060EA3F2C}"/>
              </a:ext>
            </a:extLst>
          </p:cNvPr>
          <p:cNvSpPr/>
          <p:nvPr/>
        </p:nvSpPr>
        <p:spPr>
          <a:xfrm>
            <a:off x="107504" y="2729069"/>
            <a:ext cx="69127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altLang="zh-SG" b="1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Identifying the Terrorist Organization responsible for a Terrorist Attack</a:t>
            </a:r>
          </a:p>
          <a:p>
            <a:pPr algn="l" fontAlgn="base"/>
            <a:r>
              <a:rPr lang="en-US" altLang="zh-SG" b="1" dirty="0"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by using Machine Learning Technology</a:t>
            </a:r>
          </a:p>
        </p:txBody>
      </p:sp>
    </p:spTree>
    <p:extLst>
      <p:ext uri="{BB962C8B-B14F-4D97-AF65-F5344CB8AC3E}">
        <p14:creationId xmlns:p14="http://schemas.microsoft.com/office/powerpoint/2010/main" val="151198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EDA &amp; Data Preparation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2A42C27-609E-40B4-BD8E-D3B04DF1BA69}"/>
              </a:ext>
            </a:extLst>
          </p:cNvPr>
          <p:cNvSpPr txBox="1">
            <a:spLocks/>
          </p:cNvSpPr>
          <p:nvPr/>
        </p:nvSpPr>
        <p:spPr>
          <a:xfrm>
            <a:off x="98440" y="771550"/>
            <a:ext cx="3424162" cy="3888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121212"/>
                </a:solidFill>
                <a:latin typeface="+mj-lt"/>
              </a:rPr>
              <a:t>Initial Dataset</a:t>
            </a:r>
            <a:r>
              <a:rPr lang="en-US" altLang="zh-SG" sz="1400" dirty="0">
                <a:solidFill>
                  <a:srgbClr val="121212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endParaRPr lang="en-US" altLang="zh-SG" sz="1400" dirty="0">
              <a:solidFill>
                <a:srgbClr val="121212"/>
              </a:solidFill>
              <a:latin typeface="+mj-lt"/>
            </a:endParaRPr>
          </a:p>
          <a:p>
            <a:pPr>
              <a:buAutoNum type="arabicPeriod"/>
            </a:pPr>
            <a:r>
              <a:rPr lang="en-US" altLang="zh-SG" sz="1400" b="1" dirty="0">
                <a:latin typeface="+mj-lt"/>
              </a:rPr>
              <a:t>Choose High Information Integrity Records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High Information Integrity from </a:t>
            </a:r>
            <a:r>
              <a:rPr lang="en-US" altLang="zh-SG" sz="1200" b="1" dirty="0">
                <a:solidFill>
                  <a:srgbClr val="0070C0"/>
                </a:solidFill>
                <a:latin typeface="+mj-lt"/>
              </a:rPr>
              <a:t>1998-2017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.</a:t>
            </a:r>
            <a:endParaRPr lang="en-US" altLang="zh-SG" sz="1400" b="1" dirty="0">
              <a:latin typeface="+mj-lt"/>
            </a:endParaRPr>
          </a:p>
          <a:p>
            <a:pPr>
              <a:buAutoNum type="arabicPeriod"/>
            </a:pPr>
            <a:r>
              <a:rPr lang="en-US" altLang="zh-SG" sz="1400" b="1" dirty="0">
                <a:latin typeface="+mj-lt"/>
              </a:rPr>
              <a:t>Pick Top 10 Terrorist Organization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Except for Unknown Attackers, The top 10 Terrorist organizations have committed over 50% of attacks globally. </a:t>
            </a:r>
          </a:p>
          <a:p>
            <a:pPr marL="457200" lvl="1" indent="0">
              <a:buNone/>
            </a:pPr>
            <a:r>
              <a:rPr lang="en-US" altLang="zh-SG" sz="1200" b="1" dirty="0">
                <a:latin typeface="+mj-lt"/>
              </a:rPr>
              <a:t>Subset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: </a:t>
            </a:r>
            <a:r>
              <a:rPr lang="en-US" altLang="zh-SG" sz="1200" b="1" dirty="0">
                <a:solidFill>
                  <a:srgbClr val="0070C0"/>
                </a:solidFill>
                <a:latin typeface="+mj-lt"/>
              </a:rPr>
              <a:t>Remove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records with </a:t>
            </a:r>
            <a:r>
              <a:rPr lang="en-US" altLang="zh-SG" sz="1200" b="1" dirty="0">
                <a:solidFill>
                  <a:srgbClr val="FF0000"/>
                </a:solidFill>
                <a:latin typeface="+mj-lt"/>
              </a:rPr>
              <a:t>Unknow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Attackers, </a:t>
            </a:r>
            <a:r>
              <a:rPr lang="en-US" altLang="zh-SG" sz="1200" b="1" dirty="0">
                <a:solidFill>
                  <a:srgbClr val="0070C0"/>
                </a:solidFill>
                <a:latin typeface="+mj-lt"/>
              </a:rPr>
              <a:t>filter out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the records with </a:t>
            </a:r>
            <a:r>
              <a:rPr lang="en-US" altLang="zh-SG" sz="1200" b="1" dirty="0">
                <a:solidFill>
                  <a:srgbClr val="FFC000"/>
                </a:solidFill>
                <a:latin typeface="+mj-lt"/>
              </a:rPr>
              <a:t>top 10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attackers</a:t>
            </a:r>
            <a:endParaRPr lang="en-US" altLang="zh-SG" sz="1400" dirty="0">
              <a:solidFill>
                <a:srgbClr val="121212"/>
              </a:solidFill>
              <a:latin typeface="+mj-lt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+mj-lt"/>
              </a:rPr>
              <a:t>Remove Irrelevant Features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121212"/>
                </a:solidFill>
                <a:latin typeface="+mj-lt"/>
              </a:rPr>
              <a:t>Descriptive text features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+mj-lt"/>
              </a:rPr>
              <a:t>Remove  Low </a:t>
            </a:r>
            <a:r>
              <a:rPr lang="en-US" altLang="zh-SG" sz="1400" b="1" dirty="0"/>
              <a:t>Information Integrity Features</a:t>
            </a:r>
            <a:endParaRPr lang="en-US" sz="14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BB257-135C-467C-B69E-322F8378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36070"/>
            <a:ext cx="1882303" cy="2286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771AC1-65DA-4D4F-94CD-BEDC64F30301}"/>
              </a:ext>
            </a:extLst>
          </p:cNvPr>
          <p:cNvSpPr txBox="1"/>
          <p:nvPr/>
        </p:nvSpPr>
        <p:spPr>
          <a:xfrm>
            <a:off x="3754004" y="732922"/>
            <a:ext cx="936103" cy="4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276F7-AD12-4D33-B571-3FDB07E0211E}"/>
              </a:ext>
            </a:extLst>
          </p:cNvPr>
          <p:cNvSpPr txBox="1"/>
          <p:nvPr/>
        </p:nvSpPr>
        <p:spPr>
          <a:xfrm>
            <a:off x="4783621" y="732922"/>
            <a:ext cx="936105" cy="434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Records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200,000+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F368F-FB7E-44FD-82FD-A7CC2FA8C5F0}"/>
              </a:ext>
            </a:extLst>
          </p:cNvPr>
          <p:cNvSpPr txBox="1"/>
          <p:nvPr/>
        </p:nvSpPr>
        <p:spPr>
          <a:xfrm>
            <a:off x="4782425" y="1511227"/>
            <a:ext cx="936105" cy="434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Records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114,000+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E89461-1851-49ED-9CC8-356177F00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933" y="644928"/>
            <a:ext cx="2811907" cy="19268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E12C89-3D69-4F1D-B631-32137ABD4382}"/>
              </a:ext>
            </a:extLst>
          </p:cNvPr>
          <p:cNvSpPr txBox="1"/>
          <p:nvPr/>
        </p:nvSpPr>
        <p:spPr>
          <a:xfrm>
            <a:off x="4782425" y="2289532"/>
            <a:ext cx="936105" cy="434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Records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14,000+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5F37-DE6D-434F-BDC7-0E337274633D}"/>
              </a:ext>
            </a:extLst>
          </p:cNvPr>
          <p:cNvSpPr txBox="1"/>
          <p:nvPr/>
        </p:nvSpPr>
        <p:spPr>
          <a:xfrm>
            <a:off x="3754003" y="3071397"/>
            <a:ext cx="936103" cy="4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62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998496C-93BF-4DF4-A953-CD059159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933" y="2943751"/>
            <a:ext cx="2811907" cy="136542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A8B992-EE26-4E30-8177-7EE91779F41C}"/>
              </a:ext>
            </a:extLst>
          </p:cNvPr>
          <p:cNvSpPr txBox="1"/>
          <p:nvPr/>
        </p:nvSpPr>
        <p:spPr>
          <a:xfrm>
            <a:off x="3754002" y="3867301"/>
            <a:ext cx="936103" cy="4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7C9F4-54B0-4670-9ADE-2F3F561FA4EF}"/>
              </a:ext>
            </a:extLst>
          </p:cNvPr>
          <p:cNvSpPr txBox="1"/>
          <p:nvPr/>
        </p:nvSpPr>
        <p:spPr>
          <a:xfrm>
            <a:off x="4782424" y="3867301"/>
            <a:ext cx="936105" cy="434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Records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12,000+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A3C1C0E-2CA1-43F9-BEF7-32B89A3678B3}"/>
              </a:ext>
            </a:extLst>
          </p:cNvPr>
          <p:cNvSpPr/>
          <p:nvPr/>
        </p:nvSpPr>
        <p:spPr>
          <a:xfrm>
            <a:off x="5173757" y="1223180"/>
            <a:ext cx="153438" cy="2291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BAD997D-610B-4BA2-A71C-5DF78E43CAA0}"/>
              </a:ext>
            </a:extLst>
          </p:cNvPr>
          <p:cNvSpPr/>
          <p:nvPr/>
        </p:nvSpPr>
        <p:spPr>
          <a:xfrm>
            <a:off x="5173757" y="1999786"/>
            <a:ext cx="153438" cy="2291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7540A1B3-CDCB-4B7C-8788-CB7715F229FD}"/>
              </a:ext>
            </a:extLst>
          </p:cNvPr>
          <p:cNvSpPr/>
          <p:nvPr/>
        </p:nvSpPr>
        <p:spPr>
          <a:xfrm>
            <a:off x="5173757" y="2811952"/>
            <a:ext cx="153438" cy="98393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2AD0AF7-0B43-499D-8833-A6E19FA0C0D4}"/>
              </a:ext>
            </a:extLst>
          </p:cNvPr>
          <p:cNvSpPr/>
          <p:nvPr/>
        </p:nvSpPr>
        <p:spPr>
          <a:xfrm>
            <a:off x="4145333" y="1229551"/>
            <a:ext cx="162685" cy="178106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6072E6B-3CB2-4671-ACC9-9DDFBA27EEA3}"/>
              </a:ext>
            </a:extLst>
          </p:cNvPr>
          <p:cNvSpPr/>
          <p:nvPr/>
        </p:nvSpPr>
        <p:spPr>
          <a:xfrm>
            <a:off x="4141782" y="3566795"/>
            <a:ext cx="153438" cy="2291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0D04EA70-F271-47D0-9B89-086C1B5A9B2A}"/>
              </a:ext>
            </a:extLst>
          </p:cNvPr>
          <p:cNvSpPr/>
          <p:nvPr/>
        </p:nvSpPr>
        <p:spPr>
          <a:xfrm>
            <a:off x="3635896" y="3795884"/>
            <a:ext cx="2160240" cy="864097"/>
          </a:xfrm>
          <a:prstGeom prst="flowChartProcess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258D0-DA7F-4021-B256-BF973FAE1517}"/>
              </a:ext>
            </a:extLst>
          </p:cNvPr>
          <p:cNvSpPr txBox="1"/>
          <p:nvPr/>
        </p:nvSpPr>
        <p:spPr>
          <a:xfrm>
            <a:off x="4101424" y="4372395"/>
            <a:ext cx="1229183" cy="3110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Dataset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D3C93F-C397-472F-AB28-8CD71D921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074" y="681313"/>
            <a:ext cx="2636049" cy="9375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B489B1-6DA8-4CD4-9001-BAE31FE0D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270" y="438868"/>
            <a:ext cx="2643961" cy="43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EDA &amp; Data Preparation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2A42C27-609E-40B4-BD8E-D3B04DF1BA69}"/>
              </a:ext>
            </a:extLst>
          </p:cNvPr>
          <p:cNvSpPr txBox="1">
            <a:spLocks/>
          </p:cNvSpPr>
          <p:nvPr/>
        </p:nvSpPr>
        <p:spPr>
          <a:xfrm>
            <a:off x="374741" y="905540"/>
            <a:ext cx="3424162" cy="3888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en-US" altLang="zh-SG" sz="1400" b="1" dirty="0">
                <a:latin typeface="+mj-lt"/>
              </a:rPr>
              <a:t>Map Text Labels into Numerical Numbers</a:t>
            </a:r>
          </a:p>
          <a:p>
            <a:pPr marL="457200" lvl="1" indent="0">
              <a:buNone/>
            </a:pPr>
            <a:r>
              <a:rPr lang="en-US" altLang="zh-SG" sz="1200" b="1" u="sng" dirty="0" err="1">
                <a:solidFill>
                  <a:srgbClr val="0070C0"/>
                </a:solidFill>
                <a:latin typeface="+mj-lt"/>
              </a:rPr>
              <a:t>gname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: Name of Terrorist Organization</a:t>
            </a: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400" b="1" dirty="0">
              <a:latin typeface="+mj-lt"/>
            </a:endParaRPr>
          </a:p>
          <a:p>
            <a:pPr>
              <a:buAutoNum type="arabicPeriod" startAt="5"/>
            </a:pPr>
            <a:r>
              <a:rPr lang="en-US" altLang="zh-SG" sz="1400" b="1" dirty="0">
                <a:latin typeface="+mj-lt"/>
              </a:rPr>
              <a:t>Explore Label Distribution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This is an</a:t>
            </a:r>
            <a:r>
              <a:rPr lang="en-US" altLang="zh-SG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SG" sz="1200" b="1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imbalanced</a:t>
            </a:r>
            <a:r>
              <a:rPr lang="en-US" altLang="zh-SG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0D924-F2C6-477D-8E4D-AC1B3D11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572753"/>
            <a:ext cx="5193640" cy="1403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A74E-19A1-4BE1-B6B9-02198DF6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424" y="2438388"/>
            <a:ext cx="1120237" cy="40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9DFD5-06D4-461E-96EB-B33D171DF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506973"/>
            <a:ext cx="2370025" cy="266723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A3CE95D5-866C-446E-91C1-1C36112050D6}"/>
              </a:ext>
            </a:extLst>
          </p:cNvPr>
          <p:cNvSpPr/>
          <p:nvPr/>
        </p:nvSpPr>
        <p:spPr>
          <a:xfrm>
            <a:off x="5239823" y="2113415"/>
            <a:ext cx="153438" cy="229100"/>
          </a:xfrm>
          <a:prstGeom prst="downArrow">
            <a:avLst/>
          </a:prstGeom>
          <a:solidFill>
            <a:srgbClr val="029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14FED360-DBC8-402A-BD40-22696BA145FD}"/>
              </a:ext>
            </a:extLst>
          </p:cNvPr>
          <p:cNvSpPr/>
          <p:nvPr/>
        </p:nvSpPr>
        <p:spPr>
          <a:xfrm>
            <a:off x="7308304" y="2113415"/>
            <a:ext cx="153438" cy="229100"/>
          </a:xfrm>
          <a:prstGeom prst="downArrow">
            <a:avLst/>
          </a:prstGeom>
          <a:solidFill>
            <a:srgbClr val="029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DBABD8-CFD6-4421-B2CD-D1153A8DC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066" y="2949772"/>
            <a:ext cx="2034716" cy="1844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990724-6700-42FE-8184-FAD718104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31" y="2949772"/>
            <a:ext cx="2762821" cy="18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EDA &amp; Data Preparation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2A42C27-609E-40B4-BD8E-D3B04DF1BA69}"/>
              </a:ext>
            </a:extLst>
          </p:cNvPr>
          <p:cNvSpPr txBox="1">
            <a:spLocks/>
          </p:cNvSpPr>
          <p:nvPr/>
        </p:nvSpPr>
        <p:spPr>
          <a:xfrm>
            <a:off x="481630" y="2171286"/>
            <a:ext cx="2146154" cy="3700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en-US" altLang="zh-SG" sz="1400" b="1" dirty="0">
                <a:latin typeface="+mj-lt"/>
              </a:rPr>
              <a:t>Drop/Fill up N.A.</a:t>
            </a: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200" b="1" dirty="0">
              <a:solidFill>
                <a:srgbClr val="121212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400" b="1" dirty="0">
              <a:latin typeface="+mj-lt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14FED360-DBC8-402A-BD40-22696BA145FD}"/>
              </a:ext>
            </a:extLst>
          </p:cNvPr>
          <p:cNvSpPr/>
          <p:nvPr/>
        </p:nvSpPr>
        <p:spPr>
          <a:xfrm rot="16200000">
            <a:off x="6329536" y="2040332"/>
            <a:ext cx="449851" cy="671678"/>
          </a:xfrm>
          <a:prstGeom prst="downArrow">
            <a:avLst/>
          </a:prstGeom>
          <a:solidFill>
            <a:srgbClr val="029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5A190-C8A8-4A6C-BF6B-D9CE2B46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12" y="560642"/>
            <a:ext cx="1520703" cy="3892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8760EB-F104-4D0A-9C40-067BC620B6F8}"/>
              </a:ext>
            </a:extLst>
          </p:cNvPr>
          <p:cNvSpPr txBox="1"/>
          <p:nvPr/>
        </p:nvSpPr>
        <p:spPr>
          <a:xfrm>
            <a:off x="4413812" y="4462267"/>
            <a:ext cx="4334652" cy="3110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N.A. in each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15FC7-35B5-4006-B80B-5B9AAD158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07" y="569669"/>
            <a:ext cx="1419921" cy="38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9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Data Analysis &amp; Feature Engineering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2A42C27-609E-40B4-BD8E-D3B04DF1BA69}"/>
              </a:ext>
            </a:extLst>
          </p:cNvPr>
          <p:cNvSpPr txBox="1">
            <a:spLocks/>
          </p:cNvSpPr>
          <p:nvPr/>
        </p:nvSpPr>
        <p:spPr>
          <a:xfrm>
            <a:off x="98440" y="880750"/>
            <a:ext cx="7425888" cy="3888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600" dirty="0">
                <a:latin typeface="+mj-lt"/>
              </a:rPr>
              <a:t>Four Questions towards Features</a:t>
            </a:r>
          </a:p>
          <a:p>
            <a:pPr marL="0" indent="0">
              <a:buNone/>
            </a:pPr>
            <a:endParaRPr lang="en-US" altLang="zh-SG" sz="800" b="1" dirty="0">
              <a:latin typeface="+mj-lt"/>
            </a:endParaRPr>
          </a:p>
          <a:p>
            <a:pPr>
              <a:buAutoNum type="arabicPeriod"/>
            </a:pPr>
            <a:r>
              <a:rPr lang="en-US" altLang="zh-SG" sz="1400" b="1" dirty="0">
                <a:latin typeface="+mj-lt"/>
              </a:rPr>
              <a:t>Does this feature represent the characteristics of the Terrorist Organizations?</a:t>
            </a:r>
          </a:p>
          <a:p>
            <a:pPr marL="457200" lvl="1" indent="0">
              <a:buNone/>
            </a:pPr>
            <a:r>
              <a:rPr lang="en-US" altLang="zh-SG" sz="1200" b="1" dirty="0">
                <a:solidFill>
                  <a:srgbClr val="029676"/>
                </a:solidFill>
                <a:latin typeface="+mj-lt"/>
              </a:rPr>
              <a:t>Good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features will show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different behavior pattern 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among Terrorist Organizations</a:t>
            </a:r>
          </a:p>
          <a:p>
            <a:pPr marL="457200" lvl="1" indent="0">
              <a:buNone/>
            </a:pPr>
            <a:endParaRPr lang="en-US" altLang="zh-SG" sz="1400" b="1" dirty="0">
              <a:latin typeface="+mj-lt"/>
            </a:endParaRPr>
          </a:p>
          <a:p>
            <a:pPr>
              <a:buAutoNum type="arabicPeriod"/>
            </a:pPr>
            <a:r>
              <a:rPr lang="en-US" altLang="zh-SG" sz="1400" b="1" dirty="0">
                <a:latin typeface="+mj-lt"/>
              </a:rPr>
              <a:t>Is this feature measurable in the early stage?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If it is measurable, it could help us to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identify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the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attacker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of an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on-going attack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in  the early stage.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+mj-lt"/>
              </a:rPr>
              <a:t>Is this feature highly correlated with other features? (multicollinearity)</a:t>
            </a:r>
          </a:p>
          <a:p>
            <a:pPr marL="457200" lvl="1" indent="0">
              <a:buNone/>
            </a:pP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Only one feature</a:t>
            </a:r>
            <a:r>
              <a:rPr lang="en-US" sz="1200" dirty="0">
                <a:solidFill>
                  <a:srgbClr val="121212"/>
                </a:solidFill>
                <a:latin typeface="+mj-lt"/>
              </a:rPr>
              <a:t> from the highly correlated features group will be 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selected</a:t>
            </a:r>
            <a:r>
              <a:rPr lang="en-US" sz="1200" dirty="0">
                <a:solidFill>
                  <a:srgbClr val="121212"/>
                </a:solidFill>
                <a:latin typeface="+mj-lt"/>
              </a:rPr>
              <a:t> to </a:t>
            </a:r>
            <a:r>
              <a:rPr lang="en-US" sz="1200" b="1" dirty="0">
                <a:solidFill>
                  <a:srgbClr val="029676"/>
                </a:solidFill>
                <a:latin typeface="+mj-lt"/>
              </a:rPr>
              <a:t>avoid bias.</a:t>
            </a:r>
          </a:p>
          <a:p>
            <a:pPr marL="457200" lvl="1" indent="0">
              <a:buNone/>
            </a:pPr>
            <a:endParaRPr lang="en-US" sz="1200" b="1" dirty="0">
              <a:solidFill>
                <a:srgbClr val="029676"/>
              </a:solidFill>
              <a:latin typeface="+mj-lt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+mj-lt"/>
              </a:rPr>
              <a:t>Is this a nominal categorical feature? </a:t>
            </a:r>
          </a:p>
          <a:p>
            <a:pPr marL="457200" lvl="1" indent="0">
              <a:buNone/>
            </a:pP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One-Hot Encoding </a:t>
            </a:r>
            <a:r>
              <a:rPr lang="en-US" sz="1200" dirty="0">
                <a:latin typeface="+mj-lt"/>
              </a:rPr>
              <a:t>on a nominal feature with huge values will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create tremendous new features</a:t>
            </a:r>
            <a:r>
              <a:rPr lang="en-US" sz="1200" dirty="0">
                <a:latin typeface="+mj-lt"/>
              </a:rPr>
              <a:t> and cost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extra-ordinary  processing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46ACF-D25C-45FF-9F5A-22F6BAC2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22" y="519522"/>
            <a:ext cx="76998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Data Analysis &amp; Feature Engineering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C946434-5274-46EA-99CB-0CBD2F800566}"/>
              </a:ext>
            </a:extLst>
          </p:cNvPr>
          <p:cNvSpPr txBox="1">
            <a:spLocks/>
          </p:cNvSpPr>
          <p:nvPr/>
        </p:nvSpPr>
        <p:spPr>
          <a:xfrm>
            <a:off x="98440" y="880750"/>
            <a:ext cx="742588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zh-SG" sz="1400" b="1" dirty="0">
                <a:latin typeface="+mj-lt"/>
              </a:rPr>
              <a:t>Does this feature represent the characteristics of the Terrorist Organizations?</a:t>
            </a:r>
          </a:p>
          <a:p>
            <a:pPr marL="457200" lvl="1" indent="0">
              <a:buNone/>
            </a:pPr>
            <a:r>
              <a:rPr lang="en-US" altLang="zh-SG" sz="1200" b="1" dirty="0">
                <a:solidFill>
                  <a:srgbClr val="029676"/>
                </a:solidFill>
                <a:latin typeface="+mj-lt"/>
              </a:rPr>
              <a:t>Good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features will show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different behavior pattern 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among Terrorist Organizations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01EDCC9-BE95-4E60-BA1D-DAE108D4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9" y="1851670"/>
            <a:ext cx="36004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965BD1-386A-4047-8231-81FD0A2CC4EE}"/>
              </a:ext>
            </a:extLst>
          </p:cNvPr>
          <p:cNvSpPr txBox="1"/>
          <p:nvPr/>
        </p:nvSpPr>
        <p:spPr>
          <a:xfrm>
            <a:off x="323528" y="1582991"/>
            <a:ext cx="1512168" cy="268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1800" dirty="0">
                <a:solidFill>
                  <a:srgbClr val="121212"/>
                </a:solidFill>
                <a:latin typeface="+mj-lt"/>
              </a:rPr>
              <a:t>Example:</a:t>
            </a:r>
            <a:endParaRPr lang="en-US" altLang="zh-SG" sz="1800" dirty="0">
              <a:solidFill>
                <a:srgbClr val="121212"/>
              </a:solidFill>
              <a:latin typeface="+mj-lt"/>
            </a:endParaRPr>
          </a:p>
          <a:p>
            <a:endParaRPr lang="zh-SG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6AD43-42CC-477A-8372-EEE88B1C3A1C}"/>
              </a:ext>
            </a:extLst>
          </p:cNvPr>
          <p:cNvSpPr txBox="1"/>
          <p:nvPr/>
        </p:nvSpPr>
        <p:spPr>
          <a:xfrm>
            <a:off x="859056" y="4467006"/>
            <a:ext cx="2952328" cy="2603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200" b="1" dirty="0">
                <a:solidFill>
                  <a:srgbClr val="029676"/>
                </a:solidFill>
              </a:rPr>
              <a:t>Good Feature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Target/Victim (nominal)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A961C6F-FB04-4588-9671-95B2479D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21" y="1851669"/>
            <a:ext cx="36766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AF9612-FB79-4A6A-BA5D-47A6418918EF}"/>
              </a:ext>
            </a:extLst>
          </p:cNvPr>
          <p:cNvSpPr txBox="1"/>
          <p:nvPr/>
        </p:nvSpPr>
        <p:spPr>
          <a:xfrm>
            <a:off x="5269382" y="4467006"/>
            <a:ext cx="2952328" cy="2603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Bad Feature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1200" dirty="0"/>
              <a:t>Is Property Damage?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(binary)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0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Data Analysis &amp; Feature Engineering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C946434-5274-46EA-99CB-0CBD2F800566}"/>
              </a:ext>
            </a:extLst>
          </p:cNvPr>
          <p:cNvSpPr txBox="1">
            <a:spLocks/>
          </p:cNvSpPr>
          <p:nvPr/>
        </p:nvSpPr>
        <p:spPr>
          <a:xfrm>
            <a:off x="98440" y="880750"/>
            <a:ext cx="742588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US" altLang="zh-SG" sz="1400" b="1" dirty="0">
                <a:latin typeface="+mj-lt"/>
              </a:rPr>
              <a:t>Is this feature measurable in the early stage?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If it is measurable, it could help us to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identify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the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attacker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of an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on-going attack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in  the early stage.</a:t>
            </a:r>
          </a:p>
          <a:p>
            <a:pPr marL="457200" lvl="1" indent="0">
              <a:buNone/>
            </a:pPr>
            <a:r>
              <a:rPr lang="en-US" altLang="zh-SG" sz="1400" dirty="0">
                <a:solidFill>
                  <a:srgbClr val="121212"/>
                </a:solidFill>
                <a:latin typeface="+mj-lt"/>
              </a:rPr>
              <a:t>Relies on </a:t>
            </a: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Domain Knowledge.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65BD1-386A-4047-8231-81FD0A2CC4EE}"/>
              </a:ext>
            </a:extLst>
          </p:cNvPr>
          <p:cNvSpPr txBox="1"/>
          <p:nvPr/>
        </p:nvSpPr>
        <p:spPr>
          <a:xfrm>
            <a:off x="323528" y="1828906"/>
            <a:ext cx="1512168" cy="268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1800" dirty="0">
                <a:solidFill>
                  <a:srgbClr val="121212"/>
                </a:solidFill>
                <a:latin typeface="+mj-lt"/>
              </a:rPr>
              <a:t>Example:</a:t>
            </a:r>
            <a:endParaRPr lang="en-US" altLang="zh-SG" sz="1800" dirty="0">
              <a:solidFill>
                <a:srgbClr val="121212"/>
              </a:solidFill>
              <a:latin typeface="+mj-lt"/>
            </a:endParaRPr>
          </a:p>
          <a:p>
            <a:endParaRPr lang="zh-SG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A9D4D0-D2A1-420D-87EE-7E2E95B7E1EC}"/>
              </a:ext>
            </a:extLst>
          </p:cNvPr>
          <p:cNvSpPr txBox="1">
            <a:spLocks/>
          </p:cNvSpPr>
          <p:nvPr/>
        </p:nvSpPr>
        <p:spPr>
          <a:xfrm>
            <a:off x="323528" y="1963246"/>
            <a:ext cx="7344816" cy="28059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SG" altLang="zh-SG" sz="1200" b="1" dirty="0" err="1">
                <a:latin typeface="+mj-lt"/>
              </a:rPr>
              <a:t>nperps</a:t>
            </a:r>
            <a:r>
              <a:rPr lang="en-SG" altLang="zh-SG" sz="1200" b="1" dirty="0">
                <a:latin typeface="+mj-lt"/>
              </a:rPr>
              <a:t> (Number of Attackers)</a:t>
            </a:r>
          </a:p>
          <a:p>
            <a:pPr marL="400050" lvl="1" indent="0">
              <a:buNone/>
            </a:pPr>
            <a:r>
              <a:rPr lang="en-US" altLang="zh-SG" sz="1000" dirty="0">
                <a:latin typeface="+mj-lt"/>
              </a:rPr>
              <a:t>We might not be able to know the number of attackers of an on-going attack.</a:t>
            </a:r>
          </a:p>
          <a:p>
            <a:pPr marL="400050" lvl="1" indent="0">
              <a:buNone/>
            </a:pPr>
            <a:endParaRPr lang="en-US" altLang="zh-SG" sz="1200" dirty="0">
              <a:latin typeface="+mj-lt"/>
            </a:endParaRPr>
          </a:p>
          <a:p>
            <a:pPr fontAlgn="base">
              <a:buFont typeface="Arial" panose="020B0604020202020204" pitchFamily="34" charset="0"/>
              <a:buAutoNum type="arabicPeriod"/>
            </a:pPr>
            <a:r>
              <a:rPr lang="en-US" altLang="zh-SG" sz="1200" b="1" dirty="0">
                <a:latin typeface="+mj-lt"/>
              </a:rPr>
              <a:t>INT_IDEO (International- Ideological)</a:t>
            </a:r>
          </a:p>
          <a:p>
            <a:pPr marL="400050" lvl="1" indent="0" fontAlgn="base">
              <a:buNone/>
            </a:pPr>
            <a:r>
              <a:rPr lang="en-US" altLang="zh-SG" sz="1000" dirty="0">
                <a:latin typeface="+mj-lt"/>
              </a:rPr>
              <a:t>We are not able to know whether the nationalities between attackers and targets are different or not before we identify the attacker</a:t>
            </a:r>
            <a:endParaRPr lang="en-US" altLang="zh-SG" sz="1200" dirty="0">
              <a:latin typeface="+mj-lt"/>
            </a:endParaRPr>
          </a:p>
          <a:p>
            <a:pPr marL="0" indent="0">
              <a:buNone/>
            </a:pPr>
            <a:endParaRPr lang="en-US" sz="1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812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Data Analysis &amp; Feature Engineering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C946434-5274-46EA-99CB-0CBD2F800566}"/>
              </a:ext>
            </a:extLst>
          </p:cNvPr>
          <p:cNvSpPr txBox="1">
            <a:spLocks/>
          </p:cNvSpPr>
          <p:nvPr/>
        </p:nvSpPr>
        <p:spPr>
          <a:xfrm>
            <a:off x="98440" y="880750"/>
            <a:ext cx="742588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altLang="zh-SG" sz="1400" b="1" dirty="0">
                <a:latin typeface="+mj-lt"/>
              </a:rPr>
              <a:t>Is this feature highly correlated with other features? (multicollinearity)</a:t>
            </a:r>
          </a:p>
          <a:p>
            <a:pPr marL="457200" lvl="1" indent="0">
              <a:buNone/>
            </a:pP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Only one feature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from the highly correlated features group will be </a:t>
            </a: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selected</a:t>
            </a: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to </a:t>
            </a:r>
            <a:r>
              <a:rPr lang="en-US" altLang="zh-SG" sz="1200" b="1" dirty="0">
                <a:solidFill>
                  <a:srgbClr val="029676"/>
                </a:solidFill>
                <a:latin typeface="+mj-lt"/>
              </a:rPr>
              <a:t>avoid bias.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1D6046-7760-49B2-B0EF-C66FACDD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81" y="0"/>
            <a:ext cx="58118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B25AEBB-DCA9-4DC3-8465-20E82810CC6C}"/>
              </a:ext>
            </a:extLst>
          </p:cNvPr>
          <p:cNvSpPr/>
          <p:nvPr/>
        </p:nvSpPr>
        <p:spPr>
          <a:xfrm>
            <a:off x="1675249" y="1341618"/>
            <a:ext cx="1825799" cy="230391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14AE66D-318F-4502-AFA3-836F0611B82B}"/>
              </a:ext>
            </a:extLst>
          </p:cNvPr>
          <p:cNvSpPr/>
          <p:nvPr/>
        </p:nvSpPr>
        <p:spPr>
          <a:xfrm>
            <a:off x="3285024" y="1341618"/>
            <a:ext cx="216024" cy="367840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1050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Data Analysis &amp; Feature Engineering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C946434-5274-46EA-99CB-0CBD2F800566}"/>
              </a:ext>
            </a:extLst>
          </p:cNvPr>
          <p:cNvSpPr txBox="1">
            <a:spLocks/>
          </p:cNvSpPr>
          <p:nvPr/>
        </p:nvSpPr>
        <p:spPr>
          <a:xfrm>
            <a:off x="98439" y="880750"/>
            <a:ext cx="8485431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altLang="zh-SG" sz="1400" b="1" dirty="0">
                <a:latin typeface="+mj-lt"/>
              </a:rPr>
              <a:t>Is this a nominal categorical feature? </a:t>
            </a:r>
          </a:p>
          <a:p>
            <a:pPr marL="457200" lvl="1" indent="0">
              <a:buNone/>
            </a:pPr>
            <a:r>
              <a:rPr lang="en-US" altLang="zh-SG" sz="1200" b="1" u="sng" dirty="0">
                <a:solidFill>
                  <a:srgbClr val="0070C0"/>
                </a:solidFill>
                <a:latin typeface="+mj-lt"/>
              </a:rPr>
              <a:t>One-Hot Encoding </a:t>
            </a:r>
            <a:r>
              <a:rPr lang="en-US" altLang="zh-SG" sz="1200" dirty="0">
                <a:latin typeface="+mj-lt"/>
              </a:rPr>
              <a:t>on a nominal feature with huge values will </a:t>
            </a:r>
            <a:r>
              <a:rPr lang="en-US" altLang="zh-SG" sz="1200" dirty="0">
                <a:solidFill>
                  <a:srgbClr val="FF0000"/>
                </a:solidFill>
                <a:latin typeface="+mj-lt"/>
              </a:rPr>
              <a:t>create tremendous new features</a:t>
            </a:r>
            <a:r>
              <a:rPr lang="en-US" altLang="zh-SG" sz="1200" dirty="0">
                <a:latin typeface="+mj-lt"/>
              </a:rPr>
              <a:t> and cost </a:t>
            </a:r>
            <a:r>
              <a:rPr lang="en-US" altLang="zh-SG" sz="1200" dirty="0">
                <a:solidFill>
                  <a:srgbClr val="FF0000"/>
                </a:solidFill>
                <a:latin typeface="+mj-lt"/>
              </a:rPr>
              <a:t>extra-ordinary  processing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65BD1-386A-4047-8231-81FD0A2CC4EE}"/>
              </a:ext>
            </a:extLst>
          </p:cNvPr>
          <p:cNvSpPr txBox="1"/>
          <p:nvPr/>
        </p:nvSpPr>
        <p:spPr>
          <a:xfrm>
            <a:off x="323528" y="1686956"/>
            <a:ext cx="1512168" cy="268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1800" dirty="0">
                <a:solidFill>
                  <a:srgbClr val="121212"/>
                </a:solidFill>
                <a:latin typeface="+mj-lt"/>
              </a:rPr>
              <a:t>Example:</a:t>
            </a:r>
            <a:endParaRPr lang="en-US" altLang="zh-SG" sz="1800" dirty="0">
              <a:solidFill>
                <a:srgbClr val="121212"/>
              </a:solidFill>
              <a:latin typeface="+mj-lt"/>
            </a:endParaRPr>
          </a:p>
          <a:p>
            <a:endParaRPr lang="zh-SG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E2A99-4E78-42C9-AAD5-5A88D7F4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45" y="1963246"/>
            <a:ext cx="3025365" cy="2503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3FF4D-64AF-4E3B-8D55-D0FA6171C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90" y="2036977"/>
            <a:ext cx="2880610" cy="22938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B42C69-8CAE-436E-B7D2-EFD5DB84DDA6}"/>
              </a:ext>
            </a:extLst>
          </p:cNvPr>
          <p:cNvSpPr txBox="1"/>
          <p:nvPr/>
        </p:nvSpPr>
        <p:spPr>
          <a:xfrm>
            <a:off x="859056" y="4467006"/>
            <a:ext cx="2952328" cy="2603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200" b="1" dirty="0">
                <a:solidFill>
                  <a:srgbClr val="029676"/>
                </a:solidFill>
              </a:rPr>
              <a:t>Good Feature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 Type (nominal)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C0FCF-C870-47F7-93D4-32DCDED9FE93}"/>
              </a:ext>
            </a:extLst>
          </p:cNvPr>
          <p:cNvSpPr txBox="1"/>
          <p:nvPr/>
        </p:nvSpPr>
        <p:spPr>
          <a:xfrm>
            <a:off x="5269382" y="4467006"/>
            <a:ext cx="2952328" cy="2603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Bad Feature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zh-CN" sz="1200" dirty="0"/>
              <a:t>Country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(nominal)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Data Analysis &amp; Feature Engineering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9BE75-018A-49D9-A1CE-04E0AB60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16402"/>
            <a:ext cx="2016224" cy="395278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8F18CBE-BE5E-4E21-BCCC-A654306AE790}"/>
              </a:ext>
            </a:extLst>
          </p:cNvPr>
          <p:cNvSpPr txBox="1">
            <a:spLocks/>
          </p:cNvSpPr>
          <p:nvPr/>
        </p:nvSpPr>
        <p:spPr>
          <a:xfrm>
            <a:off x="2555776" y="1262423"/>
            <a:ext cx="3960440" cy="11464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altLang="zh-SG" sz="1400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Green</a:t>
            </a:r>
            <a:r>
              <a:rPr lang="en-SG" altLang="zh-SG" sz="1400" dirty="0">
                <a:solidFill>
                  <a:srgbClr val="121212"/>
                </a:solidFill>
                <a:latin typeface="+mj-lt"/>
              </a:rPr>
              <a:t>: This feature will be </a:t>
            </a:r>
            <a:r>
              <a:rPr lang="en-SG" altLang="zh-SG" sz="1400" u="sng" dirty="0">
                <a:solidFill>
                  <a:srgbClr val="029676"/>
                </a:solidFill>
                <a:latin typeface="+mj-lt"/>
              </a:rPr>
              <a:t>selected</a:t>
            </a:r>
            <a:r>
              <a:rPr lang="en-SG" altLang="zh-SG" sz="1400" dirty="0">
                <a:solidFill>
                  <a:srgbClr val="121212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SG" altLang="zh-SG" sz="1400" dirty="0">
                <a:solidFill>
                  <a:srgbClr val="121212"/>
                </a:solidFill>
                <a:highlight>
                  <a:srgbClr val="FFFF00"/>
                </a:highlight>
                <a:latin typeface="+mj-lt"/>
              </a:rPr>
              <a:t>Yellow</a:t>
            </a:r>
            <a:r>
              <a:rPr lang="en-SG" altLang="zh-SG" sz="1400" dirty="0">
                <a:solidFill>
                  <a:srgbClr val="121212"/>
                </a:solidFill>
                <a:latin typeface="+mj-lt"/>
              </a:rPr>
              <a:t>:  This feature will be on hold;</a:t>
            </a:r>
          </a:p>
          <a:p>
            <a:pPr marL="0" indent="0">
              <a:buNone/>
            </a:pPr>
            <a:r>
              <a:rPr lang="en-SG" altLang="zh-SG" sz="14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Red</a:t>
            </a:r>
            <a:r>
              <a:rPr lang="en-SG" altLang="zh-SG" sz="1400" dirty="0">
                <a:solidFill>
                  <a:srgbClr val="121212"/>
                </a:solidFill>
                <a:latin typeface="+mj-lt"/>
              </a:rPr>
              <a:t>: This feature will be </a:t>
            </a:r>
            <a:r>
              <a:rPr lang="en-SG" altLang="zh-SG" sz="1400" u="sng" dirty="0">
                <a:solidFill>
                  <a:srgbClr val="FF0000"/>
                </a:solidFill>
                <a:latin typeface="+mj-lt"/>
              </a:rPr>
              <a:t>dropped</a:t>
            </a:r>
            <a:r>
              <a:rPr lang="en-SG" altLang="zh-SG" sz="1400" dirty="0">
                <a:solidFill>
                  <a:srgbClr val="121212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SG" altLang="zh-SG" sz="1400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Orange</a:t>
            </a:r>
            <a:r>
              <a:rPr lang="en-SG" altLang="zh-SG" sz="1400" dirty="0">
                <a:solidFill>
                  <a:srgbClr val="121212"/>
                </a:solidFill>
                <a:latin typeface="+mj-lt"/>
              </a:rPr>
              <a:t>: This is a special feature (explain latter)</a:t>
            </a:r>
            <a:endParaRPr lang="en-US" altLang="zh-SG" sz="1400" dirty="0">
              <a:solidFill>
                <a:srgbClr val="12121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E7E72-3C2A-4D70-9CCC-FA2390033DD3}"/>
              </a:ext>
            </a:extLst>
          </p:cNvPr>
          <p:cNvSpPr txBox="1"/>
          <p:nvPr/>
        </p:nvSpPr>
        <p:spPr>
          <a:xfrm>
            <a:off x="2721756" y="2780914"/>
            <a:ext cx="936103" cy="4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1ECFAB0-130A-40FC-BF0F-9C5F5E1E539A}"/>
              </a:ext>
            </a:extLst>
          </p:cNvPr>
          <p:cNvSpPr/>
          <p:nvPr/>
        </p:nvSpPr>
        <p:spPr>
          <a:xfrm rot="16200000">
            <a:off x="3911532" y="2776996"/>
            <a:ext cx="296330" cy="44245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2D20B-8D14-4D02-B729-52DFE67A2E34}"/>
              </a:ext>
            </a:extLst>
          </p:cNvPr>
          <p:cNvSpPr txBox="1"/>
          <p:nvPr/>
        </p:nvSpPr>
        <p:spPr>
          <a:xfrm>
            <a:off x="4480555" y="2774114"/>
            <a:ext cx="936103" cy="4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D55F0-3418-4AE7-80EF-24202AA58913}"/>
              </a:ext>
            </a:extLst>
          </p:cNvPr>
          <p:cNvSpPr txBox="1"/>
          <p:nvPr/>
        </p:nvSpPr>
        <p:spPr>
          <a:xfrm>
            <a:off x="4480555" y="3446457"/>
            <a:ext cx="936105" cy="434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Records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12,000+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25F0052-2401-4CD8-88ED-FA3780A4B732}"/>
              </a:ext>
            </a:extLst>
          </p:cNvPr>
          <p:cNvSpPr/>
          <p:nvPr/>
        </p:nvSpPr>
        <p:spPr>
          <a:xfrm>
            <a:off x="4355976" y="2687708"/>
            <a:ext cx="1185257" cy="1825202"/>
          </a:xfrm>
          <a:prstGeom prst="flowChartProcess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912CB-9BE5-4208-A9C6-392BEF014013}"/>
              </a:ext>
            </a:extLst>
          </p:cNvPr>
          <p:cNvSpPr txBox="1"/>
          <p:nvPr/>
        </p:nvSpPr>
        <p:spPr>
          <a:xfrm>
            <a:off x="4334014" y="4056685"/>
            <a:ext cx="1229183" cy="3110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Revised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8CBD1-43AE-40F4-AE4F-85A79702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995448"/>
            <a:ext cx="2786400" cy="2773734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D033996F-B39F-4CDC-A4C4-F3F401BA1DAB}"/>
              </a:ext>
            </a:extLst>
          </p:cNvPr>
          <p:cNvSpPr/>
          <p:nvPr/>
        </p:nvSpPr>
        <p:spPr>
          <a:xfrm rot="16200000">
            <a:off x="5734217" y="2776996"/>
            <a:ext cx="296330" cy="44245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 animBg="1"/>
      <p:bldP spid="16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Data Transformation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2A42C27-609E-40B4-BD8E-D3B04DF1BA69}"/>
              </a:ext>
            </a:extLst>
          </p:cNvPr>
          <p:cNvSpPr txBox="1">
            <a:spLocks/>
          </p:cNvSpPr>
          <p:nvPr/>
        </p:nvSpPr>
        <p:spPr>
          <a:xfrm>
            <a:off x="478886" y="880750"/>
            <a:ext cx="5029217" cy="3888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zh-SG" sz="1400" b="1" dirty="0">
                <a:latin typeface="+mj-lt"/>
              </a:rPr>
              <a:t>One-Hot Encoding for Nominal Features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Features: attacktype1, targtype1</a:t>
            </a:r>
          </a:p>
          <a:p>
            <a:pPr marL="457200" lvl="1" indent="0">
              <a:buNone/>
            </a:pPr>
            <a:endParaRPr lang="en-US" altLang="zh-SG" sz="1400" b="1" dirty="0">
              <a:latin typeface="+mj-lt"/>
            </a:endParaRPr>
          </a:p>
          <a:p>
            <a:pPr>
              <a:buAutoNum type="arabicPeriod"/>
            </a:pPr>
            <a:r>
              <a:rPr lang="en-US" altLang="zh-SG" sz="1400" b="1" dirty="0">
                <a:latin typeface="+mj-lt"/>
              </a:rPr>
              <a:t>Split the data into training and testing datasets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test_size = 0.2</a:t>
            </a:r>
          </a:p>
          <a:p>
            <a:pPr marL="457200" lvl="1" indent="0">
              <a:buNone/>
            </a:pPr>
            <a:r>
              <a:rPr lang="en-US" altLang="zh-SG" sz="1200" dirty="0">
                <a:solidFill>
                  <a:srgbClr val="121212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+mj-lt"/>
              </a:rPr>
              <a:t>Data Normalization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121212"/>
                </a:solidFill>
                <a:latin typeface="+mj-lt"/>
              </a:rPr>
              <a:t>Standard Scaler :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121212"/>
                </a:solidFill>
                <a:latin typeface="+mj-lt"/>
              </a:rPr>
              <a:t>Logistic Regression, Support Vector Machine(SVM), Decision Tree &amp; Random Forest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121212"/>
                </a:solidFill>
                <a:latin typeface="+mj-lt"/>
              </a:rPr>
              <a:t>Min Max Scaler: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121212"/>
                </a:solidFill>
                <a:latin typeface="+mj-lt"/>
              </a:rPr>
              <a:t>Naive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7F1A7-A0B5-45BB-8D04-375925AB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1" y="2427734"/>
            <a:ext cx="906859" cy="2118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0408D-EC81-4604-8467-90D91836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44" y="509430"/>
            <a:ext cx="838342" cy="4124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21C029-F260-482B-BA36-5B0E59F4840B}"/>
              </a:ext>
            </a:extLst>
          </p:cNvPr>
          <p:cNvSpPr txBox="1"/>
          <p:nvPr/>
        </p:nvSpPr>
        <p:spPr>
          <a:xfrm>
            <a:off x="6369675" y="719336"/>
            <a:ext cx="936103" cy="4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2A4829-5119-443A-8770-1FCFEACB6A7B}"/>
              </a:ext>
            </a:extLst>
          </p:cNvPr>
          <p:cNvSpPr/>
          <p:nvPr/>
        </p:nvSpPr>
        <p:spPr>
          <a:xfrm>
            <a:off x="6761007" y="1275606"/>
            <a:ext cx="153438" cy="2291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16F6E-FA10-45E4-A54C-2DE1956F99FB}"/>
              </a:ext>
            </a:extLst>
          </p:cNvPr>
          <p:cNvSpPr txBox="1"/>
          <p:nvPr/>
        </p:nvSpPr>
        <p:spPr>
          <a:xfrm>
            <a:off x="6361683" y="1576169"/>
            <a:ext cx="936103" cy="4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altLang="zh-SG" sz="1400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3948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328288" y="1131590"/>
            <a:ext cx="8540215" cy="3456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zh-CN" dirty="0">
                <a:latin typeface="+mj-lt"/>
              </a:rPr>
              <a:t>Introduction</a:t>
            </a:r>
          </a:p>
          <a:p>
            <a:pPr>
              <a:buAutoNum type="arabicPeriod"/>
            </a:pPr>
            <a:r>
              <a:rPr lang="en-US" altLang="zh-CN" dirty="0">
                <a:latin typeface="+mj-lt"/>
              </a:rPr>
              <a:t>Methodology</a:t>
            </a:r>
          </a:p>
          <a:p>
            <a:pPr>
              <a:buAutoNum type="arabicPeriod"/>
            </a:pPr>
            <a:r>
              <a:rPr lang="en-US" altLang="zh-CN" dirty="0">
                <a:latin typeface="+mj-lt"/>
              </a:rPr>
              <a:t>Process Workflow</a:t>
            </a:r>
          </a:p>
          <a:p>
            <a:pPr>
              <a:buAutoNum type="arabicPeriod"/>
            </a:pPr>
            <a:r>
              <a:rPr lang="en-US" altLang="zh-CN" dirty="0">
                <a:latin typeface="+mj-lt"/>
              </a:rPr>
              <a:t>Results</a:t>
            </a:r>
          </a:p>
          <a:p>
            <a:pPr>
              <a:buAutoNum type="arabicPeriod"/>
            </a:pPr>
            <a:r>
              <a:rPr lang="en-US" altLang="zh-CN" dirty="0">
                <a:latin typeface="+mj-lt"/>
              </a:rPr>
              <a:t>Conclusions</a:t>
            </a:r>
          </a:p>
          <a:p>
            <a:pPr>
              <a:buAutoNum type="arabicPeriod"/>
            </a:pPr>
            <a:r>
              <a:rPr lang="en-US" altLang="zh-CN" dirty="0">
                <a:latin typeface="+mj-lt"/>
              </a:rPr>
              <a:t>Future Opportunities</a:t>
            </a:r>
            <a:endParaRPr lang="en-US" altLang="zh-CN" sz="1400" b="1" dirty="0">
              <a:solidFill>
                <a:srgbClr val="0070C0"/>
              </a:solidFill>
              <a:latin typeface="+mj-lt"/>
            </a:endParaRPr>
          </a:p>
          <a:p>
            <a:pPr>
              <a:buAutoNum type="arabicPeriod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69196"/>
            <a:ext cx="2736304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sz="1200" spc="300" dirty="0">
                <a:solidFill>
                  <a:schemeClr val="bg1"/>
                </a:solidFill>
              </a:rPr>
              <a:t>Table of Content</a:t>
            </a:r>
            <a:endParaRPr lang="en-SG" sz="12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Machine Learning Model Training &amp; Evaluation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6552728" cy="9214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SG" altLang="zh-SG" b="1" dirty="0"/>
              <a:t>MODEL</a:t>
            </a:r>
          </a:p>
          <a:p>
            <a:pPr marL="400050" lvl="1" indent="0">
              <a:buNone/>
            </a:pPr>
            <a:r>
              <a:rPr lang="en-US" altLang="zh-SG" sz="1200" b="1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Baseline Model: </a:t>
            </a:r>
            <a:r>
              <a:rPr lang="en-US" altLang="zh-SG" sz="1200" dirty="0">
                <a:latin typeface="+mj-lt"/>
              </a:rPr>
              <a:t>Logistic Regression</a:t>
            </a:r>
          </a:p>
          <a:p>
            <a:pPr marL="400050" lvl="1" indent="0">
              <a:buNone/>
            </a:pPr>
            <a:r>
              <a:rPr lang="en-US" altLang="zh-SG" sz="12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Alternative Model: </a:t>
            </a:r>
            <a:r>
              <a:rPr lang="en-SG" altLang="zh-SG" sz="1200" b="0" i="0" dirty="0">
                <a:effectLst/>
                <a:latin typeface="+mj-lt"/>
              </a:rPr>
              <a:t>Support Vector </a:t>
            </a:r>
            <a:r>
              <a:rPr lang="en-SG" altLang="zh-SG" sz="1200" dirty="0">
                <a:latin typeface="+mj-lt"/>
              </a:rPr>
              <a:t>M</a:t>
            </a:r>
            <a:r>
              <a:rPr lang="en-SG" altLang="zh-SG" sz="1200" b="0" i="0" dirty="0">
                <a:effectLst/>
                <a:latin typeface="+mj-lt"/>
              </a:rPr>
              <a:t>achine(</a:t>
            </a:r>
            <a:r>
              <a:rPr lang="en-US" altLang="zh-SG" sz="1200" dirty="0">
                <a:latin typeface="+mj-lt"/>
              </a:rPr>
              <a:t>SVM), Random Forest, Naive Bayes</a:t>
            </a:r>
            <a:endParaRPr lang="en-SG" altLang="zh-SG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2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Machine Learning Model Training &amp; Evaluation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6552728" cy="9214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Baseline Model: </a:t>
            </a:r>
            <a:r>
              <a:rPr lang="en-US" altLang="zh-SG" sz="1400" dirty="0">
                <a:latin typeface="+mj-lt"/>
              </a:rPr>
              <a:t>Logistic Regression</a:t>
            </a:r>
          </a:p>
          <a:p>
            <a:pPr marL="0" indent="0">
              <a:buNone/>
            </a:pP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Hyperparameter</a:t>
            </a:r>
            <a:r>
              <a:rPr lang="en-US" altLang="zh-SG" sz="1400" dirty="0">
                <a:latin typeface="+mj-lt"/>
              </a:rPr>
              <a:t>: (</a:t>
            </a:r>
            <a:r>
              <a:rPr lang="en-US" altLang="zh-SG" sz="1400" dirty="0" err="1">
                <a:latin typeface="+mj-lt"/>
              </a:rPr>
              <a:t>max_iter</a:t>
            </a:r>
            <a:r>
              <a:rPr lang="en-US" altLang="zh-SG" sz="1400" dirty="0">
                <a:latin typeface="+mj-lt"/>
              </a:rPr>
              <a:t>=5000)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91144-AAAF-4CB2-8072-6F288227BAFE}"/>
              </a:ext>
            </a:extLst>
          </p:cNvPr>
          <p:cNvSpPr txBox="1"/>
          <p:nvPr/>
        </p:nvSpPr>
        <p:spPr>
          <a:xfrm>
            <a:off x="6228184" y="508461"/>
            <a:ext cx="2808312" cy="307777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SG" sz="1400" dirty="0"/>
              <a:t>Baseline Model: Logistic Regression</a:t>
            </a:r>
            <a:endParaRPr lang="zh-SG" alt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E26F8-530D-44F7-B6C0-E6A6D984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9" y="1547044"/>
            <a:ext cx="3744416" cy="2774943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9B8184F-BC6A-4858-BE27-6890B492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01" y="1540942"/>
            <a:ext cx="3377910" cy="277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6F3B67-5D31-4437-A0BB-38BAAE4ADAC0}"/>
              </a:ext>
            </a:extLst>
          </p:cNvPr>
          <p:cNvSpPr txBox="1"/>
          <p:nvPr/>
        </p:nvSpPr>
        <p:spPr>
          <a:xfrm>
            <a:off x="850013" y="4221882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061E7-EC2B-4430-B74C-8268B346907B}"/>
              </a:ext>
            </a:extLst>
          </p:cNvPr>
          <p:cNvSpPr txBox="1"/>
          <p:nvPr/>
        </p:nvSpPr>
        <p:spPr>
          <a:xfrm>
            <a:off x="5530533" y="4205088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0756AC-19A2-4984-991E-EFC9C4AE5D90}"/>
              </a:ext>
            </a:extLst>
          </p:cNvPr>
          <p:cNvCxnSpPr>
            <a:cxnSpLocks/>
          </p:cNvCxnSpPr>
          <p:nvPr/>
        </p:nvCxnSpPr>
        <p:spPr>
          <a:xfrm>
            <a:off x="1381219" y="3147814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BE308-65E7-4E3E-B604-0A0F30662148}"/>
              </a:ext>
            </a:extLst>
          </p:cNvPr>
          <p:cNvCxnSpPr>
            <a:cxnSpLocks/>
          </p:cNvCxnSpPr>
          <p:nvPr/>
        </p:nvCxnSpPr>
        <p:spPr>
          <a:xfrm>
            <a:off x="1381219" y="3003798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94FBBD-EDAB-4699-B153-4BC1E9EC266D}"/>
              </a:ext>
            </a:extLst>
          </p:cNvPr>
          <p:cNvCxnSpPr>
            <a:cxnSpLocks/>
          </p:cNvCxnSpPr>
          <p:nvPr/>
        </p:nvCxnSpPr>
        <p:spPr>
          <a:xfrm>
            <a:off x="1381219" y="2715766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E147A7C-57AB-4F61-99B6-4747E9B5B1F4}"/>
              </a:ext>
            </a:extLst>
          </p:cNvPr>
          <p:cNvSpPr/>
          <p:nvPr/>
        </p:nvSpPr>
        <p:spPr>
          <a:xfrm>
            <a:off x="5220072" y="3075806"/>
            <a:ext cx="2808312" cy="2279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661CB6C-8B65-4987-B0A9-5FA16DE2ED8F}"/>
              </a:ext>
            </a:extLst>
          </p:cNvPr>
          <p:cNvSpPr/>
          <p:nvPr/>
        </p:nvSpPr>
        <p:spPr>
          <a:xfrm>
            <a:off x="3347864" y="3933850"/>
            <a:ext cx="324648" cy="1307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401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Machine Learning Model Training &amp; Evaluation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5976664" cy="14975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600" b="1" dirty="0">
                <a:latin typeface="+mj-lt"/>
              </a:rPr>
              <a:t>Observation</a:t>
            </a:r>
          </a:p>
          <a:p>
            <a:pPr>
              <a:buFont typeface="+mj-lt"/>
              <a:buAutoNum type="arabicPeriod"/>
            </a:pPr>
            <a:r>
              <a:rPr lang="en-SG" altLang="zh-SG" sz="1400" dirty="0">
                <a:solidFill>
                  <a:srgbClr val="CC00CC"/>
                </a:solidFill>
                <a:latin typeface="+mj-lt"/>
              </a:rPr>
              <a:t>Poor performance</a:t>
            </a:r>
            <a:r>
              <a:rPr lang="en-SG" altLang="zh-SG" sz="1400" dirty="0">
                <a:latin typeface="+mj-lt"/>
              </a:rPr>
              <a:t> in classifying Class 3,5</a:t>
            </a:r>
          </a:p>
          <a:p>
            <a:pPr>
              <a:buFont typeface="+mj-lt"/>
              <a:buAutoNum type="arabicPeriod"/>
            </a:pPr>
            <a:r>
              <a:rPr lang="en-US" altLang="zh-SG" sz="1400" dirty="0">
                <a:solidFill>
                  <a:srgbClr val="FF0000"/>
                </a:solidFill>
                <a:latin typeface="+mj-lt"/>
              </a:rPr>
              <a:t>Extreme poor performance</a:t>
            </a:r>
            <a:r>
              <a:rPr lang="en-US" altLang="zh-SG" sz="1400" dirty="0">
                <a:latin typeface="+mj-lt"/>
              </a:rPr>
              <a:t> in classifying Class 6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Class 6 tends to be predicted as Class 0</a:t>
            </a:r>
          </a:p>
          <a:p>
            <a:pPr marL="400050" lvl="1" indent="0">
              <a:buNone/>
            </a:pPr>
            <a:r>
              <a:rPr lang="en-US" altLang="zh-SG" sz="1400" dirty="0">
                <a:latin typeface="+mj-lt"/>
              </a:rPr>
              <a:t>=&gt; Some of the </a:t>
            </a: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labels with relatively fewer samples </a:t>
            </a:r>
            <a:r>
              <a:rPr lang="en-US" altLang="zh-SG" sz="1400" dirty="0">
                <a:latin typeface="+mj-lt"/>
              </a:rPr>
              <a:t>are showing </a:t>
            </a:r>
            <a:r>
              <a:rPr lang="en-US" altLang="zh-SG" sz="1400" dirty="0">
                <a:solidFill>
                  <a:srgbClr val="FF0000"/>
                </a:solidFill>
                <a:latin typeface="+mj-lt"/>
              </a:rPr>
              <a:t>poor performance</a:t>
            </a:r>
            <a:r>
              <a:rPr lang="en-US" altLang="zh-SG" sz="1400" dirty="0">
                <a:latin typeface="+mj-lt"/>
              </a:rPr>
              <a:t>, so </a:t>
            </a:r>
            <a:r>
              <a:rPr lang="en-US" altLang="zh-SG" sz="1400" b="1" u="sng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macro f1-score</a:t>
            </a:r>
            <a:r>
              <a:rPr lang="en-US" altLang="zh-SG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SG" sz="1400" dirty="0">
                <a:latin typeface="+mj-lt"/>
              </a:rPr>
              <a:t>will be appropriate for this dataset to offset the bias caused by the majority correctly predicted labels.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91144-AAAF-4CB2-8072-6F288227BAFE}"/>
              </a:ext>
            </a:extLst>
          </p:cNvPr>
          <p:cNvSpPr txBox="1"/>
          <p:nvPr/>
        </p:nvSpPr>
        <p:spPr>
          <a:xfrm>
            <a:off x="6228184" y="508461"/>
            <a:ext cx="2808312" cy="307777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SG" sz="1400" dirty="0"/>
              <a:t>Baseline Model: Logistic Regression</a:t>
            </a:r>
            <a:endParaRPr lang="zh-SG" alt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747788-CFE5-49E4-949F-F0CEF4913BE8}"/>
              </a:ext>
            </a:extLst>
          </p:cNvPr>
          <p:cNvGrpSpPr/>
          <p:nvPr/>
        </p:nvGrpSpPr>
        <p:grpSpPr>
          <a:xfrm>
            <a:off x="6442044" y="885803"/>
            <a:ext cx="2398272" cy="2082180"/>
            <a:chOff x="661139" y="1547044"/>
            <a:chExt cx="3744416" cy="32509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BE26F8-530D-44F7-B6C0-E6A6D984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139" y="1547044"/>
              <a:ext cx="3744416" cy="27749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6F3B67-5D31-4437-A0BB-38BAAE4ADAC0}"/>
                </a:ext>
              </a:extLst>
            </p:cNvPr>
            <p:cNvSpPr txBox="1"/>
            <p:nvPr/>
          </p:nvSpPr>
          <p:spPr>
            <a:xfrm>
              <a:off x="850013" y="4221882"/>
              <a:ext cx="2952328" cy="5760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Classification Report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0756AC-19A2-4984-991E-EFC9C4AE5D90}"/>
                </a:ext>
              </a:extLst>
            </p:cNvPr>
            <p:cNvCxnSpPr>
              <a:cxnSpLocks/>
            </p:cNvCxnSpPr>
            <p:nvPr/>
          </p:nvCxnSpPr>
          <p:spPr>
            <a:xfrm>
              <a:off x="1381219" y="3147814"/>
              <a:ext cx="30243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6BE308-65E7-4E3E-B604-0A0F30662148}"/>
                </a:ext>
              </a:extLst>
            </p:cNvPr>
            <p:cNvCxnSpPr>
              <a:cxnSpLocks/>
            </p:cNvCxnSpPr>
            <p:nvPr/>
          </p:nvCxnSpPr>
          <p:spPr>
            <a:xfrm>
              <a:off x="1381219" y="3003798"/>
              <a:ext cx="30243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94FBBD-EDAB-4699-B153-4BC1E9EC266D}"/>
                </a:ext>
              </a:extLst>
            </p:cNvPr>
            <p:cNvCxnSpPr>
              <a:cxnSpLocks/>
            </p:cNvCxnSpPr>
            <p:nvPr/>
          </p:nvCxnSpPr>
          <p:spPr>
            <a:xfrm>
              <a:off x="1381219" y="2715766"/>
              <a:ext cx="30243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51DE50-9B24-46A9-AACB-B5F6B0714FE0}"/>
              </a:ext>
            </a:extLst>
          </p:cNvPr>
          <p:cNvGrpSpPr/>
          <p:nvPr/>
        </p:nvGrpSpPr>
        <p:grpSpPr>
          <a:xfrm>
            <a:off x="6616682" y="3003798"/>
            <a:ext cx="2048995" cy="1965468"/>
            <a:chOff x="5187301" y="1540942"/>
            <a:chExt cx="3377910" cy="3240210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49B8184F-BC6A-4858-BE27-6890B4925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301" y="1540942"/>
              <a:ext cx="3377910" cy="277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0061E7-EC2B-4430-B74C-8268B346907B}"/>
                </a:ext>
              </a:extLst>
            </p:cNvPr>
            <p:cNvSpPr txBox="1"/>
            <p:nvPr/>
          </p:nvSpPr>
          <p:spPr>
            <a:xfrm>
              <a:off x="5530533" y="4205088"/>
              <a:ext cx="2952328" cy="5760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Confusion Matrix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3E147A7C-57AB-4F61-99B6-4747E9B5B1F4}"/>
                </a:ext>
              </a:extLst>
            </p:cNvPr>
            <p:cNvSpPr/>
            <p:nvPr/>
          </p:nvSpPr>
          <p:spPr>
            <a:xfrm>
              <a:off x="5220072" y="3075806"/>
              <a:ext cx="2808312" cy="227994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</p:grp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49ABAD3-3814-4AA8-B362-F099AFE92872}"/>
              </a:ext>
            </a:extLst>
          </p:cNvPr>
          <p:cNvSpPr txBox="1">
            <a:spLocks/>
          </p:cNvSpPr>
          <p:nvPr/>
        </p:nvSpPr>
        <p:spPr>
          <a:xfrm>
            <a:off x="303684" y="3050632"/>
            <a:ext cx="5976664" cy="8841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600" b="1" dirty="0">
                <a:latin typeface="+mj-lt"/>
              </a:rPr>
              <a:t>Solution</a:t>
            </a:r>
          </a:p>
          <a:p>
            <a:pPr>
              <a:buFont typeface="+mj-lt"/>
              <a:buAutoNum type="arabicPeriod"/>
            </a:pPr>
            <a:r>
              <a:rPr lang="en-SG" altLang="zh-SG" sz="1400" dirty="0">
                <a:latin typeface="+mj-lt"/>
              </a:rPr>
              <a:t>Introduce more features</a:t>
            </a:r>
          </a:p>
          <a:p>
            <a:pPr>
              <a:buFont typeface="+mj-lt"/>
              <a:buAutoNum type="arabicPeriod"/>
            </a:pPr>
            <a:r>
              <a:rPr lang="en-US" altLang="zh-SG" sz="1400" dirty="0">
                <a:latin typeface="+mj-lt"/>
              </a:rPr>
              <a:t>Alternative Model</a:t>
            </a:r>
          </a:p>
        </p:txBody>
      </p:sp>
    </p:spTree>
    <p:extLst>
      <p:ext uri="{BB962C8B-B14F-4D97-AF65-F5344CB8AC3E}">
        <p14:creationId xmlns:p14="http://schemas.microsoft.com/office/powerpoint/2010/main" val="13463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75BBB-D55E-4CE1-AE0E-FB47EA30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1" y="1506280"/>
            <a:ext cx="3842054" cy="2786944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SG" altLang="zh-SG" sz="2000" dirty="0">
                <a:latin typeface="+mj-lt"/>
              </a:rPr>
              <a:t>Introduce more features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4320480" cy="32269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Best extra feature</a:t>
            </a:r>
            <a:r>
              <a:rPr lang="en-US" altLang="zh-SG" sz="1400" dirty="0">
                <a:latin typeface="+mj-lt"/>
              </a:rPr>
              <a:t>: INT_IDEO (the </a:t>
            </a:r>
            <a:r>
              <a:rPr lang="en-SG" altLang="zh-SG" sz="1400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Orange</a:t>
            </a:r>
            <a:r>
              <a:rPr lang="en-US" altLang="zh-SG" sz="1400" dirty="0">
                <a:latin typeface="+mj-lt"/>
              </a:rPr>
              <a:t> special feature)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91144-AAAF-4CB2-8072-6F288227BAFE}"/>
              </a:ext>
            </a:extLst>
          </p:cNvPr>
          <p:cNvSpPr txBox="1"/>
          <p:nvPr/>
        </p:nvSpPr>
        <p:spPr>
          <a:xfrm>
            <a:off x="6228184" y="508461"/>
            <a:ext cx="2808312" cy="307777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SG" sz="1400" dirty="0"/>
              <a:t>Baseline Model: Logistic Regression</a:t>
            </a:r>
            <a:endParaRPr lang="zh-SG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F3B67-5D31-4437-A0BB-38BAAE4ADAC0}"/>
              </a:ext>
            </a:extLst>
          </p:cNvPr>
          <p:cNvSpPr txBox="1"/>
          <p:nvPr/>
        </p:nvSpPr>
        <p:spPr>
          <a:xfrm>
            <a:off x="673817" y="4221882"/>
            <a:ext cx="3555542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Report (with</a:t>
            </a:r>
            <a:r>
              <a:rPr lang="en-US" altLang="zh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SG" sz="1600" dirty="0">
                <a:solidFill>
                  <a:schemeClr val="bg1"/>
                </a:solidFill>
                <a:highlight>
                  <a:srgbClr val="E98300"/>
                </a:highlight>
              </a:rPr>
              <a:t>INT_IDEO</a:t>
            </a:r>
            <a:r>
              <a:rPr lang="en-SG" altLang="zh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0756AC-19A2-4984-991E-EFC9C4AE5D90}"/>
              </a:ext>
            </a:extLst>
          </p:cNvPr>
          <p:cNvCxnSpPr>
            <a:cxnSpLocks/>
          </p:cNvCxnSpPr>
          <p:nvPr/>
        </p:nvCxnSpPr>
        <p:spPr>
          <a:xfrm>
            <a:off x="1205023" y="3181244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BE308-65E7-4E3E-B604-0A0F30662148}"/>
              </a:ext>
            </a:extLst>
          </p:cNvPr>
          <p:cNvCxnSpPr>
            <a:cxnSpLocks/>
          </p:cNvCxnSpPr>
          <p:nvPr/>
        </p:nvCxnSpPr>
        <p:spPr>
          <a:xfrm>
            <a:off x="1205023" y="3003798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94FBBD-EDAB-4699-B153-4BC1E9EC266D}"/>
              </a:ext>
            </a:extLst>
          </p:cNvPr>
          <p:cNvCxnSpPr>
            <a:cxnSpLocks/>
          </p:cNvCxnSpPr>
          <p:nvPr/>
        </p:nvCxnSpPr>
        <p:spPr>
          <a:xfrm>
            <a:off x="1205023" y="2715766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A45394D-529C-4A7D-9467-9A708417E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835" y="1506280"/>
            <a:ext cx="3744416" cy="27749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DC41D6-1BCB-4932-B7D1-4C6ACE327640}"/>
              </a:ext>
            </a:extLst>
          </p:cNvPr>
          <p:cNvSpPr txBox="1"/>
          <p:nvPr/>
        </p:nvSpPr>
        <p:spPr>
          <a:xfrm>
            <a:off x="5115708" y="4181118"/>
            <a:ext cx="3744415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Report (Original Model)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A74B41-9C8D-4D0D-B445-81F0BECC3C23}"/>
              </a:ext>
            </a:extLst>
          </p:cNvPr>
          <p:cNvCxnSpPr>
            <a:cxnSpLocks/>
          </p:cNvCxnSpPr>
          <p:nvPr/>
        </p:nvCxnSpPr>
        <p:spPr>
          <a:xfrm>
            <a:off x="5646915" y="3107050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B15054-768A-4AFE-BEE0-0682EFF74DF7}"/>
              </a:ext>
            </a:extLst>
          </p:cNvPr>
          <p:cNvCxnSpPr>
            <a:cxnSpLocks/>
          </p:cNvCxnSpPr>
          <p:nvPr/>
        </p:nvCxnSpPr>
        <p:spPr>
          <a:xfrm>
            <a:off x="5646915" y="2963034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C30606-4BD2-4FFB-BC1B-1A9F5EF308B3}"/>
              </a:ext>
            </a:extLst>
          </p:cNvPr>
          <p:cNvCxnSpPr>
            <a:cxnSpLocks/>
          </p:cNvCxnSpPr>
          <p:nvPr/>
        </p:nvCxnSpPr>
        <p:spPr>
          <a:xfrm>
            <a:off x="5646915" y="2675002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7E3C6FA-C53B-41A7-B59E-B4BFBE23A047}"/>
              </a:ext>
            </a:extLst>
          </p:cNvPr>
          <p:cNvSpPr/>
          <p:nvPr/>
        </p:nvSpPr>
        <p:spPr>
          <a:xfrm>
            <a:off x="3203848" y="3979039"/>
            <a:ext cx="324648" cy="1307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B0C1851-0B32-4E62-A257-92B0A3989A5E}"/>
              </a:ext>
            </a:extLst>
          </p:cNvPr>
          <p:cNvSpPr/>
          <p:nvPr/>
        </p:nvSpPr>
        <p:spPr>
          <a:xfrm>
            <a:off x="7578656" y="3906308"/>
            <a:ext cx="324648" cy="1307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937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SG" altLang="zh-SG" sz="2000" dirty="0">
                <a:latin typeface="+mj-lt"/>
              </a:rPr>
              <a:t>Introduce more features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4320480" cy="32269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Best extra feature</a:t>
            </a:r>
            <a:r>
              <a:rPr lang="en-US" altLang="zh-SG" sz="1400" dirty="0">
                <a:latin typeface="+mj-lt"/>
              </a:rPr>
              <a:t>: INT_IDEO (the </a:t>
            </a:r>
            <a:r>
              <a:rPr lang="en-SG" altLang="zh-SG" sz="1400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Orange</a:t>
            </a:r>
            <a:r>
              <a:rPr lang="en-US" altLang="zh-SG" sz="1400" dirty="0">
                <a:latin typeface="+mj-lt"/>
              </a:rPr>
              <a:t> special feature)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91144-AAAF-4CB2-8072-6F288227BAFE}"/>
              </a:ext>
            </a:extLst>
          </p:cNvPr>
          <p:cNvSpPr txBox="1"/>
          <p:nvPr/>
        </p:nvSpPr>
        <p:spPr>
          <a:xfrm>
            <a:off x="6228184" y="508461"/>
            <a:ext cx="2808312" cy="307777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SG" sz="1400" dirty="0"/>
              <a:t>Baseline Model: Logistic Regression</a:t>
            </a:r>
            <a:endParaRPr lang="zh-SG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F3B67-5D31-4437-A0BB-38BAAE4ADAC0}"/>
              </a:ext>
            </a:extLst>
          </p:cNvPr>
          <p:cNvSpPr txBox="1"/>
          <p:nvPr/>
        </p:nvSpPr>
        <p:spPr>
          <a:xfrm>
            <a:off x="528186" y="4221882"/>
            <a:ext cx="3555542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 (with</a:t>
            </a:r>
            <a:r>
              <a:rPr lang="en-US" altLang="zh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SG" sz="1600" dirty="0">
                <a:solidFill>
                  <a:schemeClr val="bg1"/>
                </a:solidFill>
                <a:highlight>
                  <a:srgbClr val="E98300"/>
                </a:highlight>
              </a:rPr>
              <a:t>INT_IDEO</a:t>
            </a:r>
            <a:r>
              <a:rPr lang="en-SG" altLang="zh-SG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C41D6-1BCB-4932-B7D1-4C6ACE327640}"/>
              </a:ext>
            </a:extLst>
          </p:cNvPr>
          <p:cNvSpPr txBox="1"/>
          <p:nvPr/>
        </p:nvSpPr>
        <p:spPr>
          <a:xfrm>
            <a:off x="4970077" y="4181118"/>
            <a:ext cx="3744415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 (Original Model)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BA3379F-77CB-4127-9B9B-88ED4A77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69" y="1540942"/>
            <a:ext cx="3377910" cy="277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EA0260D-CC42-4C28-B981-6F5130CCAD89}"/>
              </a:ext>
            </a:extLst>
          </p:cNvPr>
          <p:cNvSpPr/>
          <p:nvPr/>
        </p:nvSpPr>
        <p:spPr>
          <a:xfrm>
            <a:off x="5147040" y="3075806"/>
            <a:ext cx="2808312" cy="2279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DE4F89-D3F9-4DAD-B43F-6584EBB7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0942"/>
            <a:ext cx="3377910" cy="277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E3B8A3D2-063F-47EC-949E-042AADBDE7DE}"/>
              </a:ext>
            </a:extLst>
          </p:cNvPr>
          <p:cNvSpPr/>
          <p:nvPr/>
        </p:nvSpPr>
        <p:spPr>
          <a:xfrm>
            <a:off x="755576" y="3075806"/>
            <a:ext cx="2808312" cy="2279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0999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SG" altLang="zh-SG" sz="2000" dirty="0">
                <a:latin typeface="+mj-lt"/>
              </a:rPr>
              <a:t>Introduce more features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4320480" cy="32269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Best extra feature</a:t>
            </a:r>
            <a:r>
              <a:rPr lang="en-US" altLang="zh-SG" sz="1400" dirty="0">
                <a:latin typeface="+mj-lt"/>
              </a:rPr>
              <a:t>: INT_IDEO (the </a:t>
            </a:r>
            <a:r>
              <a:rPr lang="en-SG" altLang="zh-SG" sz="1400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Orange</a:t>
            </a:r>
            <a:r>
              <a:rPr lang="en-US" altLang="zh-SG" sz="1400" dirty="0">
                <a:latin typeface="+mj-lt"/>
              </a:rPr>
              <a:t> special feature)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91144-AAAF-4CB2-8072-6F288227BAFE}"/>
              </a:ext>
            </a:extLst>
          </p:cNvPr>
          <p:cNvSpPr txBox="1"/>
          <p:nvPr/>
        </p:nvSpPr>
        <p:spPr>
          <a:xfrm>
            <a:off x="6228184" y="508461"/>
            <a:ext cx="2808312" cy="307777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SG" sz="1400" dirty="0"/>
              <a:t>Baseline Model: Logistic Regression</a:t>
            </a:r>
            <a:endParaRPr lang="zh-SG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5157EE-8D0B-4EDC-AAD4-8DC6EC5A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98" y="923077"/>
            <a:ext cx="3983344" cy="36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16F1281-D68C-417D-9EDA-D311B46C857A}"/>
              </a:ext>
            </a:extLst>
          </p:cNvPr>
          <p:cNvSpPr/>
          <p:nvPr/>
        </p:nvSpPr>
        <p:spPr>
          <a:xfrm>
            <a:off x="7812360" y="1012446"/>
            <a:ext cx="333907" cy="3376020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6AF79-8FF9-45F4-A843-817378FD390E}"/>
              </a:ext>
            </a:extLst>
          </p:cNvPr>
          <p:cNvSpPr txBox="1"/>
          <p:nvPr/>
        </p:nvSpPr>
        <p:spPr>
          <a:xfrm>
            <a:off x="5436096" y="4635039"/>
            <a:ext cx="2952328" cy="232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 Coefficient bar chart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DF40094-FC35-492A-83F2-43B25F242E8E}"/>
              </a:ext>
            </a:extLst>
          </p:cNvPr>
          <p:cNvSpPr txBox="1">
            <a:spLocks/>
          </p:cNvSpPr>
          <p:nvPr/>
        </p:nvSpPr>
        <p:spPr>
          <a:xfrm>
            <a:off x="323528" y="1218617"/>
            <a:ext cx="4392488" cy="135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600" b="1" dirty="0">
                <a:latin typeface="+mj-lt"/>
              </a:rPr>
              <a:t>Observation</a:t>
            </a:r>
          </a:p>
          <a:p>
            <a:pPr>
              <a:buFont typeface="+mj-lt"/>
              <a:buAutoNum type="arabicPeriod"/>
            </a:pPr>
            <a:r>
              <a:rPr lang="en-SG" altLang="zh-SG" sz="1400" dirty="0">
                <a:latin typeface="+mj-lt"/>
              </a:rPr>
              <a:t>INT_IDEO plays a strong role in classifying Attackers, especially differentiate </a:t>
            </a:r>
            <a:r>
              <a:rPr lang="en-US" altLang="zh-CN" sz="1400" dirty="0">
                <a:latin typeface="+mj-lt"/>
              </a:rPr>
              <a:t>Class</a:t>
            </a:r>
            <a:r>
              <a:rPr lang="en-SG" altLang="zh-SG" sz="1400" dirty="0">
                <a:latin typeface="+mj-lt"/>
              </a:rPr>
              <a:t> 6 from Class 0</a:t>
            </a:r>
          </a:p>
          <a:p>
            <a:pPr>
              <a:buFont typeface="+mj-lt"/>
              <a:buAutoNum type="arabicPeriod"/>
            </a:pPr>
            <a:r>
              <a:rPr lang="en-SG" altLang="zh-SG" sz="1400" dirty="0">
                <a:latin typeface="+mj-lt"/>
              </a:rPr>
              <a:t>Unfortunately, we couldn’t identify this feature’s value before we identify the Attackers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1AB4CD-063C-4EF8-BC69-F8AC54B3E883}"/>
              </a:ext>
            </a:extLst>
          </p:cNvPr>
          <p:cNvSpPr txBox="1">
            <a:spLocks/>
          </p:cNvSpPr>
          <p:nvPr/>
        </p:nvSpPr>
        <p:spPr>
          <a:xfrm>
            <a:off x="303684" y="3050632"/>
            <a:ext cx="5976664" cy="8841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600" b="1" dirty="0">
                <a:latin typeface="+mj-lt"/>
              </a:rPr>
              <a:t>Solution</a:t>
            </a:r>
          </a:p>
          <a:p>
            <a:pPr>
              <a:buFont typeface="+mj-lt"/>
              <a:buAutoNum type="arabicPeriod"/>
            </a:pPr>
            <a:r>
              <a:rPr lang="en-SG" altLang="zh-SG" sz="1400" strike="sngStrike" dirty="0">
                <a:solidFill>
                  <a:srgbClr val="FF0000"/>
                </a:solidFill>
                <a:latin typeface="+mj-lt"/>
              </a:rPr>
              <a:t>Introduce more features</a:t>
            </a:r>
          </a:p>
          <a:p>
            <a:pPr>
              <a:buFont typeface="+mj-lt"/>
              <a:buAutoNum type="arabicPeriod"/>
            </a:pPr>
            <a:r>
              <a:rPr lang="en-US" altLang="zh-SG" sz="1400" dirty="0">
                <a:latin typeface="+mj-lt"/>
              </a:rPr>
              <a:t>Alternative Model</a:t>
            </a:r>
          </a:p>
        </p:txBody>
      </p:sp>
    </p:spTree>
    <p:extLst>
      <p:ext uri="{BB962C8B-B14F-4D97-AF65-F5344CB8AC3E}">
        <p14:creationId xmlns:p14="http://schemas.microsoft.com/office/powerpoint/2010/main" val="29666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9416CD0-DCCD-4E25-A8BC-BF64F6FDE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11" y="1540942"/>
            <a:ext cx="3372117" cy="27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EB6FF6-E6C6-4167-BA05-85F015D91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89" y="1506279"/>
            <a:ext cx="3863872" cy="277018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Machine Learning Model Training &amp; Evaluation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6552728" cy="576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Alternative Model: </a:t>
            </a:r>
            <a:r>
              <a:rPr lang="en-US" altLang="zh-SG" sz="1400" dirty="0">
                <a:latin typeface="+mj-lt"/>
              </a:rPr>
              <a:t>Support Vector Machine(SVM)</a:t>
            </a:r>
          </a:p>
          <a:p>
            <a:pPr marL="0" indent="0">
              <a:buNone/>
            </a:pP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Best Hyperparameter</a:t>
            </a:r>
            <a:r>
              <a:rPr lang="en-US" altLang="zh-SG" sz="1400" dirty="0">
                <a:latin typeface="+mj-lt"/>
              </a:rPr>
              <a:t>: (kernel = '</a:t>
            </a:r>
            <a:r>
              <a:rPr lang="en-US" altLang="zh-SG" sz="1400" dirty="0" err="1">
                <a:latin typeface="+mj-lt"/>
              </a:rPr>
              <a:t>rbf</a:t>
            </a:r>
            <a:r>
              <a:rPr lang="en-US" altLang="zh-SG" sz="1400" dirty="0">
                <a:latin typeface="+mj-lt"/>
              </a:rPr>
              <a:t>’, C = 90, gamma = 0.1668)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91144-AAAF-4CB2-8072-6F288227BAFE}"/>
              </a:ext>
            </a:extLst>
          </p:cNvPr>
          <p:cNvSpPr txBox="1"/>
          <p:nvPr/>
        </p:nvSpPr>
        <p:spPr>
          <a:xfrm>
            <a:off x="5658586" y="508461"/>
            <a:ext cx="3377910" cy="307777"/>
          </a:xfrm>
          <a:prstGeom prst="rect">
            <a:avLst/>
          </a:prstGeom>
          <a:noFill/>
          <a:ln w="22225">
            <a:solidFill>
              <a:srgbClr val="029676"/>
            </a:solidFill>
          </a:ln>
        </p:spPr>
        <p:txBody>
          <a:bodyPr wrap="square">
            <a:spAutoFit/>
          </a:bodyPr>
          <a:lstStyle/>
          <a:p>
            <a:r>
              <a:rPr lang="en-US" altLang="zh-SG" sz="1400" dirty="0"/>
              <a:t>Alternative Model: Support Vector Machine</a:t>
            </a:r>
            <a:endParaRPr lang="zh-SG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F3B67-5D31-4437-A0BB-38BAAE4ADAC0}"/>
              </a:ext>
            </a:extLst>
          </p:cNvPr>
          <p:cNvSpPr txBox="1"/>
          <p:nvPr/>
        </p:nvSpPr>
        <p:spPr>
          <a:xfrm>
            <a:off x="850013" y="4221882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061E7-EC2B-4430-B74C-8268B346907B}"/>
              </a:ext>
            </a:extLst>
          </p:cNvPr>
          <p:cNvSpPr txBox="1"/>
          <p:nvPr/>
        </p:nvSpPr>
        <p:spPr>
          <a:xfrm>
            <a:off x="5530533" y="4205088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0756AC-19A2-4984-991E-EFC9C4AE5D90}"/>
              </a:ext>
            </a:extLst>
          </p:cNvPr>
          <p:cNvCxnSpPr>
            <a:cxnSpLocks/>
          </p:cNvCxnSpPr>
          <p:nvPr/>
        </p:nvCxnSpPr>
        <p:spPr>
          <a:xfrm>
            <a:off x="1381219" y="3147814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BE308-65E7-4E3E-B604-0A0F30662148}"/>
              </a:ext>
            </a:extLst>
          </p:cNvPr>
          <p:cNvCxnSpPr>
            <a:cxnSpLocks/>
          </p:cNvCxnSpPr>
          <p:nvPr/>
        </p:nvCxnSpPr>
        <p:spPr>
          <a:xfrm>
            <a:off x="1381219" y="3003798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94FBBD-EDAB-4699-B153-4BC1E9EC266D}"/>
              </a:ext>
            </a:extLst>
          </p:cNvPr>
          <p:cNvCxnSpPr>
            <a:cxnSpLocks/>
          </p:cNvCxnSpPr>
          <p:nvPr/>
        </p:nvCxnSpPr>
        <p:spPr>
          <a:xfrm>
            <a:off x="1381219" y="2715766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E147A7C-57AB-4F61-99B6-4747E9B5B1F4}"/>
              </a:ext>
            </a:extLst>
          </p:cNvPr>
          <p:cNvSpPr/>
          <p:nvPr/>
        </p:nvSpPr>
        <p:spPr>
          <a:xfrm>
            <a:off x="5220072" y="3075806"/>
            <a:ext cx="2808312" cy="2279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E3B2950-51F1-45AC-9721-6FEC113920A0}"/>
              </a:ext>
            </a:extLst>
          </p:cNvPr>
          <p:cNvSpPr/>
          <p:nvPr/>
        </p:nvSpPr>
        <p:spPr>
          <a:xfrm>
            <a:off x="3347864" y="3962416"/>
            <a:ext cx="324648" cy="1307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169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8E102AD9-EF69-465B-8ECD-31C082E1C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42" y="1540942"/>
            <a:ext cx="3385086" cy="27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94306-D2CE-4971-8E4E-C496DF6A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39" y="1528941"/>
            <a:ext cx="3811660" cy="2770184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Machine Learning Model Training &amp; Evaluation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7920880" cy="576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Alternative Model: </a:t>
            </a:r>
            <a:r>
              <a:rPr lang="en-US" altLang="zh-SG" sz="1400" dirty="0">
                <a:latin typeface="+mj-lt"/>
              </a:rPr>
              <a:t>Random Forest</a:t>
            </a:r>
          </a:p>
          <a:p>
            <a:pPr marL="0" indent="0">
              <a:buNone/>
            </a:pP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Best Hyperparameter</a:t>
            </a:r>
            <a:r>
              <a:rPr lang="en-US" altLang="zh-SG" sz="1400" dirty="0">
                <a:latin typeface="+mj-lt"/>
              </a:rPr>
              <a:t>: (criterion = '</a:t>
            </a:r>
            <a:r>
              <a:rPr lang="en-US" altLang="zh-SG" sz="1400" dirty="0" err="1">
                <a:latin typeface="+mj-lt"/>
              </a:rPr>
              <a:t>gini</a:t>
            </a:r>
            <a:r>
              <a:rPr lang="en-US" altLang="zh-SG" sz="1400" dirty="0">
                <a:latin typeface="+mj-lt"/>
              </a:rPr>
              <a:t>', </a:t>
            </a:r>
            <a:r>
              <a:rPr lang="en-US" altLang="zh-SG" sz="1400" dirty="0" err="1">
                <a:latin typeface="+mj-lt"/>
              </a:rPr>
              <a:t>max_depth</a:t>
            </a:r>
            <a:r>
              <a:rPr lang="en-US" altLang="zh-SG" sz="1400" dirty="0">
                <a:latin typeface="+mj-lt"/>
              </a:rPr>
              <a:t>= 27, </a:t>
            </a:r>
            <a:r>
              <a:rPr lang="en-US" altLang="zh-SG" sz="1400" dirty="0" err="1">
                <a:latin typeface="+mj-lt"/>
              </a:rPr>
              <a:t>min_samples_split</a:t>
            </a:r>
            <a:r>
              <a:rPr lang="en-US" altLang="zh-SG" sz="1400" dirty="0">
                <a:latin typeface="+mj-lt"/>
              </a:rPr>
              <a:t>=5, </a:t>
            </a:r>
            <a:r>
              <a:rPr lang="en-US" altLang="zh-SG" sz="1400" dirty="0" err="1">
                <a:latin typeface="+mj-lt"/>
              </a:rPr>
              <a:t>n_estimators</a:t>
            </a:r>
            <a:r>
              <a:rPr lang="en-US" altLang="zh-SG" sz="1400" dirty="0">
                <a:latin typeface="+mj-lt"/>
              </a:rPr>
              <a:t>=500)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91144-AAAF-4CB2-8072-6F288227BAFE}"/>
              </a:ext>
            </a:extLst>
          </p:cNvPr>
          <p:cNvSpPr txBox="1"/>
          <p:nvPr/>
        </p:nvSpPr>
        <p:spPr>
          <a:xfrm>
            <a:off x="6300192" y="508461"/>
            <a:ext cx="2736304" cy="307777"/>
          </a:xfrm>
          <a:prstGeom prst="rect">
            <a:avLst/>
          </a:prstGeom>
          <a:noFill/>
          <a:ln w="22225">
            <a:solidFill>
              <a:srgbClr val="029676"/>
            </a:solidFill>
          </a:ln>
        </p:spPr>
        <p:txBody>
          <a:bodyPr wrap="square">
            <a:spAutoFit/>
          </a:bodyPr>
          <a:lstStyle/>
          <a:p>
            <a:r>
              <a:rPr lang="en-US" altLang="zh-SG" sz="1400" dirty="0"/>
              <a:t>Alternative Model: Random Forest</a:t>
            </a:r>
            <a:endParaRPr lang="zh-SG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F3B67-5D31-4437-A0BB-38BAAE4ADAC0}"/>
              </a:ext>
            </a:extLst>
          </p:cNvPr>
          <p:cNvSpPr txBox="1"/>
          <p:nvPr/>
        </p:nvSpPr>
        <p:spPr>
          <a:xfrm>
            <a:off x="850013" y="4221882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061E7-EC2B-4430-B74C-8268B346907B}"/>
              </a:ext>
            </a:extLst>
          </p:cNvPr>
          <p:cNvSpPr txBox="1"/>
          <p:nvPr/>
        </p:nvSpPr>
        <p:spPr>
          <a:xfrm>
            <a:off x="5530533" y="4205088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0756AC-19A2-4984-991E-EFC9C4AE5D90}"/>
              </a:ext>
            </a:extLst>
          </p:cNvPr>
          <p:cNvCxnSpPr>
            <a:cxnSpLocks/>
          </p:cNvCxnSpPr>
          <p:nvPr/>
        </p:nvCxnSpPr>
        <p:spPr>
          <a:xfrm>
            <a:off x="1381219" y="3147814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BE308-65E7-4E3E-B604-0A0F30662148}"/>
              </a:ext>
            </a:extLst>
          </p:cNvPr>
          <p:cNvCxnSpPr>
            <a:cxnSpLocks/>
          </p:cNvCxnSpPr>
          <p:nvPr/>
        </p:nvCxnSpPr>
        <p:spPr>
          <a:xfrm>
            <a:off x="1381219" y="3003798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94FBBD-EDAB-4699-B153-4BC1E9EC266D}"/>
              </a:ext>
            </a:extLst>
          </p:cNvPr>
          <p:cNvCxnSpPr>
            <a:cxnSpLocks/>
          </p:cNvCxnSpPr>
          <p:nvPr/>
        </p:nvCxnSpPr>
        <p:spPr>
          <a:xfrm>
            <a:off x="1381219" y="2715766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E147A7C-57AB-4F61-99B6-4747E9B5B1F4}"/>
              </a:ext>
            </a:extLst>
          </p:cNvPr>
          <p:cNvSpPr/>
          <p:nvPr/>
        </p:nvSpPr>
        <p:spPr>
          <a:xfrm>
            <a:off x="5220072" y="3075806"/>
            <a:ext cx="2808312" cy="2279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E3B2950-51F1-45AC-9721-6FEC113920A0}"/>
              </a:ext>
            </a:extLst>
          </p:cNvPr>
          <p:cNvSpPr/>
          <p:nvPr/>
        </p:nvSpPr>
        <p:spPr>
          <a:xfrm>
            <a:off x="3347864" y="3962416"/>
            <a:ext cx="324648" cy="1307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552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00D8D0A-D6CA-4280-81FE-8F52FDEC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90" y="1533178"/>
            <a:ext cx="3381565" cy="27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FC7FE-A5CF-4F7D-B8C0-BC7DD9301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5" y="1504216"/>
            <a:ext cx="3832329" cy="277018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Process Workflow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Machine Learning Model Training &amp; Evaluation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85362E-FFA8-4D7B-A906-22A066EA19B7}"/>
              </a:ext>
            </a:extLst>
          </p:cNvPr>
          <p:cNvSpPr txBox="1">
            <a:spLocks/>
          </p:cNvSpPr>
          <p:nvPr/>
        </p:nvSpPr>
        <p:spPr>
          <a:xfrm>
            <a:off x="323528" y="930216"/>
            <a:ext cx="6552728" cy="5760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Alternative Model: </a:t>
            </a:r>
            <a:r>
              <a:rPr lang="en-US" altLang="zh-SG" sz="1400" dirty="0">
                <a:latin typeface="+mj-lt"/>
              </a:rPr>
              <a:t>Naive Bayes</a:t>
            </a:r>
          </a:p>
          <a:p>
            <a:pPr marL="0" indent="0">
              <a:buNone/>
            </a:pP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Best Hyperparameter</a:t>
            </a:r>
            <a:r>
              <a:rPr lang="en-US" altLang="zh-SG" sz="1400" dirty="0">
                <a:latin typeface="+mj-lt"/>
              </a:rPr>
              <a:t>: GaussianNB (</a:t>
            </a:r>
            <a:r>
              <a:rPr lang="en-US" altLang="zh-SG" sz="1400" dirty="0" err="1">
                <a:latin typeface="+mj-lt"/>
              </a:rPr>
              <a:t>var_smoothing</a:t>
            </a:r>
            <a:r>
              <a:rPr lang="en-US" altLang="zh-SG" sz="1400" dirty="0">
                <a:latin typeface="+mj-lt"/>
              </a:rPr>
              <a:t> = 1.2328467394420658e-05)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91144-AAAF-4CB2-8072-6F288227BAFE}"/>
              </a:ext>
            </a:extLst>
          </p:cNvPr>
          <p:cNvSpPr txBox="1"/>
          <p:nvPr/>
        </p:nvSpPr>
        <p:spPr>
          <a:xfrm>
            <a:off x="6588224" y="508461"/>
            <a:ext cx="2448272" cy="307777"/>
          </a:xfrm>
          <a:prstGeom prst="rect">
            <a:avLst/>
          </a:prstGeom>
          <a:noFill/>
          <a:ln w="22225">
            <a:solidFill>
              <a:srgbClr val="029676"/>
            </a:solidFill>
          </a:ln>
        </p:spPr>
        <p:txBody>
          <a:bodyPr wrap="square">
            <a:spAutoFit/>
          </a:bodyPr>
          <a:lstStyle/>
          <a:p>
            <a:r>
              <a:rPr lang="en-US" altLang="zh-SG" sz="1400" dirty="0"/>
              <a:t>Alternative Model: Naive Bayes</a:t>
            </a:r>
            <a:endParaRPr lang="zh-SG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F3B67-5D31-4437-A0BB-38BAAE4ADAC0}"/>
              </a:ext>
            </a:extLst>
          </p:cNvPr>
          <p:cNvSpPr txBox="1"/>
          <p:nvPr/>
        </p:nvSpPr>
        <p:spPr>
          <a:xfrm>
            <a:off x="850013" y="4221882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Report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061E7-EC2B-4430-B74C-8268B346907B}"/>
              </a:ext>
            </a:extLst>
          </p:cNvPr>
          <p:cNvSpPr txBox="1"/>
          <p:nvPr/>
        </p:nvSpPr>
        <p:spPr>
          <a:xfrm>
            <a:off x="5530533" y="4205088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0756AC-19A2-4984-991E-EFC9C4AE5D90}"/>
              </a:ext>
            </a:extLst>
          </p:cNvPr>
          <p:cNvCxnSpPr>
            <a:cxnSpLocks/>
          </p:cNvCxnSpPr>
          <p:nvPr/>
        </p:nvCxnSpPr>
        <p:spPr>
          <a:xfrm>
            <a:off x="1381219" y="3147814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BE308-65E7-4E3E-B604-0A0F30662148}"/>
              </a:ext>
            </a:extLst>
          </p:cNvPr>
          <p:cNvCxnSpPr>
            <a:cxnSpLocks/>
          </p:cNvCxnSpPr>
          <p:nvPr/>
        </p:nvCxnSpPr>
        <p:spPr>
          <a:xfrm>
            <a:off x="1381219" y="3003798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94FBBD-EDAB-4699-B153-4BC1E9EC266D}"/>
              </a:ext>
            </a:extLst>
          </p:cNvPr>
          <p:cNvCxnSpPr>
            <a:cxnSpLocks/>
          </p:cNvCxnSpPr>
          <p:nvPr/>
        </p:nvCxnSpPr>
        <p:spPr>
          <a:xfrm>
            <a:off x="1381219" y="2715766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E147A7C-57AB-4F61-99B6-4747E9B5B1F4}"/>
              </a:ext>
            </a:extLst>
          </p:cNvPr>
          <p:cNvSpPr/>
          <p:nvPr/>
        </p:nvSpPr>
        <p:spPr>
          <a:xfrm>
            <a:off x="5220072" y="3075806"/>
            <a:ext cx="2808312" cy="2279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E3B2950-51F1-45AC-9721-6FEC113920A0}"/>
              </a:ext>
            </a:extLst>
          </p:cNvPr>
          <p:cNvSpPr/>
          <p:nvPr/>
        </p:nvSpPr>
        <p:spPr>
          <a:xfrm>
            <a:off x="3347864" y="3962416"/>
            <a:ext cx="324648" cy="13079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4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328288" y="1131590"/>
            <a:ext cx="8540215" cy="3456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AutoNum type="arabicPeriod"/>
            </a:pPr>
            <a:r>
              <a:rPr lang="en-US" altLang="zh-CN" dirty="0">
                <a:latin typeface="+mj-lt"/>
              </a:rPr>
              <a:t>F1-Score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zh-CN" dirty="0">
                <a:latin typeface="+mj-lt"/>
              </a:rPr>
              <a:t>ROC Curve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zh-CN" dirty="0">
                <a:latin typeface="+mj-lt"/>
              </a:rPr>
              <a:t>Class 6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469196"/>
            <a:ext cx="367240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sz="1200" spc="300" dirty="0">
                <a:solidFill>
                  <a:schemeClr val="bg1"/>
                </a:solidFill>
              </a:rPr>
              <a:t>Results</a:t>
            </a:r>
            <a:endParaRPr lang="en-SG" sz="12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SG" sz="1200" spc="300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97403059-AD5A-457C-BB37-6CB1A4F93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9542"/>
            <a:ext cx="1450562" cy="19340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3B3CF9-0100-4DD1-94F0-14C2D063319F}"/>
              </a:ext>
            </a:extLst>
          </p:cNvPr>
          <p:cNvSpPr/>
          <p:nvPr/>
        </p:nvSpPr>
        <p:spPr>
          <a:xfrm>
            <a:off x="251520" y="2633625"/>
            <a:ext cx="1450562" cy="1954349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C95F8-E9D4-4812-91E0-5C1B0D782B71}"/>
              </a:ext>
            </a:extLst>
          </p:cNvPr>
          <p:cNvSpPr txBox="1"/>
          <p:nvPr/>
        </p:nvSpPr>
        <p:spPr>
          <a:xfrm>
            <a:off x="222112" y="2700279"/>
            <a:ext cx="1450562" cy="29816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altLang="zh-SG" sz="1600" dirty="0">
                <a:solidFill>
                  <a:schemeClr val="bg1"/>
                </a:solidFill>
              </a:rPr>
              <a:t>LI ZHEMING</a:t>
            </a:r>
            <a:endParaRPr lang="en-US" altLang="zh-SG" sz="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C0ADA-85FC-49FE-9015-9384E39E5AEA}"/>
              </a:ext>
            </a:extLst>
          </p:cNvPr>
          <p:cNvSpPr txBox="1"/>
          <p:nvPr/>
        </p:nvSpPr>
        <p:spPr>
          <a:xfrm>
            <a:off x="222112" y="3146740"/>
            <a:ext cx="1450562" cy="58677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altLang="zh-SG" sz="1200" b="1" dirty="0">
                <a:solidFill>
                  <a:schemeClr val="bg1"/>
                </a:solidFill>
              </a:rPr>
              <a:t>Job Title</a:t>
            </a:r>
          </a:p>
          <a:p>
            <a:r>
              <a:rPr lang="en-US" altLang="zh-SG" sz="1000" dirty="0">
                <a:solidFill>
                  <a:schemeClr val="bg1"/>
                </a:solidFill>
              </a:rPr>
              <a:t>Data Analyst Trainee</a:t>
            </a:r>
          </a:p>
          <a:p>
            <a:r>
              <a:rPr lang="en-US" altLang="zh-SG" sz="1000" dirty="0">
                <a:solidFill>
                  <a:schemeClr val="bg1"/>
                </a:solidFill>
              </a:rPr>
              <a:t>@NTUC </a:t>
            </a:r>
            <a:r>
              <a:rPr lang="en-US" altLang="zh-SG" sz="1000" dirty="0" err="1">
                <a:solidFill>
                  <a:schemeClr val="bg1"/>
                </a:solidFill>
              </a:rPr>
              <a:t>LearningHub</a:t>
            </a:r>
            <a:endParaRPr lang="zh-SG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9DCF5-CB43-4DCD-9780-83810EF485F4}"/>
              </a:ext>
            </a:extLst>
          </p:cNvPr>
          <p:cNvSpPr txBox="1"/>
          <p:nvPr/>
        </p:nvSpPr>
        <p:spPr>
          <a:xfrm>
            <a:off x="222112" y="3881808"/>
            <a:ext cx="1450562" cy="45685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n-SG" altLang="zh-SG" sz="1200" b="1" dirty="0">
                <a:solidFill>
                  <a:schemeClr val="bg1"/>
                </a:solidFill>
              </a:rPr>
              <a:t>Education</a:t>
            </a:r>
            <a:endParaRPr lang="en-US" altLang="zh-SG" sz="1200" b="1" dirty="0">
              <a:solidFill>
                <a:schemeClr val="bg1"/>
              </a:solidFill>
            </a:endParaRPr>
          </a:p>
          <a:p>
            <a:r>
              <a:rPr lang="en-US" altLang="zh-SG" sz="1000" dirty="0">
                <a:solidFill>
                  <a:schemeClr val="bg1"/>
                </a:solidFill>
              </a:rPr>
              <a:t>Bachelor of Engineering</a:t>
            </a:r>
            <a:endParaRPr lang="zh-SG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9068C36-21BC-4CB4-9D05-CC78869303CB}"/>
              </a:ext>
            </a:extLst>
          </p:cNvPr>
          <p:cNvSpPr/>
          <p:nvPr/>
        </p:nvSpPr>
        <p:spPr>
          <a:xfrm flipH="1">
            <a:off x="1979712" y="699542"/>
            <a:ext cx="1368152" cy="360040"/>
          </a:xfrm>
          <a:prstGeom prst="chevron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b="1" dirty="0"/>
              <a:t>Skills</a:t>
            </a:r>
            <a:endParaRPr lang="zh-SG" altLang="en-US" b="1" dirty="0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B6F91E8-043F-4C6B-84FA-1628B5B0A379}"/>
              </a:ext>
            </a:extLst>
          </p:cNvPr>
          <p:cNvSpPr/>
          <p:nvPr/>
        </p:nvSpPr>
        <p:spPr>
          <a:xfrm flipH="1">
            <a:off x="1979712" y="2453605"/>
            <a:ext cx="2304256" cy="360040"/>
          </a:xfrm>
          <a:prstGeom prst="chevron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b="1" dirty="0"/>
              <a:t>Portfolio Projects</a:t>
            </a:r>
            <a:endParaRPr lang="zh-SG" altLang="en-US" b="1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8723E23-69B8-4F8C-9E7A-96E083493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34" y="1259686"/>
            <a:ext cx="1031395" cy="773546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CE1C38-2A5D-4F50-8715-56E57AB5FA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75" y="1130762"/>
            <a:ext cx="1031395" cy="1031395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538E7B4-1494-4B8B-865F-5C63A1CB9D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93" y="1430435"/>
            <a:ext cx="1754825" cy="432048"/>
          </a:xfrm>
          <a:prstGeom prst="rect">
            <a:avLst/>
          </a:prstGeom>
        </p:spPr>
      </p:pic>
      <p:pic>
        <p:nvPicPr>
          <p:cNvPr id="3" name="Picture 2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4086F0B0-45F4-4235-A0FA-75610E09B2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58" y="1344885"/>
            <a:ext cx="1152128" cy="603147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ABD4C4-4BA9-4F93-AD09-B7F9006F39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26" y="1280198"/>
            <a:ext cx="1440160" cy="772769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64238F1-F5B9-4391-B77B-EFA2D89F5705}"/>
              </a:ext>
            </a:extLst>
          </p:cNvPr>
          <p:cNvSpPr txBox="1">
            <a:spLocks/>
          </p:cNvSpPr>
          <p:nvPr/>
        </p:nvSpPr>
        <p:spPr>
          <a:xfrm>
            <a:off x="1979712" y="2872108"/>
            <a:ext cx="7016674" cy="17743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36"/>
              </a:spcAft>
              <a:buAutoNum type="arabicPeriod"/>
            </a:pPr>
            <a:r>
              <a:rPr lang="en-SG" altLang="zh-SG" sz="1400" b="1" dirty="0">
                <a:latin typeface="Arial" panose="020B0604020202020204" pitchFamily="34" charset="0"/>
                <a:cs typeface="Arial" panose="020B0604020202020204" pitchFamily="34" charset="0"/>
              </a:rPr>
              <a:t>Global Terrorism Incidents Report (1998-2017)</a:t>
            </a:r>
          </a:p>
          <a:p>
            <a:pPr marL="400050" lvl="1" indent="0">
              <a:spcAft>
                <a:spcPts val="336"/>
              </a:spcAft>
              <a:buNone/>
            </a:pPr>
            <a:r>
              <a:rPr lang="en-US" altLang="zh-SG" sz="1200" i="1" dirty="0">
                <a:latin typeface="+mj-lt"/>
                <a:cs typeface="Arial" panose="020B0604020202020204" pitchFamily="34" charset="0"/>
              </a:rPr>
              <a:t>Data Analysis and Visualization by </a:t>
            </a:r>
            <a:r>
              <a:rPr lang="en-US" altLang="zh-SG" sz="1200" i="1" dirty="0">
                <a:solidFill>
                  <a:srgbClr val="FFC000"/>
                </a:solidFill>
                <a:latin typeface="+mj-lt"/>
                <a:cs typeface="Arial" panose="020B0604020202020204" pitchFamily="34" charset="0"/>
              </a:rPr>
              <a:t>Power BI</a:t>
            </a:r>
            <a:endParaRPr lang="en-SG" altLang="zh-SG" sz="1200" i="1" dirty="0">
              <a:solidFill>
                <a:srgbClr val="FFC000"/>
              </a:solidFill>
              <a:latin typeface="+mj-lt"/>
              <a:cs typeface="Arial" panose="020B0604020202020204" pitchFamily="34" charset="0"/>
            </a:endParaRPr>
          </a:p>
          <a:p>
            <a:pPr>
              <a:spcAft>
                <a:spcPts val="336"/>
              </a:spcAft>
              <a:buAutoNum type="arabicPeriod"/>
            </a:pPr>
            <a:r>
              <a:rPr lang="en-US" altLang="zh-SG" sz="1400" b="1" dirty="0">
                <a:latin typeface="Arial" panose="020B0604020202020204" pitchFamily="34" charset="0"/>
                <a:cs typeface="Arial" panose="020B0604020202020204" pitchFamily="34" charset="0"/>
              </a:rPr>
              <a:t>Power Infrastructure Market Analysis in Asia</a:t>
            </a:r>
          </a:p>
          <a:p>
            <a:pPr marL="400050" lvl="1" indent="0">
              <a:spcAft>
                <a:spcPts val="336"/>
              </a:spcAft>
              <a:buNone/>
            </a:pPr>
            <a:r>
              <a:rPr lang="en-US" altLang="zh-SG" sz="1200" i="1" dirty="0">
                <a:latin typeface="+mj-lt"/>
                <a:cs typeface="Arial" panose="020B0604020202020204" pitchFamily="34" charset="0"/>
              </a:rPr>
              <a:t>Interactive Dashboard (</a:t>
            </a:r>
            <a:r>
              <a:rPr lang="en-US" altLang="zh-SG" sz="1200" i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Excel</a:t>
            </a:r>
            <a:r>
              <a:rPr lang="en-US" altLang="zh-SG" sz="1200" i="1" dirty="0">
                <a:latin typeface="+mj-lt"/>
                <a:cs typeface="Arial" panose="020B0604020202020204" pitchFamily="34" charset="0"/>
              </a:rPr>
              <a:t> &amp; </a:t>
            </a:r>
            <a:r>
              <a:rPr lang="en-US" altLang="zh-SG" sz="1200" i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Power Query</a:t>
            </a:r>
            <a:r>
              <a:rPr lang="en-US" altLang="zh-SG" sz="1200" i="1" dirty="0">
                <a:latin typeface="+mj-lt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336"/>
              </a:spcAft>
              <a:buAutoNum type="arabicPeriod"/>
            </a:pPr>
            <a:r>
              <a:rPr lang="en-US" altLang="zh-SG" sz="1400" b="1" dirty="0">
                <a:latin typeface="Arial" panose="020B0604020202020204" pitchFamily="34" charset="0"/>
                <a:cs typeface="Arial" panose="020B0604020202020204" pitchFamily="34" charset="0"/>
              </a:rPr>
              <a:t>FIFA World Cup Analysis 1930-2014</a:t>
            </a:r>
          </a:p>
          <a:p>
            <a:pPr marL="400050" lvl="1" indent="0">
              <a:spcAft>
                <a:spcPts val="336"/>
              </a:spcAft>
              <a:buNone/>
            </a:pPr>
            <a:r>
              <a:rPr lang="en-US" sz="1200" i="1" dirty="0">
                <a:latin typeface="+mj-lt"/>
                <a:cs typeface="Arial" panose="020B0604020202020204" pitchFamily="34" charset="0"/>
              </a:rPr>
              <a:t>Create Relational Database &amp; Analyze Data with SQL (</a:t>
            </a:r>
            <a:r>
              <a:rPr lang="en-US" sz="1200" i="1" dirty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SQL</a:t>
            </a:r>
            <a:r>
              <a:rPr lang="en-US" sz="1200" i="1" dirty="0">
                <a:latin typeface="+mj-lt"/>
                <a:cs typeface="Arial" panose="020B0604020202020204" pitchFamily="34" charset="0"/>
              </a:rPr>
              <a:t> &amp; </a:t>
            </a:r>
            <a:r>
              <a:rPr lang="en-US" sz="1200" i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Excel</a:t>
            </a:r>
            <a:r>
              <a:rPr lang="en-US" sz="1200" i="1" dirty="0"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6AE40-0457-4C95-8823-BFFEC8161AED}"/>
              </a:ext>
            </a:extLst>
          </p:cNvPr>
          <p:cNvSpPr txBox="1"/>
          <p:nvPr/>
        </p:nvSpPr>
        <p:spPr>
          <a:xfrm>
            <a:off x="7143261" y="478633"/>
            <a:ext cx="1904837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srgbClr val="029676"/>
                </a:solidFill>
              </a:rPr>
              <a:t>About Me</a:t>
            </a:r>
            <a:endParaRPr lang="en-US" sz="3200" dirty="0">
              <a:solidFill>
                <a:srgbClr val="029676"/>
              </a:solidFill>
            </a:endParaRP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DAE411C-2731-4BF0-9C3E-0919280DDE7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12" y="2767173"/>
            <a:ext cx="2624186" cy="14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7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Results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F1-Score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BCDC9B7-5263-440D-9A0D-ADDC24BE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2697"/>
            <a:ext cx="5616624" cy="427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15F6A88-777D-4392-AFAB-24A374CD7AEC}"/>
              </a:ext>
            </a:extLst>
          </p:cNvPr>
          <p:cNvSpPr/>
          <p:nvPr/>
        </p:nvSpPr>
        <p:spPr>
          <a:xfrm>
            <a:off x="4716016" y="771550"/>
            <a:ext cx="1080120" cy="381642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251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Results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ROC Curve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3139740-0141-4704-B88F-E49DCD27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68" y="483518"/>
            <a:ext cx="569806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332CB499-84A9-45C3-AA59-954A944BDA31}"/>
              </a:ext>
            </a:extLst>
          </p:cNvPr>
          <p:cNvSpPr/>
          <p:nvPr/>
        </p:nvSpPr>
        <p:spPr>
          <a:xfrm rot="19776762">
            <a:off x="2267013" y="598563"/>
            <a:ext cx="288032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015A8DE-1FEF-41BE-BA9B-1C74FDA6A13E}"/>
              </a:ext>
            </a:extLst>
          </p:cNvPr>
          <p:cNvSpPr/>
          <p:nvPr/>
        </p:nvSpPr>
        <p:spPr>
          <a:xfrm>
            <a:off x="3275856" y="3939902"/>
            <a:ext cx="3672408" cy="216024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405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SG" sz="1200" spc="300" dirty="0">
                <a:solidFill>
                  <a:schemeClr val="bg1"/>
                </a:solidFill>
              </a:rPr>
              <a:t>Results</a:t>
            </a:r>
            <a:endParaRPr lang="en-SG" altLang="zh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770485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Class 6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D11B318-D112-4AFB-B1C3-7E40B3BA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84" y="627534"/>
            <a:ext cx="5504712" cy="41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8AFF985-BB32-4591-A4C2-14527DD4F5B1}"/>
              </a:ext>
            </a:extLst>
          </p:cNvPr>
          <p:cNvSpPr/>
          <p:nvPr/>
        </p:nvSpPr>
        <p:spPr>
          <a:xfrm>
            <a:off x="4788024" y="1526312"/>
            <a:ext cx="1080120" cy="3024336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2F6B6F-89F5-4EDA-A696-6855DBA273A9}"/>
              </a:ext>
            </a:extLst>
          </p:cNvPr>
          <p:cNvSpPr/>
          <p:nvPr/>
        </p:nvSpPr>
        <p:spPr>
          <a:xfrm>
            <a:off x="6516216" y="944692"/>
            <a:ext cx="432048" cy="402922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989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469196"/>
            <a:ext cx="367240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200" dirty="0">
                <a:latin typeface="+mj-lt"/>
              </a:rPr>
              <a:t>Conclusions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CN" sz="1200" spc="300" dirty="0">
                <a:solidFill>
                  <a:schemeClr val="bg1"/>
                </a:solidFill>
              </a:rPr>
              <a:t>Conclusions</a:t>
            </a:r>
            <a:endParaRPr lang="en-SG" sz="1200" spc="300" dirty="0">
              <a:solidFill>
                <a:schemeClr val="bg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9473B06-BBB5-4EA5-8CA5-4483E3A84EB8}"/>
              </a:ext>
            </a:extLst>
          </p:cNvPr>
          <p:cNvSpPr txBox="1">
            <a:spLocks/>
          </p:cNvSpPr>
          <p:nvPr/>
        </p:nvSpPr>
        <p:spPr>
          <a:xfrm>
            <a:off x="98440" y="1271063"/>
            <a:ext cx="4257536" cy="2452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b="1" dirty="0">
                <a:highlight>
                  <a:srgbClr val="029676"/>
                </a:highlight>
                <a:latin typeface="+mj-lt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Random Forest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400" b="1" dirty="0">
                <a:latin typeface="+mj-lt"/>
              </a:rPr>
              <a:t>is the best Model to perform this task:</a:t>
            </a:r>
            <a:endParaRPr lang="en-US" altLang="zh-SG" sz="1400" b="1" dirty="0">
              <a:latin typeface="+mj-lt"/>
            </a:endParaRPr>
          </a:p>
          <a:p>
            <a:pPr marL="285750" indent="-228600">
              <a:buFont typeface="+mj-lt"/>
              <a:buAutoNum type="arabicPeriod"/>
            </a:pPr>
            <a:r>
              <a:rPr lang="en-US" altLang="zh-SG" sz="1400" dirty="0">
                <a:latin typeface="+mj-lt"/>
              </a:rPr>
              <a:t>Accuracy : </a:t>
            </a:r>
            <a:r>
              <a:rPr lang="en-US" altLang="zh-SG" sz="1400" b="1" u="sng" dirty="0">
                <a:solidFill>
                  <a:srgbClr val="029676"/>
                </a:solidFill>
                <a:latin typeface="+mj-lt"/>
              </a:rPr>
              <a:t>94%</a:t>
            </a:r>
          </a:p>
          <a:p>
            <a:pPr marL="285750" indent="-228600">
              <a:buFont typeface="+mj-lt"/>
              <a:buAutoNum type="arabicPeriod"/>
            </a:pPr>
            <a:r>
              <a:rPr lang="en-US" altLang="zh-SG" sz="1400" dirty="0">
                <a:solidFill>
                  <a:srgbClr val="121212"/>
                </a:solidFill>
                <a:latin typeface="+mj-lt"/>
              </a:rPr>
              <a:t>Macro Average Precision: </a:t>
            </a:r>
            <a:r>
              <a:rPr lang="en-US" altLang="zh-SG" sz="1400" b="1" u="sng" dirty="0">
                <a:solidFill>
                  <a:srgbClr val="029676"/>
                </a:solidFill>
                <a:latin typeface="+mj-lt"/>
              </a:rPr>
              <a:t>92%</a:t>
            </a:r>
          </a:p>
          <a:p>
            <a:pPr marL="285750" indent="-228600">
              <a:buFont typeface="+mj-lt"/>
              <a:buAutoNum type="arabicPeriod"/>
            </a:pPr>
            <a:r>
              <a:rPr lang="en-US" altLang="zh-SG" sz="1400" dirty="0">
                <a:solidFill>
                  <a:srgbClr val="121212"/>
                </a:solidFill>
                <a:latin typeface="+mj-lt"/>
              </a:rPr>
              <a:t>Macro Average Recall: </a:t>
            </a:r>
            <a:r>
              <a:rPr lang="en-US" altLang="zh-SG" sz="1400" b="1" u="sng" dirty="0">
                <a:solidFill>
                  <a:srgbClr val="029676"/>
                </a:solidFill>
                <a:latin typeface="+mj-lt"/>
              </a:rPr>
              <a:t>87%</a:t>
            </a:r>
          </a:p>
          <a:p>
            <a:pPr marL="285750" indent="-228600">
              <a:buFont typeface="+mj-lt"/>
              <a:buAutoNum type="arabicPeriod"/>
            </a:pPr>
            <a:r>
              <a:rPr lang="en-US" altLang="zh-SG" sz="1400" dirty="0">
                <a:solidFill>
                  <a:srgbClr val="121212"/>
                </a:solidFill>
                <a:latin typeface="+mj-lt"/>
              </a:rPr>
              <a:t>Macro Average F1-Score: </a:t>
            </a:r>
            <a:r>
              <a:rPr lang="en-US" altLang="zh-SG" sz="1400" b="1" u="sng" dirty="0">
                <a:solidFill>
                  <a:srgbClr val="029676"/>
                </a:solidFill>
                <a:latin typeface="+mj-lt"/>
              </a:rPr>
              <a:t>89%</a:t>
            </a:r>
          </a:p>
          <a:p>
            <a:pPr marL="285750" indent="-228600">
              <a:buFont typeface="+mj-lt"/>
              <a:buAutoNum type="arabicPeriod"/>
            </a:pPr>
            <a:r>
              <a:rPr lang="en-US" altLang="zh-SG" sz="1400" dirty="0">
                <a:solidFill>
                  <a:srgbClr val="121212"/>
                </a:solidFill>
                <a:latin typeface="+mj-lt"/>
              </a:rPr>
              <a:t>ROC-AUC-Score:</a:t>
            </a:r>
            <a:r>
              <a:rPr lang="en-US" altLang="zh-SG" sz="1400" b="1" u="sng" dirty="0">
                <a:solidFill>
                  <a:srgbClr val="029676"/>
                </a:solidFill>
                <a:latin typeface="+mj-lt"/>
              </a:rPr>
              <a:t>0.9955</a:t>
            </a:r>
          </a:p>
          <a:p>
            <a:pPr marL="457200" lvl="1" indent="0">
              <a:buNone/>
            </a:pP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High performance </a:t>
            </a:r>
            <a:r>
              <a:rPr lang="en-US" altLang="zh-SG" sz="1400" dirty="0">
                <a:latin typeface="+mj-lt"/>
              </a:rPr>
              <a:t>in Identifying Attackers in both </a:t>
            </a: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precision</a:t>
            </a:r>
            <a:r>
              <a:rPr lang="en-US" altLang="zh-SG" sz="1400" dirty="0">
                <a:latin typeface="+mj-lt"/>
              </a:rPr>
              <a:t> and </a:t>
            </a: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recall</a:t>
            </a:r>
            <a:r>
              <a:rPr lang="en-US" altLang="zh-SG" sz="1400" dirty="0">
                <a:latin typeface="+mj-lt"/>
              </a:rPr>
              <a:t> rate, which enable </a:t>
            </a: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Relevant Department</a:t>
            </a:r>
            <a:r>
              <a:rPr lang="en-US" altLang="zh-SG" sz="1400" dirty="0">
                <a:latin typeface="+mj-lt"/>
              </a:rPr>
              <a:t> to take </a:t>
            </a:r>
            <a:r>
              <a:rPr lang="en-US" altLang="zh-SG" sz="1400" b="1" u="sng" dirty="0">
                <a:solidFill>
                  <a:srgbClr val="0070C0"/>
                </a:solidFill>
                <a:latin typeface="+mj-lt"/>
              </a:rPr>
              <a:t>immediate reaction </a:t>
            </a:r>
            <a:r>
              <a:rPr lang="en-US" altLang="zh-SG" sz="1400" dirty="0">
                <a:latin typeface="+mj-lt"/>
              </a:rPr>
              <a:t>against an on-going terrorist attack accordingly.</a:t>
            </a:r>
          </a:p>
          <a:p>
            <a:pPr marL="57150" indent="0">
              <a:buNone/>
            </a:pPr>
            <a:endParaRPr lang="en-US" altLang="zh-SG" sz="1400" b="1" u="sng" dirty="0">
              <a:solidFill>
                <a:srgbClr val="029676"/>
              </a:solidFill>
              <a:latin typeface="+mj-lt"/>
            </a:endParaRPr>
          </a:p>
          <a:p>
            <a:pPr marL="285750" indent="-228600">
              <a:buFont typeface="+mj-lt"/>
              <a:buAutoNum type="arabicPeriod"/>
            </a:pPr>
            <a:endParaRPr lang="en-US" altLang="zh-SG" sz="1400" b="1" u="sng" dirty="0">
              <a:solidFill>
                <a:srgbClr val="029676"/>
              </a:solidFill>
              <a:latin typeface="+mj-lt"/>
            </a:endParaRPr>
          </a:p>
          <a:p>
            <a:pPr marL="285750" indent="-228600">
              <a:buFont typeface="+mj-lt"/>
              <a:buAutoNum type="arabicPeriod"/>
            </a:pPr>
            <a:endParaRPr lang="en-US" altLang="zh-SG" sz="1400" b="1" u="sng" dirty="0">
              <a:solidFill>
                <a:srgbClr val="029676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4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D5035-DCE3-4B3D-9D4A-62F04FEC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71063"/>
            <a:ext cx="3811660" cy="277018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47557B4-1462-4D90-91FD-4FDB528740BE}"/>
              </a:ext>
            </a:extLst>
          </p:cNvPr>
          <p:cNvSpPr/>
          <p:nvPr/>
        </p:nvSpPr>
        <p:spPr>
          <a:xfrm>
            <a:off x="100461" y="3075806"/>
            <a:ext cx="446134" cy="360040"/>
          </a:xfrm>
          <a:prstGeom prst="rightArrow">
            <a:avLst/>
          </a:pr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699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469196"/>
            <a:ext cx="367240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200" dirty="0">
                <a:latin typeface="+mj-lt"/>
              </a:rPr>
              <a:t>Interesting insights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CN" sz="1200" spc="300" dirty="0">
                <a:solidFill>
                  <a:schemeClr val="bg1"/>
                </a:solidFill>
              </a:rPr>
              <a:t>Conclusions</a:t>
            </a:r>
            <a:endParaRPr lang="en-SG" sz="1200" spc="300" dirty="0">
              <a:solidFill>
                <a:schemeClr val="bg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9473B06-BBB5-4EA5-8CA5-4483E3A84EB8}"/>
              </a:ext>
            </a:extLst>
          </p:cNvPr>
          <p:cNvSpPr txBox="1">
            <a:spLocks/>
          </p:cNvSpPr>
          <p:nvPr/>
        </p:nvSpPr>
        <p:spPr>
          <a:xfrm>
            <a:off x="98440" y="987574"/>
            <a:ext cx="8866048" cy="364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b="1" dirty="0">
                <a:latin typeface="+mj-lt"/>
              </a:rPr>
              <a:t> Why </a:t>
            </a:r>
            <a:r>
              <a:rPr lang="en-US" altLang="zh-CN" sz="14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Class 6 </a:t>
            </a:r>
            <a:r>
              <a:rPr lang="en-US" altLang="zh-CN" sz="1400" b="1" dirty="0">
                <a:latin typeface="+mj-lt"/>
              </a:rPr>
              <a:t>always trend to be classified as </a:t>
            </a:r>
            <a:r>
              <a:rPr lang="en-US" altLang="zh-CN" sz="1400" b="1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Class 0</a:t>
            </a:r>
            <a:r>
              <a:rPr lang="en-US" altLang="zh-CN" sz="1400" b="1" dirty="0">
                <a:latin typeface="+mj-lt"/>
              </a:rPr>
              <a:t> in all Models?</a:t>
            </a:r>
            <a:endParaRPr lang="en-US" altLang="zh-SG" sz="1400" b="1" u="sng" dirty="0">
              <a:solidFill>
                <a:srgbClr val="029676"/>
              </a:solidFill>
              <a:latin typeface="+mj-lt"/>
            </a:endParaRPr>
          </a:p>
          <a:p>
            <a:pPr marL="285750" indent="-228600">
              <a:buFont typeface="+mj-lt"/>
              <a:buAutoNum type="arabicPeriod"/>
            </a:pPr>
            <a:endParaRPr lang="en-US" altLang="zh-SG" sz="1400" b="1" u="sng" dirty="0">
              <a:solidFill>
                <a:srgbClr val="029676"/>
              </a:solidFill>
              <a:latin typeface="+mj-lt"/>
            </a:endParaRPr>
          </a:p>
          <a:p>
            <a:pPr marL="285750" indent="-228600">
              <a:buFont typeface="+mj-lt"/>
              <a:buAutoNum type="arabicPeriod"/>
            </a:pPr>
            <a:endParaRPr lang="en-US" altLang="zh-SG" sz="1400" b="1" u="sng" dirty="0">
              <a:solidFill>
                <a:srgbClr val="029676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400" b="1" dirty="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46A73C-4AA3-4295-ACB1-E621A46C5092}"/>
              </a:ext>
            </a:extLst>
          </p:cNvPr>
          <p:cNvGrpSpPr/>
          <p:nvPr/>
        </p:nvGrpSpPr>
        <p:grpSpPr>
          <a:xfrm>
            <a:off x="251520" y="1540942"/>
            <a:ext cx="2726114" cy="2614984"/>
            <a:chOff x="98440" y="1540942"/>
            <a:chExt cx="3377910" cy="324021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833F837-7FE8-4D2C-84F3-B3DBC389C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40" y="1540942"/>
              <a:ext cx="3377910" cy="277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56D2F3-4867-4C45-989C-0DD1455DDEC8}"/>
                </a:ext>
              </a:extLst>
            </p:cNvPr>
            <p:cNvSpPr txBox="1"/>
            <p:nvPr/>
          </p:nvSpPr>
          <p:spPr>
            <a:xfrm>
              <a:off x="441672" y="4205088"/>
              <a:ext cx="2952328" cy="5760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Logistic Regression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1FEDE5B3-BD80-4A39-9E42-4F2A253AA2C5}"/>
                </a:ext>
              </a:extLst>
            </p:cNvPr>
            <p:cNvSpPr/>
            <p:nvPr/>
          </p:nvSpPr>
          <p:spPr>
            <a:xfrm>
              <a:off x="131211" y="3075806"/>
              <a:ext cx="2808312" cy="227994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366381-7689-4F06-BBB5-110019A7025E}"/>
              </a:ext>
            </a:extLst>
          </p:cNvPr>
          <p:cNvGrpSpPr/>
          <p:nvPr/>
        </p:nvGrpSpPr>
        <p:grpSpPr>
          <a:xfrm>
            <a:off x="3183594" y="1539983"/>
            <a:ext cx="2721631" cy="2615943"/>
            <a:chOff x="3737232" y="1539983"/>
            <a:chExt cx="3372117" cy="3241169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0F29E57-F365-4B44-A4E9-10F889312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2" y="1539983"/>
              <a:ext cx="3372117" cy="2770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9498F4F5-71DF-441D-8699-A04D5FA806A8}"/>
                </a:ext>
              </a:extLst>
            </p:cNvPr>
            <p:cNvSpPr/>
            <p:nvPr/>
          </p:nvSpPr>
          <p:spPr>
            <a:xfrm>
              <a:off x="3826093" y="3075806"/>
              <a:ext cx="2808312" cy="227994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0AEB06-E4FC-4933-9541-E4AD911305E3}"/>
                </a:ext>
              </a:extLst>
            </p:cNvPr>
            <p:cNvSpPr txBox="1"/>
            <p:nvPr/>
          </p:nvSpPr>
          <p:spPr>
            <a:xfrm>
              <a:off x="3819582" y="4205088"/>
              <a:ext cx="2952328" cy="5760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SVM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3430B2F-0055-4871-972C-A089966247B5}"/>
              </a:ext>
            </a:extLst>
          </p:cNvPr>
          <p:cNvGrpSpPr/>
          <p:nvPr/>
        </p:nvGrpSpPr>
        <p:grpSpPr>
          <a:xfrm>
            <a:off x="6096647" y="1539983"/>
            <a:ext cx="2732907" cy="2615943"/>
            <a:chOff x="5118241" y="1540942"/>
            <a:chExt cx="3385086" cy="324021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705DC7F-6949-48CD-B99D-40130F31C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241" y="1540942"/>
              <a:ext cx="3385086" cy="2780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EFBD32-6991-4597-B7D1-ABBF00314964}"/>
                </a:ext>
              </a:extLst>
            </p:cNvPr>
            <p:cNvSpPr txBox="1"/>
            <p:nvPr/>
          </p:nvSpPr>
          <p:spPr>
            <a:xfrm>
              <a:off x="5530533" y="4205088"/>
              <a:ext cx="2952328" cy="5760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Random Forest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719B0851-38EE-4AD3-980B-D688414BDFF0}"/>
                </a:ext>
              </a:extLst>
            </p:cNvPr>
            <p:cNvSpPr/>
            <p:nvPr/>
          </p:nvSpPr>
          <p:spPr>
            <a:xfrm>
              <a:off x="5220072" y="3075806"/>
              <a:ext cx="2808312" cy="227994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2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469196"/>
            <a:ext cx="367240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200" dirty="0">
                <a:latin typeface="+mj-lt"/>
              </a:rPr>
              <a:t>Interesting insights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CN" sz="1200" spc="300" dirty="0">
                <a:solidFill>
                  <a:schemeClr val="bg1"/>
                </a:solidFill>
              </a:rPr>
              <a:t>Conclusions</a:t>
            </a:r>
            <a:endParaRPr lang="en-SG" sz="1200" spc="300" dirty="0">
              <a:solidFill>
                <a:schemeClr val="bg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9473B06-BBB5-4EA5-8CA5-4483E3A84EB8}"/>
              </a:ext>
            </a:extLst>
          </p:cNvPr>
          <p:cNvSpPr txBox="1">
            <a:spLocks/>
          </p:cNvSpPr>
          <p:nvPr/>
        </p:nvSpPr>
        <p:spPr>
          <a:xfrm>
            <a:off x="98440" y="987574"/>
            <a:ext cx="4617576" cy="36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b="1" dirty="0">
                <a:latin typeface="+mj-lt"/>
              </a:rPr>
              <a:t>Why </a:t>
            </a:r>
            <a:r>
              <a:rPr lang="en-US" altLang="zh-CN" sz="14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Class 6 </a:t>
            </a:r>
            <a:r>
              <a:rPr lang="en-US" altLang="zh-CN" sz="1400" b="1" dirty="0">
                <a:latin typeface="+mj-lt"/>
              </a:rPr>
              <a:t>always trend to be classified as </a:t>
            </a:r>
            <a:r>
              <a:rPr lang="en-US" altLang="zh-CN" sz="1400" b="1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Class 0</a:t>
            </a:r>
            <a:r>
              <a:rPr lang="en-US" altLang="zh-CN" sz="1400" b="1" dirty="0">
                <a:latin typeface="+mj-lt"/>
              </a:rPr>
              <a:t> in all   Models?</a:t>
            </a:r>
          </a:p>
          <a:p>
            <a:pPr marL="0" indent="0">
              <a:buNone/>
            </a:pPr>
            <a:endParaRPr lang="en-US" altLang="zh-CN" sz="1400" b="1" dirty="0">
              <a:latin typeface="+mj-lt"/>
            </a:endParaRPr>
          </a:p>
          <a:p>
            <a:pPr marL="0" indent="0">
              <a:buNone/>
            </a:pPr>
            <a:endParaRPr lang="en-US" altLang="zh-CN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Class 6 : </a:t>
            </a:r>
            <a:r>
              <a:rPr lang="en-US" altLang="zh-CN" sz="1400" b="1" dirty="0">
                <a:latin typeface="+mj-lt"/>
              </a:rPr>
              <a:t>Al-</a:t>
            </a:r>
            <a:r>
              <a:rPr lang="en-US" altLang="zh-CN" sz="1400" b="1" dirty="0" err="1">
                <a:latin typeface="+mj-lt"/>
              </a:rPr>
              <a:t>Nusrah</a:t>
            </a:r>
            <a:r>
              <a:rPr lang="en-US" altLang="zh-CN" sz="1400" b="1" dirty="0">
                <a:latin typeface="+mj-lt"/>
              </a:rPr>
              <a:t> Front</a:t>
            </a:r>
          </a:p>
          <a:p>
            <a:pPr marL="0" indent="0">
              <a:buNone/>
            </a:pPr>
            <a:endParaRPr lang="en-US" altLang="zh-CN" sz="1400" b="1" dirty="0">
              <a:latin typeface="+mj-lt"/>
            </a:endParaRPr>
          </a:p>
          <a:p>
            <a:pPr marL="400050" lvl="1" indent="0">
              <a:buNone/>
            </a:pPr>
            <a:r>
              <a:rPr lang="en-US" altLang="zh-CN" sz="1200" dirty="0">
                <a:latin typeface="+mj-lt"/>
              </a:rPr>
              <a:t>Tend to attack both Domestic and International targets</a:t>
            </a:r>
            <a:r>
              <a:rPr lang="en-SG" altLang="zh-CN" sz="1200" dirty="0">
                <a:latin typeface="+mj-lt"/>
              </a:rPr>
              <a:t>.</a:t>
            </a:r>
          </a:p>
          <a:p>
            <a:pPr marL="400050" lvl="1" indent="0">
              <a:buNone/>
            </a:pPr>
            <a:endParaRPr lang="en-US" altLang="zh-CN" sz="1200" dirty="0">
              <a:latin typeface="+mj-lt"/>
            </a:endParaRPr>
          </a:p>
          <a:p>
            <a:pPr marL="400050" lvl="1" indent="0">
              <a:buNone/>
            </a:pPr>
            <a:endParaRPr lang="en-US" altLang="zh-CN" sz="1200" dirty="0">
              <a:latin typeface="+mj-lt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Class 0: </a:t>
            </a:r>
            <a:r>
              <a:rPr lang="en-US" altLang="zh-CN" sz="1400" b="1" dirty="0">
                <a:latin typeface="+mj-lt"/>
              </a:rPr>
              <a:t>Islamic State of Iraq and the Levant (ISIL)</a:t>
            </a:r>
          </a:p>
          <a:p>
            <a:pPr marL="0" indent="0">
              <a:buNone/>
            </a:pPr>
            <a:endParaRPr lang="en-US" altLang="zh-CN" sz="1400" b="1" dirty="0">
              <a:latin typeface="+mj-lt"/>
            </a:endParaRPr>
          </a:p>
          <a:p>
            <a:pPr marL="400050" lvl="1" indent="0">
              <a:buNone/>
            </a:pPr>
            <a:r>
              <a:rPr lang="en-US" altLang="zh-SG" sz="1200" dirty="0">
                <a:latin typeface="+mj-lt"/>
              </a:rPr>
              <a:t>Tend to focus on Domestic targets</a:t>
            </a:r>
          </a:p>
          <a:p>
            <a:pPr marL="285750" indent="-228600">
              <a:buFont typeface="+mj-lt"/>
              <a:buAutoNum type="arabicPeriod"/>
            </a:pPr>
            <a:endParaRPr lang="en-US" altLang="zh-SG" sz="1400" u="sng" dirty="0">
              <a:solidFill>
                <a:srgbClr val="029676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SG" sz="1400" b="1" dirty="0">
              <a:latin typeface="+mj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61C8303-C53F-46F1-BAD7-0664BFF9E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9622"/>
            <a:ext cx="4176464" cy="284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55F9F5-780F-45B7-A8A7-8EEBA305D5D0}"/>
              </a:ext>
            </a:extLst>
          </p:cNvPr>
          <p:cNvSpPr/>
          <p:nvPr/>
        </p:nvSpPr>
        <p:spPr>
          <a:xfrm>
            <a:off x="5004048" y="2211710"/>
            <a:ext cx="3024336" cy="184001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E9BD3F4-582C-4664-A003-7339BFF39815}"/>
              </a:ext>
            </a:extLst>
          </p:cNvPr>
          <p:cNvSpPr/>
          <p:nvPr/>
        </p:nvSpPr>
        <p:spPr>
          <a:xfrm>
            <a:off x="4995684" y="3651870"/>
            <a:ext cx="3024336" cy="184001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AE5C5A1-5E1D-48C7-8D97-E2ED4D80F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66" y="1678672"/>
            <a:ext cx="13049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5E3EDFB-0C54-4540-B91B-FFEA6381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65" y="3507854"/>
            <a:ext cx="1304926" cy="98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469196"/>
            <a:ext cx="367240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200" dirty="0">
                <a:latin typeface="+mj-lt"/>
              </a:rPr>
              <a:t>Interesting insights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altLang="zh-CN" sz="1200" spc="300" dirty="0">
                <a:solidFill>
                  <a:schemeClr val="bg1"/>
                </a:solidFill>
              </a:rPr>
              <a:t>Conclusions</a:t>
            </a:r>
            <a:endParaRPr lang="en-SG" sz="1200" spc="300" dirty="0">
              <a:solidFill>
                <a:schemeClr val="bg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9473B06-BBB5-4EA5-8CA5-4483E3A84EB8}"/>
              </a:ext>
            </a:extLst>
          </p:cNvPr>
          <p:cNvSpPr txBox="1">
            <a:spLocks/>
          </p:cNvSpPr>
          <p:nvPr/>
        </p:nvSpPr>
        <p:spPr>
          <a:xfrm>
            <a:off x="98440" y="987574"/>
            <a:ext cx="461757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b="1" dirty="0">
                <a:latin typeface="+mj-lt"/>
              </a:rPr>
              <a:t>Why </a:t>
            </a:r>
            <a:r>
              <a:rPr lang="en-US" altLang="zh-CN" sz="14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Class 6 </a:t>
            </a:r>
            <a:r>
              <a:rPr lang="en-US" altLang="zh-CN" sz="1400" b="1" dirty="0">
                <a:latin typeface="+mj-lt"/>
              </a:rPr>
              <a:t>always trend to be classified as </a:t>
            </a:r>
            <a:r>
              <a:rPr lang="en-US" altLang="zh-CN" sz="1400" b="1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Class 0</a:t>
            </a:r>
            <a:r>
              <a:rPr lang="en-US" altLang="zh-CN" sz="1400" b="1" dirty="0">
                <a:latin typeface="+mj-lt"/>
              </a:rPr>
              <a:t> in all   Models?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4EC3F-688A-495F-992A-D6CB8B2E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64" y="2072286"/>
            <a:ext cx="9144000" cy="1336646"/>
          </a:xfrm>
          <a:prstGeom prst="rect">
            <a:avLst/>
          </a:prstGeom>
        </p:spPr>
      </p:pic>
      <p:pic>
        <p:nvPicPr>
          <p:cNvPr id="12290" name="Picture 2" descr="Image result for wikipedia logo">
            <a:extLst>
              <a:ext uri="{FF2B5EF4-FFF2-40B4-BE49-F238E27FC236}">
                <a16:creationId xmlns:a16="http://schemas.microsoft.com/office/drawing/2014/main" id="{4A30A0A5-F410-47AD-9FB8-5EA7510B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44" y="457786"/>
            <a:ext cx="1107252" cy="127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33377E-725A-48B7-9E54-9FEFF59EF9A6}"/>
              </a:ext>
            </a:extLst>
          </p:cNvPr>
          <p:cNvCxnSpPr>
            <a:cxnSpLocks/>
          </p:cNvCxnSpPr>
          <p:nvPr/>
        </p:nvCxnSpPr>
        <p:spPr>
          <a:xfrm>
            <a:off x="0" y="2751329"/>
            <a:ext cx="8892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1E2451-E8CA-4D52-99DA-47F8D4FCE162}"/>
              </a:ext>
            </a:extLst>
          </p:cNvPr>
          <p:cNvCxnSpPr>
            <a:cxnSpLocks/>
          </p:cNvCxnSpPr>
          <p:nvPr/>
        </p:nvCxnSpPr>
        <p:spPr>
          <a:xfrm>
            <a:off x="0" y="2895345"/>
            <a:ext cx="4860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SG" altLang="zh-SG" sz="1200" spc="300" dirty="0">
                <a:solidFill>
                  <a:schemeClr val="bg1"/>
                </a:solidFill>
              </a:rPr>
              <a:t>Future Opportunities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555526"/>
            <a:ext cx="4968552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Opportunities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502EB17-F711-412B-890D-F9AE5ABCECCE}"/>
              </a:ext>
            </a:extLst>
          </p:cNvPr>
          <p:cNvSpPr txBox="1">
            <a:spLocks/>
          </p:cNvSpPr>
          <p:nvPr/>
        </p:nvSpPr>
        <p:spPr>
          <a:xfrm>
            <a:off x="395536" y="1324656"/>
            <a:ext cx="8205092" cy="2499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zh-SG" sz="1400" b="1" i="0" dirty="0">
                <a:effectLst/>
                <a:latin typeface="+mj-lt"/>
              </a:rPr>
              <a:t>Import more Attacker-known Terrorist Attack records into Machine Learning Dataset</a:t>
            </a:r>
          </a:p>
          <a:p>
            <a:pPr marL="457200" lvl="1" indent="0">
              <a:buNone/>
            </a:pPr>
            <a:r>
              <a:rPr lang="en-US" altLang="zh-CN" sz="1200" b="0" i="0" dirty="0">
                <a:solidFill>
                  <a:srgbClr val="121212"/>
                </a:solidFill>
                <a:effectLst/>
                <a:latin typeface="+mj-lt"/>
              </a:rPr>
              <a:t>To classify more attackers and get closer to real-life situation</a:t>
            </a:r>
          </a:p>
          <a:p>
            <a:pPr marL="457200" lvl="1" indent="0">
              <a:buNone/>
            </a:pPr>
            <a:endParaRPr lang="en-US" altLang="zh-SG" sz="1200" b="0" i="0" dirty="0">
              <a:solidFill>
                <a:srgbClr val="121212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SG" sz="1400" b="1" dirty="0">
                <a:latin typeface="+mj-lt"/>
              </a:rPr>
              <a:t>Fine Tune Feature Selection</a:t>
            </a:r>
          </a:p>
          <a:p>
            <a:pPr marL="457200" lvl="1" indent="0">
              <a:buNone/>
            </a:pPr>
            <a:r>
              <a:rPr lang="en-US" altLang="zh-SG" sz="1200" dirty="0">
                <a:latin typeface="+mj-lt"/>
              </a:rPr>
              <a:t>Reduce the number of input features with minimum sacrifice of classification performance</a:t>
            </a:r>
          </a:p>
          <a:p>
            <a:pPr marL="457200" lvl="1" indent="0">
              <a:buNone/>
            </a:pPr>
            <a:endParaRPr lang="en-US" altLang="zh-SG" sz="1200" dirty="0">
              <a:latin typeface="+mj-lt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SG" sz="1400" b="1" dirty="0">
                <a:latin typeface="+mj-lt"/>
              </a:rPr>
              <a:t>Predict potential threatening Attackers</a:t>
            </a:r>
          </a:p>
          <a:p>
            <a:pPr>
              <a:buAutoNum type="arabicPeriod"/>
            </a:pPr>
            <a:endParaRPr lang="en-US" altLang="zh-SG" sz="1400" b="0" i="0" dirty="0">
              <a:solidFill>
                <a:srgbClr val="12121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66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sz="1200" spc="300" dirty="0">
                <a:solidFill>
                  <a:schemeClr val="bg1"/>
                </a:solidFill>
              </a:rPr>
              <a:t>Q&amp;A</a:t>
            </a:r>
            <a:endParaRPr lang="en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8352928" cy="39256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  <a:endParaRPr lang="en-US" sz="1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8352928" cy="39256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3360F-059F-4C7E-B18F-E772C48735D9}"/>
              </a:ext>
            </a:extLst>
          </p:cNvPr>
          <p:cNvSpPr txBox="1"/>
          <p:nvPr/>
        </p:nvSpPr>
        <p:spPr>
          <a:xfrm>
            <a:off x="7775848" y="3895350"/>
            <a:ext cx="1368152" cy="9361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 </a:t>
            </a:r>
            <a:r>
              <a:rPr lang="en-US" altLang="zh-S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Zheming</a:t>
            </a:r>
            <a:endParaRPr lang="zh-SG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9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SG" sz="1200" spc="300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A55D7C-9C17-40EE-A289-80C0BEB92553}"/>
              </a:ext>
            </a:extLst>
          </p:cNvPr>
          <p:cNvCxnSpPr>
            <a:cxnSpLocks/>
          </p:cNvCxnSpPr>
          <p:nvPr/>
        </p:nvCxnSpPr>
        <p:spPr>
          <a:xfrm>
            <a:off x="4572000" y="1059582"/>
            <a:ext cx="0" cy="316835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C039FF-ABB7-4892-AA22-434B5CFA6A4C}"/>
              </a:ext>
            </a:extLst>
          </p:cNvPr>
          <p:cNvSpPr txBox="1"/>
          <p:nvPr/>
        </p:nvSpPr>
        <p:spPr>
          <a:xfrm>
            <a:off x="827584" y="478633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Representing Organization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5355E-2955-466C-87D7-17C0098CC309}"/>
              </a:ext>
            </a:extLst>
          </p:cNvPr>
          <p:cNvSpPr txBox="1"/>
          <p:nvPr/>
        </p:nvSpPr>
        <p:spPr>
          <a:xfrm>
            <a:off x="5796136" y="478633"/>
            <a:ext cx="187220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 Audience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Image result for consulting company">
            <a:extLst>
              <a:ext uri="{FF2B5EF4-FFF2-40B4-BE49-F238E27FC236}">
                <a16:creationId xmlns:a16="http://schemas.microsoft.com/office/drawing/2014/main" id="{F79C01B2-DF7D-431D-A5F4-71DB8155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5" y="1419622"/>
            <a:ext cx="3547886" cy="1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10AA4-7962-4E5C-99D5-CA3F02885038}"/>
              </a:ext>
            </a:extLst>
          </p:cNvPr>
          <p:cNvSpPr txBox="1"/>
          <p:nvPr/>
        </p:nvSpPr>
        <p:spPr>
          <a:xfrm>
            <a:off x="827584" y="3651870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Consulting firms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C7B378-04A1-4256-8F2A-7128D1C4D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49" y="148446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D9B7A40-A749-42FD-8B80-519073B3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2734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32FD54-7960-4508-9B51-A65B4F94C78A}"/>
              </a:ext>
            </a:extLst>
          </p:cNvPr>
          <p:cNvSpPr txBox="1"/>
          <p:nvPr/>
        </p:nvSpPr>
        <p:spPr>
          <a:xfrm>
            <a:off x="5508104" y="3635076"/>
            <a:ext cx="295232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Domestic Security Department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SG" sz="1200" spc="3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323528" y="374318"/>
            <a:ext cx="4968552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70C3F42-CA3D-402F-8596-84969B98F63B}"/>
              </a:ext>
            </a:extLst>
          </p:cNvPr>
          <p:cNvSpPr txBox="1">
            <a:spLocks/>
          </p:cNvSpPr>
          <p:nvPr/>
        </p:nvSpPr>
        <p:spPr>
          <a:xfrm>
            <a:off x="395536" y="1085676"/>
            <a:ext cx="4608512" cy="36835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36"/>
              </a:spcAft>
            </a:pPr>
            <a:r>
              <a:rPr lang="en-US" sz="1400" dirty="0">
                <a:latin typeface="+mj-lt"/>
              </a:rPr>
              <a:t>In the recent 20 years, Terrorist Attacks show an actively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up-trending grow</a:t>
            </a:r>
            <a:r>
              <a:rPr lang="en-US" altLang="zh-CN" sz="1400" dirty="0">
                <a:solidFill>
                  <a:srgbClr val="FF0000"/>
                </a:solidFill>
                <a:latin typeface="+mj-lt"/>
              </a:rPr>
              <a:t>th</a:t>
            </a:r>
            <a:r>
              <a:rPr lang="en-US" sz="1400" dirty="0">
                <a:latin typeface="+mj-lt"/>
              </a:rPr>
              <a:t>. It's getting threatening.</a:t>
            </a:r>
          </a:p>
          <a:p>
            <a:pPr>
              <a:spcAft>
                <a:spcPts val="336"/>
              </a:spcAft>
            </a:pPr>
            <a:r>
              <a:rPr lang="en-US" sz="1400" dirty="0">
                <a:solidFill>
                  <a:srgbClr val="0070C0"/>
                </a:solidFill>
                <a:latin typeface="+mj-lt"/>
              </a:rPr>
              <a:t>Less than 50% </a:t>
            </a:r>
            <a:r>
              <a:rPr lang="en-US" sz="1400" dirty="0">
                <a:latin typeface="+mj-lt"/>
              </a:rPr>
              <a:t>of the Attacks are Identifiable for the attackers. We are short of knowledge of these attackers.</a:t>
            </a:r>
          </a:p>
          <a:p>
            <a:endParaRPr lang="en-US" sz="1400" dirty="0">
              <a:latin typeface="+mj-lt"/>
            </a:endParaRPr>
          </a:p>
          <a:p>
            <a:pPr>
              <a:spcAft>
                <a:spcPts val="336"/>
              </a:spcAft>
            </a:pPr>
            <a:r>
              <a:rPr lang="en-US" sz="1400" dirty="0">
                <a:latin typeface="+mj-lt"/>
              </a:rPr>
              <a:t>If we could identify the </a:t>
            </a:r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Attacker</a:t>
            </a:r>
            <a:r>
              <a:rPr lang="en-US" sz="1400" dirty="0">
                <a:latin typeface="+mj-lt"/>
              </a:rPr>
              <a:t> from the features of  an 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on-going</a:t>
            </a:r>
            <a:r>
              <a:rPr lang="en-US" sz="1400" dirty="0">
                <a:latin typeface="+mj-lt"/>
              </a:rPr>
              <a:t> Terrorist Attack, we are able to retrieve the Attacker’s behavior pattern from historical records and react to it accordingly.</a:t>
            </a:r>
          </a:p>
          <a:p>
            <a:pPr>
              <a:spcAft>
                <a:spcPts val="336"/>
              </a:spcAft>
            </a:pPr>
            <a:r>
              <a:rPr lang="en-US" sz="1400" dirty="0">
                <a:latin typeface="+mj-lt"/>
              </a:rPr>
              <a:t>Furthermore, if we could identify the </a:t>
            </a:r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Attacker</a:t>
            </a:r>
            <a:r>
              <a:rPr lang="en-US" sz="1400" dirty="0">
                <a:latin typeface="+mj-lt"/>
              </a:rPr>
              <a:t> of 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historical</a:t>
            </a:r>
            <a:r>
              <a:rPr lang="en-US" sz="1400" dirty="0">
                <a:latin typeface="+mj-lt"/>
              </a:rPr>
              <a:t> unknown attacks, it could facilitate the decision making in preventing future Terrorist Attacks.</a:t>
            </a:r>
          </a:p>
          <a:p>
            <a:pPr>
              <a:spcAft>
                <a:spcPts val="336"/>
              </a:spcAft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Goal</a:t>
            </a:r>
            <a:r>
              <a:rPr lang="en-US" sz="1600" dirty="0">
                <a:latin typeface="+mj-lt"/>
              </a:rPr>
              <a:t>=&gt; </a:t>
            </a:r>
            <a:r>
              <a:rPr lang="en-US" sz="1600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Build a Machine Learning Model to identify the Attacker of a Terrorist Attack as accurate as possible.</a:t>
            </a:r>
            <a:r>
              <a:rPr lang="en-US" altLang="zh-SG" sz="1600" dirty="0">
                <a:highlight>
                  <a:srgbClr val="029676"/>
                </a:highlight>
              </a:rPr>
              <a:t> </a:t>
            </a:r>
            <a:r>
              <a:rPr lang="en-US" altLang="zh-SG" sz="1600" dirty="0"/>
              <a:t>=&gt; </a:t>
            </a:r>
            <a:r>
              <a:rPr lang="en-US" altLang="zh-SG" sz="1600" b="1" u="sng" dirty="0">
                <a:solidFill>
                  <a:srgbClr val="029676"/>
                </a:solidFill>
              </a:rPr>
              <a:t>Classification Question</a:t>
            </a:r>
            <a:endParaRPr lang="en-US" sz="1600" b="1" u="sng" dirty="0">
              <a:solidFill>
                <a:srgbClr val="029676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9CAF7-2294-4669-8A60-4F598640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648" y="627534"/>
            <a:ext cx="3312368" cy="1581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35985-FA60-4FA8-BE68-E184CBE0C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645" y="2394838"/>
            <a:ext cx="3312369" cy="2265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28352-C662-4B94-B9C5-AEF02EFAC6EA}"/>
              </a:ext>
            </a:extLst>
          </p:cNvPr>
          <p:cNvSpPr txBox="1"/>
          <p:nvPr/>
        </p:nvSpPr>
        <p:spPr>
          <a:xfrm>
            <a:off x="6840824" y="3507854"/>
            <a:ext cx="936104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SG" sz="1400" b="1" dirty="0">
                <a:solidFill>
                  <a:schemeClr val="bg1"/>
                </a:solidFill>
              </a:rPr>
              <a:t>Unknown</a:t>
            </a:r>
            <a:endParaRPr lang="zh-SG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sz="1200" spc="300" dirty="0">
                <a:solidFill>
                  <a:schemeClr val="bg1"/>
                </a:solidFill>
              </a:rPr>
              <a:t>Methodology</a:t>
            </a:r>
            <a:endParaRPr lang="en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6588224" y="374318"/>
            <a:ext cx="259228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70C3F42-CA3D-402F-8596-84969B98F63B}"/>
              </a:ext>
            </a:extLst>
          </p:cNvPr>
          <p:cNvSpPr txBox="1">
            <a:spLocks/>
          </p:cNvSpPr>
          <p:nvPr/>
        </p:nvSpPr>
        <p:spPr>
          <a:xfrm>
            <a:off x="78543" y="374318"/>
            <a:ext cx="8208912" cy="36835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dirty="0">
                <a:latin typeface="+mj-lt"/>
              </a:rPr>
              <a:t>Sources:</a:t>
            </a:r>
          </a:p>
          <a:p>
            <a:pPr marL="0" indent="0">
              <a:buNone/>
            </a:pPr>
            <a:r>
              <a:rPr lang="en-US" altLang="zh-SG" sz="1400" dirty="0">
                <a:solidFill>
                  <a:srgbClr val="121212"/>
                </a:solidFill>
                <a:latin typeface="+mj-lt"/>
              </a:rPr>
              <a:t>                               </a:t>
            </a:r>
            <a:r>
              <a:rPr lang="en-US" altLang="zh-SG" sz="1400" b="0" i="0" dirty="0">
                <a:solidFill>
                  <a:srgbClr val="121212"/>
                </a:solidFill>
                <a:effectLst/>
                <a:latin typeface="+mj-lt"/>
              </a:rPr>
              <a:t>-  </a:t>
            </a:r>
            <a:r>
              <a:rPr lang="en-US" altLang="zh-SG" sz="1400" i="1" u="sng" dirty="0">
                <a:solidFill>
                  <a:srgbClr val="121212"/>
                </a:solidFill>
                <a:latin typeface="+mj-lt"/>
              </a:rPr>
              <a:t>Global Terrorism Database </a:t>
            </a:r>
            <a:r>
              <a:rPr lang="en-US" altLang="zh-SG" sz="1400" b="0" i="0" dirty="0">
                <a:solidFill>
                  <a:srgbClr val="121212"/>
                </a:solidFill>
                <a:effectLst/>
                <a:latin typeface="+mj-lt"/>
              </a:rPr>
              <a:t>: </a:t>
            </a:r>
            <a:r>
              <a:rPr lang="en-US" altLang="zh-SG" sz="1000" u="sng" dirty="0">
                <a:solidFill>
                  <a:srgbClr val="0070C0"/>
                </a:solidFill>
                <a:latin typeface="+mj-lt"/>
              </a:rPr>
              <a:t>https://start.umd.edu/gtd/</a:t>
            </a:r>
            <a:endParaRPr lang="en-US" sz="1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074" name="Picture 2" descr="GTD">
            <a:extLst>
              <a:ext uri="{FF2B5EF4-FFF2-40B4-BE49-F238E27FC236}">
                <a16:creationId xmlns:a16="http://schemas.microsoft.com/office/drawing/2014/main" id="{6A304604-DEAC-4F35-B842-839C6FCD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650692"/>
            <a:ext cx="850010" cy="33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39C287-8DA8-48E5-A11D-6CEDC3D0A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2808"/>
            <a:ext cx="9144000" cy="37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8945F3C-FC38-4CBB-B289-E4ADC2AC8127}"/>
              </a:ext>
            </a:extLst>
          </p:cNvPr>
          <p:cNvSpPr txBox="1"/>
          <p:nvPr/>
        </p:nvSpPr>
        <p:spPr>
          <a:xfrm>
            <a:off x="7623245" y="2439153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050" b="1" dirty="0">
                <a:solidFill>
                  <a:schemeClr val="bg1"/>
                </a:solidFill>
              </a:rPr>
              <a:t>Attack Information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29454F-7174-48AB-A0DB-5562204A7D31}"/>
              </a:ext>
            </a:extLst>
          </p:cNvPr>
          <p:cNvSpPr txBox="1"/>
          <p:nvPr/>
        </p:nvSpPr>
        <p:spPr>
          <a:xfrm>
            <a:off x="6588224" y="2439154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200" b="1" dirty="0">
                <a:solidFill>
                  <a:schemeClr val="bg1"/>
                </a:solidFill>
              </a:rPr>
              <a:t>Incident Location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sz="1200" spc="300" dirty="0">
                <a:solidFill>
                  <a:schemeClr val="bg1"/>
                </a:solidFill>
              </a:rPr>
              <a:t>Methodology</a:t>
            </a:r>
            <a:endParaRPr lang="en-SG" sz="1200" spc="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C147-668C-485F-B6D1-8EA7CAFE2421}"/>
              </a:ext>
            </a:extLst>
          </p:cNvPr>
          <p:cNvSpPr txBox="1"/>
          <p:nvPr/>
        </p:nvSpPr>
        <p:spPr>
          <a:xfrm>
            <a:off x="6588224" y="374318"/>
            <a:ext cx="259228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70C3F42-CA3D-402F-8596-84969B98F63B}"/>
              </a:ext>
            </a:extLst>
          </p:cNvPr>
          <p:cNvSpPr txBox="1">
            <a:spLocks/>
          </p:cNvSpPr>
          <p:nvPr/>
        </p:nvSpPr>
        <p:spPr>
          <a:xfrm>
            <a:off x="78543" y="374318"/>
            <a:ext cx="5429561" cy="6852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SG" sz="1400" b="1" dirty="0">
                <a:latin typeface="+mj-lt"/>
              </a:rPr>
              <a:t>Sources:</a:t>
            </a:r>
          </a:p>
          <a:p>
            <a:pPr marL="0" indent="0">
              <a:buNone/>
            </a:pPr>
            <a:r>
              <a:rPr lang="en-US" altLang="zh-SG" sz="1400" dirty="0">
                <a:solidFill>
                  <a:srgbClr val="121212"/>
                </a:solidFill>
                <a:latin typeface="+mj-lt"/>
              </a:rPr>
              <a:t>                               </a:t>
            </a:r>
            <a:r>
              <a:rPr lang="en-US" altLang="zh-SG" sz="1400" b="0" i="0" dirty="0">
                <a:solidFill>
                  <a:srgbClr val="121212"/>
                </a:solidFill>
                <a:effectLst/>
                <a:latin typeface="+mj-lt"/>
              </a:rPr>
              <a:t>-  </a:t>
            </a:r>
            <a:r>
              <a:rPr lang="en-US" altLang="zh-SG" sz="1400" i="1" u="sng" dirty="0">
                <a:solidFill>
                  <a:srgbClr val="121212"/>
                </a:solidFill>
                <a:latin typeface="+mj-lt"/>
              </a:rPr>
              <a:t>Global Terrorism Database </a:t>
            </a:r>
            <a:r>
              <a:rPr lang="en-US" altLang="zh-SG" sz="1400" b="0" i="0" dirty="0">
                <a:solidFill>
                  <a:srgbClr val="121212"/>
                </a:solidFill>
                <a:effectLst/>
                <a:latin typeface="+mj-lt"/>
              </a:rPr>
              <a:t>: </a:t>
            </a:r>
            <a:r>
              <a:rPr lang="en-US" altLang="zh-SG" sz="1000" u="sng" dirty="0">
                <a:solidFill>
                  <a:srgbClr val="0070C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https://start.umd.edu/gtd/</a:t>
            </a:r>
            <a:endParaRPr lang="en-US" altLang="zh-SG" sz="1000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074" name="Picture 2" descr="GTD">
            <a:extLst>
              <a:ext uri="{FF2B5EF4-FFF2-40B4-BE49-F238E27FC236}">
                <a16:creationId xmlns:a16="http://schemas.microsoft.com/office/drawing/2014/main" id="{6A304604-DEAC-4F35-B842-839C6FCD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650692"/>
            <a:ext cx="850010" cy="33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8B861F3-AF80-491E-B28C-DA68869EE4FC}"/>
              </a:ext>
            </a:extLst>
          </p:cNvPr>
          <p:cNvSpPr txBox="1">
            <a:spLocks/>
          </p:cNvSpPr>
          <p:nvPr/>
        </p:nvSpPr>
        <p:spPr>
          <a:xfrm>
            <a:off x="323528" y="1131590"/>
            <a:ext cx="3338087" cy="33612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SG" altLang="zh-SG" sz="1200" b="1" dirty="0">
                <a:latin typeface="+mj-lt"/>
              </a:rPr>
              <a:t>Organization</a:t>
            </a:r>
          </a:p>
          <a:p>
            <a:pPr marL="400050" lvl="1" indent="0">
              <a:buNone/>
            </a:pPr>
            <a:r>
              <a:rPr lang="en-US" altLang="zh-SG" sz="1000" dirty="0">
                <a:latin typeface="+mj-lt"/>
              </a:rPr>
              <a:t>National Consortium for the Study of Terrorism and Responses to Terrorism (START) at the University of Maryland</a:t>
            </a:r>
            <a:endParaRPr lang="en-US" altLang="zh-SG" sz="1200" dirty="0">
              <a:latin typeface="+mj-lt"/>
            </a:endParaRPr>
          </a:p>
          <a:p>
            <a:pPr fontAlgn="base">
              <a:buFont typeface="Arial" panose="020B0604020202020204" pitchFamily="34" charset="0"/>
              <a:buAutoNum type="arabicPeriod"/>
            </a:pPr>
            <a:r>
              <a:rPr lang="en-US" altLang="zh-SG" sz="1200" b="1" dirty="0">
                <a:latin typeface="+mj-lt"/>
              </a:rPr>
              <a:t>Time period</a:t>
            </a:r>
          </a:p>
          <a:p>
            <a:pPr marL="400050" lvl="1" indent="0" fontAlgn="base">
              <a:buNone/>
            </a:pPr>
            <a:r>
              <a:rPr lang="en-US" altLang="zh-SG" sz="1000" dirty="0">
                <a:latin typeface="+mj-lt"/>
              </a:rPr>
              <a:t>1970-2017, except 1993. </a:t>
            </a:r>
          </a:p>
          <a:p>
            <a:pPr marL="400050" lvl="1" indent="0" fontAlgn="base">
              <a:buNone/>
            </a:pPr>
            <a:r>
              <a:rPr lang="en-US" altLang="zh-SG" sz="1000" b="1" u="sng" dirty="0">
                <a:solidFill>
                  <a:srgbClr val="0070C0"/>
                </a:solidFill>
                <a:latin typeface="+mj-lt"/>
              </a:rPr>
              <a:t>High Information Integrity </a:t>
            </a:r>
            <a:r>
              <a:rPr lang="en-US" altLang="zh-SG" sz="1000" dirty="0">
                <a:latin typeface="+mj-lt"/>
              </a:rPr>
              <a:t>from 1998 to 2017.</a:t>
            </a:r>
            <a:endParaRPr lang="en-US" altLang="zh-SG" sz="1200" dirty="0">
              <a:latin typeface="+mj-lt"/>
            </a:endParaRPr>
          </a:p>
          <a:p>
            <a:pPr fontAlgn="base">
              <a:buFont typeface="Arial" panose="020B0604020202020204" pitchFamily="34" charset="0"/>
              <a:buAutoNum type="arabicPeriod"/>
            </a:pPr>
            <a:r>
              <a:rPr lang="en-US" altLang="zh-SG" sz="1200" b="1" dirty="0">
                <a:latin typeface="+mj-lt"/>
              </a:rPr>
              <a:t>Contents</a:t>
            </a:r>
          </a:p>
          <a:p>
            <a:pPr marL="571500" lvl="1" indent="-171450" fontAlgn="base"/>
            <a:r>
              <a:rPr lang="en-US" altLang="zh-SG" sz="1000" dirty="0">
                <a:latin typeface="+mj-lt"/>
              </a:rPr>
              <a:t>200,000+ </a:t>
            </a:r>
            <a:r>
              <a:rPr lang="en-US" altLang="zh-SG" sz="1000" b="1" dirty="0">
                <a:solidFill>
                  <a:srgbClr val="0070C0"/>
                </a:solidFill>
                <a:latin typeface="+mj-lt"/>
              </a:rPr>
              <a:t>records</a:t>
            </a:r>
            <a:r>
              <a:rPr lang="en-US" altLang="zh-SG" sz="1000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pPr marL="571500" lvl="1" indent="-171450" fontAlgn="base"/>
            <a:r>
              <a:rPr lang="en-US" altLang="zh-SG" sz="1000" dirty="0">
                <a:latin typeface="+mj-lt"/>
              </a:rPr>
              <a:t>135 </a:t>
            </a:r>
            <a:r>
              <a:rPr lang="en-US" altLang="zh-SG" sz="1000" b="1" dirty="0">
                <a:solidFill>
                  <a:srgbClr val="0070C0"/>
                </a:solidFill>
                <a:latin typeface="+mj-lt"/>
              </a:rPr>
              <a:t>features</a:t>
            </a:r>
            <a:endParaRPr lang="en-US" altLang="zh-SG" sz="1200" dirty="0">
              <a:latin typeface="+mj-lt"/>
            </a:endParaRPr>
          </a:p>
          <a:p>
            <a:pPr fontAlgn="base">
              <a:buFont typeface="Arial" panose="020B0604020202020204" pitchFamily="34" charset="0"/>
              <a:buAutoNum type="arabicPeriod"/>
            </a:pPr>
            <a:r>
              <a:rPr lang="en-US" altLang="zh-SG" sz="1200" b="1" dirty="0">
                <a:latin typeface="+mj-lt"/>
              </a:rPr>
              <a:t>Sources</a:t>
            </a:r>
          </a:p>
          <a:p>
            <a:pPr marL="400050" lvl="1" indent="0" fontAlgn="base">
              <a:buNone/>
            </a:pPr>
            <a:r>
              <a:rPr lang="en-US" altLang="zh-SG" sz="1000" dirty="0">
                <a:latin typeface="+mj-lt"/>
              </a:rPr>
              <a:t>Unclassified media articles</a:t>
            </a:r>
            <a:endParaRPr lang="en-US" altLang="zh-SG" sz="1200" dirty="0">
              <a:latin typeface="+mj-lt"/>
            </a:endParaRPr>
          </a:p>
          <a:p>
            <a:pPr fontAlgn="base">
              <a:buFont typeface="Arial" panose="020B0604020202020204" pitchFamily="34" charset="0"/>
              <a:buAutoNum type="arabicPeriod"/>
            </a:pPr>
            <a:r>
              <a:rPr lang="en-US" altLang="zh-SG" sz="1200" b="1" dirty="0">
                <a:latin typeface="+mj-lt"/>
              </a:rPr>
              <a:t>Codebook</a:t>
            </a:r>
          </a:p>
          <a:p>
            <a:pPr marL="400050" lvl="1" indent="0" fontAlgn="base">
              <a:buNone/>
            </a:pPr>
            <a:r>
              <a:rPr lang="en-US" altLang="zh-SG" sz="1000" dirty="0">
                <a:latin typeface="+mj-lt"/>
              </a:rPr>
              <a:t> 65 pages</a:t>
            </a:r>
          </a:p>
          <a:p>
            <a:pPr marL="400050" lvl="1" indent="0" fontAlgn="base">
              <a:buNone/>
            </a:pPr>
            <a:r>
              <a:rPr lang="en-US" altLang="zh-SG" sz="1000" dirty="0">
                <a:latin typeface="+mj-lt"/>
              </a:rPr>
              <a:t>Reflecting the systematic collection and coding rules for the Global Terrorism Database</a:t>
            </a:r>
          </a:p>
          <a:p>
            <a:pPr marL="0" indent="0">
              <a:buNone/>
            </a:pPr>
            <a:endParaRPr lang="en-US" sz="1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" name="Picture 2" descr="GTD">
            <a:extLst>
              <a:ext uri="{FF2B5EF4-FFF2-40B4-BE49-F238E27FC236}">
                <a16:creationId xmlns:a16="http://schemas.microsoft.com/office/drawing/2014/main" id="{6C4F29F6-321F-4236-AA40-FEAB974B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84" y="1203598"/>
            <a:ext cx="850010" cy="33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A37820-40AC-4DB0-A10F-031CB544646E}"/>
              </a:ext>
            </a:extLst>
          </p:cNvPr>
          <p:cNvSpPr txBox="1"/>
          <p:nvPr/>
        </p:nvSpPr>
        <p:spPr>
          <a:xfrm>
            <a:off x="4548789" y="2439154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200" b="1" dirty="0">
                <a:solidFill>
                  <a:schemeClr val="bg1"/>
                </a:solidFill>
              </a:rPr>
              <a:t>GTD ID &amp;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B173B-28EC-4CC7-B80E-276DE6139C1A}"/>
              </a:ext>
            </a:extLst>
          </p:cNvPr>
          <p:cNvSpPr txBox="1"/>
          <p:nvPr/>
        </p:nvSpPr>
        <p:spPr>
          <a:xfrm>
            <a:off x="5567680" y="2439154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050" b="1" dirty="0">
                <a:solidFill>
                  <a:schemeClr val="bg1"/>
                </a:solidFill>
              </a:rPr>
              <a:t>Incident Information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3728FC-C812-4B6B-9E1B-662D9F1AA4CE}"/>
              </a:ext>
            </a:extLst>
          </p:cNvPr>
          <p:cNvSpPr txBox="1"/>
          <p:nvPr/>
        </p:nvSpPr>
        <p:spPr>
          <a:xfrm>
            <a:off x="4037714" y="3602450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050" b="1" dirty="0">
                <a:solidFill>
                  <a:schemeClr val="bg1"/>
                </a:solidFill>
              </a:rPr>
              <a:t>Weapon Information</a:t>
            </a:r>
          </a:p>
        </p:txBody>
      </p:sp>
      <p:cxnSp>
        <p:nvCxnSpPr>
          <p:cNvPr id="3084" name="Connector: Elbow 3083">
            <a:extLst>
              <a:ext uri="{FF2B5EF4-FFF2-40B4-BE49-F238E27FC236}">
                <a16:creationId xmlns:a16="http://schemas.microsoft.com/office/drawing/2014/main" id="{7C787886-F556-49C3-8FA7-8E893D4798AD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5299874" y="1219139"/>
            <a:ext cx="900978" cy="153905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5820068-1191-415B-8559-067F7B22C10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5809319" y="1728584"/>
            <a:ext cx="900978" cy="520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022916A-AC16-4EDE-AC9A-E27358830C86}"/>
              </a:ext>
            </a:extLst>
          </p:cNvPr>
          <p:cNvCxnSpPr>
            <a:cxnSpLocks/>
            <a:stCxn id="8" idx="2"/>
            <a:endCxn id="62" idx="0"/>
          </p:cNvCxnSpPr>
          <p:nvPr/>
        </p:nvCxnSpPr>
        <p:spPr>
          <a:xfrm rot="16200000" flipH="1">
            <a:off x="6319591" y="1738474"/>
            <a:ext cx="900978" cy="5003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6F25D59-C410-409B-9BD4-FA01005CC0D1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 rot="16200000" flipH="1">
            <a:off x="6837102" y="1220962"/>
            <a:ext cx="900977" cy="15354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2BF34B-6E6E-4B75-876D-DD82A93F0D02}"/>
              </a:ext>
            </a:extLst>
          </p:cNvPr>
          <p:cNvSpPr txBox="1"/>
          <p:nvPr/>
        </p:nvSpPr>
        <p:spPr>
          <a:xfrm>
            <a:off x="5062778" y="3602450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050" b="1" dirty="0">
                <a:solidFill>
                  <a:schemeClr val="bg1"/>
                </a:solidFill>
              </a:rPr>
              <a:t>Target Information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683778-ADB2-49D3-A4ED-8404D5CDC9C8}"/>
              </a:ext>
            </a:extLst>
          </p:cNvPr>
          <p:cNvSpPr txBox="1"/>
          <p:nvPr/>
        </p:nvSpPr>
        <p:spPr>
          <a:xfrm>
            <a:off x="6087842" y="3602449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050" b="1" dirty="0">
                <a:solidFill>
                  <a:schemeClr val="bg1"/>
                </a:solidFill>
              </a:rPr>
              <a:t>Perpetrator Information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FD7906-6B75-4570-8A38-3B7721B0D33E}"/>
              </a:ext>
            </a:extLst>
          </p:cNvPr>
          <p:cNvSpPr txBox="1"/>
          <p:nvPr/>
        </p:nvSpPr>
        <p:spPr>
          <a:xfrm>
            <a:off x="7118982" y="3602449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900" b="1" dirty="0">
                <a:solidFill>
                  <a:schemeClr val="bg1"/>
                </a:solidFill>
              </a:rPr>
              <a:t>Casualties </a:t>
            </a:r>
            <a:r>
              <a:rPr lang="en-US" altLang="zh-CN" sz="900" b="1" dirty="0">
                <a:solidFill>
                  <a:schemeClr val="bg1"/>
                </a:solidFill>
              </a:rPr>
              <a:t>&amp; </a:t>
            </a:r>
            <a:r>
              <a:rPr lang="en-US" altLang="zh-SG" sz="900" b="1" dirty="0">
                <a:solidFill>
                  <a:schemeClr val="bg1"/>
                </a:solidFill>
              </a:rPr>
              <a:t>Consequences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64FE64-58C2-4C75-8A12-84E941F68F53}"/>
              </a:ext>
            </a:extLst>
          </p:cNvPr>
          <p:cNvSpPr txBox="1"/>
          <p:nvPr/>
        </p:nvSpPr>
        <p:spPr>
          <a:xfrm>
            <a:off x="8150122" y="3602448"/>
            <a:ext cx="864094" cy="568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zh-SG" sz="1050" b="1" dirty="0">
                <a:solidFill>
                  <a:schemeClr val="bg1"/>
                </a:solidFill>
              </a:rPr>
              <a:t>Additional Information &amp; Sources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5DC76BB-85FD-4682-BD78-6101B26A6FFD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rot="5400000">
            <a:off x="4462688" y="1545249"/>
            <a:ext cx="2064274" cy="2050128"/>
          </a:xfrm>
          <a:prstGeom prst="bentConnector3">
            <a:avLst>
              <a:gd name="adj1" fmla="val 85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09F4F0D-E834-4DB1-9B50-75C41E00A34B}"/>
              </a:ext>
            </a:extLst>
          </p:cNvPr>
          <p:cNvCxnSpPr>
            <a:cxnSpLocks/>
            <a:stCxn id="8" idx="2"/>
            <a:endCxn id="86" idx="0"/>
          </p:cNvCxnSpPr>
          <p:nvPr/>
        </p:nvCxnSpPr>
        <p:spPr>
          <a:xfrm rot="5400000">
            <a:off x="4975220" y="2057781"/>
            <a:ext cx="2064274" cy="1025064"/>
          </a:xfrm>
          <a:prstGeom prst="bentConnector3">
            <a:avLst>
              <a:gd name="adj1" fmla="val 85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5" name="Straight Connector 3114">
            <a:extLst>
              <a:ext uri="{FF2B5EF4-FFF2-40B4-BE49-F238E27FC236}">
                <a16:creationId xmlns:a16="http://schemas.microsoft.com/office/drawing/2014/main" id="{C3BFA6D4-0188-4699-BA9E-293D63352259}"/>
              </a:ext>
            </a:extLst>
          </p:cNvPr>
          <p:cNvCxnSpPr>
            <a:stCxn id="8" idx="2"/>
            <a:endCxn id="87" idx="0"/>
          </p:cNvCxnSpPr>
          <p:nvPr/>
        </p:nvCxnSpPr>
        <p:spPr>
          <a:xfrm>
            <a:off x="6519889" y="1538176"/>
            <a:ext cx="0" cy="2064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462D12A-E8E3-4B1A-A77A-B4912C9D0F15}"/>
              </a:ext>
            </a:extLst>
          </p:cNvPr>
          <p:cNvCxnSpPr>
            <a:cxnSpLocks/>
            <a:stCxn id="8" idx="2"/>
            <a:endCxn id="88" idx="0"/>
          </p:cNvCxnSpPr>
          <p:nvPr/>
        </p:nvCxnSpPr>
        <p:spPr>
          <a:xfrm rot="16200000" flipH="1">
            <a:off x="6003323" y="2054742"/>
            <a:ext cx="2064273" cy="1031140"/>
          </a:xfrm>
          <a:prstGeom prst="bentConnector3">
            <a:avLst>
              <a:gd name="adj1" fmla="val 85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1C4C549-D156-4E51-A7CA-468A8FCC2BA0}"/>
              </a:ext>
            </a:extLst>
          </p:cNvPr>
          <p:cNvCxnSpPr>
            <a:cxnSpLocks/>
            <a:stCxn id="8" idx="2"/>
            <a:endCxn id="89" idx="0"/>
          </p:cNvCxnSpPr>
          <p:nvPr/>
        </p:nvCxnSpPr>
        <p:spPr>
          <a:xfrm rot="16200000" flipH="1">
            <a:off x="6518893" y="1539172"/>
            <a:ext cx="2064272" cy="2062280"/>
          </a:xfrm>
          <a:prstGeom prst="bentConnector3">
            <a:avLst>
              <a:gd name="adj1" fmla="val 85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0" name="Flowchart: Process 3129">
            <a:extLst>
              <a:ext uri="{FF2B5EF4-FFF2-40B4-BE49-F238E27FC236}">
                <a16:creationId xmlns:a16="http://schemas.microsoft.com/office/drawing/2014/main" id="{52FA804F-AF1D-49E3-87EC-22E81D3F69B4}"/>
              </a:ext>
            </a:extLst>
          </p:cNvPr>
          <p:cNvSpPr/>
          <p:nvPr/>
        </p:nvSpPr>
        <p:spPr>
          <a:xfrm>
            <a:off x="3749730" y="985270"/>
            <a:ext cx="5364088" cy="3674712"/>
          </a:xfrm>
          <a:prstGeom prst="flowChartProcess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464591-8481-4715-9A0C-8E53BE188A24}"/>
              </a:ext>
            </a:extLst>
          </p:cNvPr>
          <p:cNvSpPr txBox="1"/>
          <p:nvPr/>
        </p:nvSpPr>
        <p:spPr>
          <a:xfrm>
            <a:off x="7368390" y="1131590"/>
            <a:ext cx="171196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Records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200,000+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Features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135</a:t>
            </a:r>
          </a:p>
        </p:txBody>
      </p:sp>
    </p:spTree>
    <p:extLst>
      <p:ext uri="{BB962C8B-B14F-4D97-AF65-F5344CB8AC3E}">
        <p14:creationId xmlns:p14="http://schemas.microsoft.com/office/powerpoint/2010/main" val="32630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sz="1200" spc="300" dirty="0">
                <a:solidFill>
                  <a:schemeClr val="bg1"/>
                </a:solidFill>
              </a:rPr>
              <a:t>Methodology</a:t>
            </a:r>
            <a:endParaRPr lang="en-SG" sz="1200" spc="300" dirty="0">
              <a:solidFill>
                <a:schemeClr val="bg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8B861F3-AF80-491E-B28C-DA68869EE4FC}"/>
              </a:ext>
            </a:extLst>
          </p:cNvPr>
          <p:cNvSpPr txBox="1">
            <a:spLocks/>
          </p:cNvSpPr>
          <p:nvPr/>
        </p:nvSpPr>
        <p:spPr>
          <a:xfrm>
            <a:off x="323528" y="627534"/>
            <a:ext cx="8712968" cy="39604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SG" altLang="zh-SG" b="1" dirty="0"/>
              <a:t>MODEL</a:t>
            </a:r>
          </a:p>
          <a:p>
            <a:pPr marL="400050" lvl="1" indent="0">
              <a:buNone/>
            </a:pPr>
            <a:r>
              <a:rPr lang="en-US" altLang="zh-SG" sz="1200" b="1" dirty="0">
                <a:solidFill>
                  <a:schemeClr val="bg1"/>
                </a:solidFill>
                <a:highlight>
                  <a:srgbClr val="E98300"/>
                </a:highlight>
                <a:latin typeface="+mj-lt"/>
              </a:rPr>
              <a:t>Baseline Model: </a:t>
            </a:r>
            <a:r>
              <a:rPr lang="en-US" altLang="zh-SG" sz="1200" dirty="0">
                <a:latin typeface="+mj-lt"/>
              </a:rPr>
              <a:t>Logistic Regression</a:t>
            </a:r>
          </a:p>
          <a:p>
            <a:pPr marL="400050" lvl="1" indent="0">
              <a:buNone/>
            </a:pPr>
            <a:r>
              <a:rPr lang="en-US" altLang="zh-SG" sz="1200" b="1" dirty="0">
                <a:solidFill>
                  <a:schemeClr val="bg1"/>
                </a:solidFill>
                <a:highlight>
                  <a:srgbClr val="029676"/>
                </a:highlight>
                <a:latin typeface="+mj-lt"/>
              </a:rPr>
              <a:t>Alternative Model: </a:t>
            </a:r>
            <a:r>
              <a:rPr lang="en-SG" altLang="zh-SG" sz="1200" b="0" i="0" dirty="0">
                <a:effectLst/>
                <a:latin typeface="+mj-lt"/>
              </a:rPr>
              <a:t>Support Vector </a:t>
            </a:r>
            <a:r>
              <a:rPr lang="en-SG" altLang="zh-SG" sz="1200" dirty="0">
                <a:latin typeface="+mj-lt"/>
              </a:rPr>
              <a:t>M</a:t>
            </a:r>
            <a:r>
              <a:rPr lang="en-SG" altLang="zh-SG" sz="1200" b="0" i="0" dirty="0">
                <a:effectLst/>
                <a:latin typeface="+mj-lt"/>
              </a:rPr>
              <a:t>achine(</a:t>
            </a:r>
            <a:r>
              <a:rPr lang="en-US" altLang="zh-SG" sz="1200" dirty="0">
                <a:latin typeface="+mj-lt"/>
              </a:rPr>
              <a:t>SVM), Random Forest, Naive Bayes</a:t>
            </a:r>
            <a:endParaRPr lang="en-SG" altLang="zh-SG" sz="1200" b="1" dirty="0">
              <a:latin typeface="+mj-lt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SG" b="1" dirty="0"/>
              <a:t>METRICS</a:t>
            </a:r>
          </a:p>
          <a:p>
            <a:pPr marL="457200" lvl="1" indent="0">
              <a:buNone/>
            </a:pPr>
            <a:r>
              <a:rPr lang="en-US" altLang="zh-SG" sz="1400" dirty="0"/>
              <a:t>Classification Model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zh-SG" sz="1400" dirty="0"/>
              <a:t>Classification Report(precision,recall,f1-score)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zh-SG" sz="1400" dirty="0"/>
              <a:t>Confusion Matrix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zh-SG" sz="1400" dirty="0"/>
              <a:t>ROC Curve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SG" altLang="zh-SG" b="1" dirty="0"/>
              <a:t>TOOLS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87BFA9B-2A3A-4F48-A3ED-3B16AA54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967" y="3206004"/>
            <a:ext cx="2100287" cy="848834"/>
          </a:xfrm>
          <a:prstGeom prst="rect">
            <a:avLst/>
          </a:prstGeom>
        </p:spPr>
      </p:pic>
      <p:pic>
        <p:nvPicPr>
          <p:cNvPr id="35" name="Picture 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FC607B-579B-4BEC-A754-245CC5DD82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0" y="3114724"/>
            <a:ext cx="1031395" cy="103139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9B36EDF-398C-42AF-A76D-05A55AA158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6423" y="3206004"/>
            <a:ext cx="1885716" cy="84883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0919D4B-C032-4575-B79F-F308185610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644" y="4026750"/>
            <a:ext cx="2448272" cy="587585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2826FDF-B07F-41D4-A50E-ABCA719F560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90" y="3944834"/>
            <a:ext cx="2285794" cy="659846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0FCE0AF9-52DA-473A-A6D5-034A87A93B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1" y="2955747"/>
            <a:ext cx="1584176" cy="18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328288" y="1131590"/>
            <a:ext cx="8540215" cy="3456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venir LT 45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AutoNum type="arabicPeriod"/>
            </a:pPr>
            <a:r>
              <a:rPr lang="en-US" altLang="zh-CN" dirty="0">
                <a:latin typeface="+mj-lt"/>
              </a:rPr>
              <a:t>EDA &amp; Data Preparation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zh-CN" dirty="0">
                <a:latin typeface="+mj-lt"/>
              </a:rPr>
              <a:t>Data Analysis &amp; Feature Engineering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zh-CN" dirty="0">
                <a:latin typeface="+mj-lt"/>
              </a:rPr>
              <a:t>Data Transformation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zh-CN" dirty="0">
                <a:latin typeface="+mj-lt"/>
              </a:rPr>
              <a:t>ML Model Training &amp; Evaluation</a:t>
            </a:r>
            <a:endParaRPr lang="en-US" altLang="zh-CN" sz="1400" b="1" dirty="0">
              <a:solidFill>
                <a:srgbClr val="0070C0"/>
              </a:solidFill>
              <a:latin typeface="+mj-lt"/>
            </a:endParaRPr>
          </a:p>
          <a:p>
            <a:pPr>
              <a:buAutoNum type="arabicPeriod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69196"/>
            <a:ext cx="3672408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3200" dirty="0">
                <a:latin typeface="+mj-lt"/>
              </a:rPr>
              <a:t>Process Workflow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3EBCB4E-9AE6-42CA-A18A-997B06BA4CBC}"/>
              </a:ext>
            </a:extLst>
          </p:cNvPr>
          <p:cNvSpPr txBox="1">
            <a:spLocks/>
          </p:cNvSpPr>
          <p:nvPr/>
        </p:nvSpPr>
        <p:spPr>
          <a:xfrm>
            <a:off x="481630" y="-121190"/>
            <a:ext cx="740273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65 Medium" panose="02000603020000020003" pitchFamily="2" charset="0"/>
                <a:ea typeface="+mj-ea"/>
                <a:cs typeface="+mj-cs"/>
              </a:defRPr>
            </a:lvl1pPr>
          </a:lstStyle>
          <a:p>
            <a:r>
              <a:rPr lang="en-US" sz="1200" spc="300" dirty="0">
                <a:solidFill>
                  <a:schemeClr val="bg1"/>
                </a:solidFill>
              </a:rPr>
              <a:t>Process Workflow</a:t>
            </a:r>
            <a:endParaRPr lang="en-SG" sz="12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18681</TotalTime>
  <Words>1733</Words>
  <Application>Microsoft Office PowerPoint</Application>
  <PresentationFormat>On-screen Show (16:9)</PresentationFormat>
  <Paragraphs>383</Paragraphs>
  <Slides>39</Slides>
  <Notes>39</Notes>
  <HiddenSlides>39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Avenir LT 45 Book</vt:lpstr>
      <vt:lpstr>Avenir LT 65 Medium</vt:lpstr>
      <vt:lpstr>Arial</vt:lpstr>
      <vt:lpstr>Arial Rounded MT Bold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Brian Reposar Alapide</dc:creator>
  <cp:lastModifiedBy>ZHEMING LI</cp:lastModifiedBy>
  <cp:revision>1375</cp:revision>
  <dcterms:created xsi:type="dcterms:W3CDTF">2014-09-06T03:10:56Z</dcterms:created>
  <dcterms:modified xsi:type="dcterms:W3CDTF">2021-02-22T03:07:21Z</dcterms:modified>
</cp:coreProperties>
</file>