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401" r:id="rId2"/>
    <p:sldId id="463" r:id="rId3"/>
    <p:sldId id="400" r:id="rId4"/>
    <p:sldId id="447" r:id="rId5"/>
    <p:sldId id="448" r:id="rId6"/>
    <p:sldId id="453" r:id="rId7"/>
    <p:sldId id="465" r:id="rId8"/>
    <p:sldId id="466" r:id="rId9"/>
    <p:sldId id="467" r:id="rId10"/>
    <p:sldId id="468" r:id="rId11"/>
    <p:sldId id="469" r:id="rId12"/>
    <p:sldId id="470" r:id="rId13"/>
    <p:sldId id="471" r:id="rId14"/>
    <p:sldId id="450" r:id="rId15"/>
    <p:sldId id="472" r:id="rId16"/>
    <p:sldId id="473" r:id="rId17"/>
    <p:sldId id="474" r:id="rId18"/>
    <p:sldId id="475" r:id="rId19"/>
    <p:sldId id="476" r:id="rId20"/>
    <p:sldId id="477" r:id="rId21"/>
    <p:sldId id="478" r:id="rId22"/>
    <p:sldId id="479" r:id="rId23"/>
    <p:sldId id="461" r:id="rId24"/>
    <p:sldId id="444" r:id="rId25"/>
    <p:sldId id="445"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09B1E8-0E55-4EF7-A189-7DEA28B775BA}">
          <p14:sldIdLst>
            <p14:sldId id="401"/>
            <p14:sldId id="463"/>
            <p14:sldId id="400"/>
            <p14:sldId id="447"/>
            <p14:sldId id="448"/>
            <p14:sldId id="453"/>
            <p14:sldId id="465"/>
            <p14:sldId id="466"/>
            <p14:sldId id="467"/>
            <p14:sldId id="468"/>
            <p14:sldId id="469"/>
            <p14:sldId id="470"/>
            <p14:sldId id="471"/>
            <p14:sldId id="450"/>
            <p14:sldId id="472"/>
            <p14:sldId id="473"/>
            <p14:sldId id="474"/>
            <p14:sldId id="475"/>
            <p14:sldId id="476"/>
            <p14:sldId id="477"/>
            <p14:sldId id="478"/>
            <p14:sldId id="479"/>
            <p14:sldId id="461"/>
            <p14:sldId id="444"/>
            <p14:sldId id="445"/>
          </p14:sldIdLst>
        </p14:section>
        <p14:section name="Untitled Section" id="{64B5ED02-3E35-4D34-83BB-8FE9E6B87C1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EMING LI" initials="ZL" lastIdx="1" clrIdx="0">
    <p:extLst>
      <p:ext uri="{19B8F6BF-5375-455C-9EA6-DF929625EA0E}">
        <p15:presenceInfo xmlns:p15="http://schemas.microsoft.com/office/powerpoint/2012/main" userId="78a3c24dfaf9c4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8300"/>
    <a:srgbClr val="029676"/>
    <a:srgbClr val="00C847"/>
    <a:srgbClr val="00AF3F"/>
    <a:srgbClr val="7ABC2E"/>
    <a:srgbClr val="6CAF3F"/>
    <a:srgbClr val="F286F2"/>
    <a:srgbClr val="00C4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3598" autoAdjust="0"/>
  </p:normalViewPr>
  <p:slideViewPr>
    <p:cSldViewPr>
      <p:cViewPr varScale="1">
        <p:scale>
          <a:sx n="113" d="100"/>
          <a:sy n="113" d="100"/>
        </p:scale>
        <p:origin x="365" y="91"/>
      </p:cViewPr>
      <p:guideLst>
        <p:guide orient="horz" pos="1620"/>
        <p:guide pos="2880"/>
      </p:guideLst>
    </p:cSldViewPr>
  </p:slideViewPr>
  <p:notesTextViewPr>
    <p:cViewPr>
      <p:scale>
        <a:sx n="1" d="1"/>
        <a:sy n="1" d="1"/>
      </p:scale>
      <p:origin x="0" y="0"/>
    </p:cViewPr>
  </p:notesTextViewPr>
  <p:sorterViewPr>
    <p:cViewPr>
      <p:scale>
        <a:sx n="100" d="100"/>
        <a:sy n="100" d="100"/>
      </p:scale>
      <p:origin x="0" y="1960"/>
    </p:cViewPr>
  </p:sorterViewPr>
  <p:notesViewPr>
    <p:cSldViewPr>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FEC3F4-A249-9A42-804E-D4DB53398148}" type="datetimeFigureOut">
              <a:rPr lang="en-US" smtClean="0"/>
              <a:t>11/2/2020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D0F068-F070-5741-AEA9-D232135922CE}" type="slidenum">
              <a:rPr lang="en-US" smtClean="0"/>
              <a:t>‹#›</a:t>
            </a:fld>
            <a:endParaRPr lang="en-US"/>
          </a:p>
        </p:txBody>
      </p:sp>
    </p:spTree>
    <p:extLst>
      <p:ext uri="{BB962C8B-B14F-4D97-AF65-F5344CB8AC3E}">
        <p14:creationId xmlns:p14="http://schemas.microsoft.com/office/powerpoint/2010/main" val="1759022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venir LT 45 Book" panose="02000503020000020003" pitchFamily="2" charset="0"/>
              </a:defRPr>
            </a:lvl1pPr>
          </a:lstStyle>
          <a:p>
            <a:endParaRPr lang="en-SG"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venir LT 45 Book" panose="02000503020000020003" pitchFamily="2" charset="0"/>
              </a:defRPr>
            </a:lvl1pPr>
          </a:lstStyle>
          <a:p>
            <a:fld id="{761B2151-1AD5-4962-920B-7E4185B5123F}" type="datetimeFigureOut">
              <a:rPr lang="en-SG" smtClean="0"/>
              <a:pPr/>
              <a:t>2/11/2020</a:t>
            </a:fld>
            <a:endParaRPr lang="en-SG"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venir LT 45 Book" panose="02000503020000020003" pitchFamily="2" charset="0"/>
              </a:defRPr>
            </a:lvl1pPr>
          </a:lstStyle>
          <a:p>
            <a:endParaRPr lang="en-SG"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venir LT 45 Book" panose="02000503020000020003" pitchFamily="2" charset="0"/>
              </a:defRPr>
            </a:lvl1pPr>
          </a:lstStyle>
          <a:p>
            <a:fld id="{241F3A2B-0AA4-4151-A0DA-59BCC8522600}" type="slidenum">
              <a:rPr lang="en-SG" smtClean="0"/>
              <a:pPr/>
              <a:t>‹#›</a:t>
            </a:fld>
            <a:endParaRPr lang="en-SG" dirty="0"/>
          </a:p>
        </p:txBody>
      </p:sp>
    </p:spTree>
    <p:extLst>
      <p:ext uri="{BB962C8B-B14F-4D97-AF65-F5344CB8AC3E}">
        <p14:creationId xmlns:p14="http://schemas.microsoft.com/office/powerpoint/2010/main" val="256108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venir LT 45 Book" panose="02000503020000020003" pitchFamily="2" charset="0"/>
        <a:ea typeface="+mn-ea"/>
        <a:cs typeface="+mn-cs"/>
      </a:defRPr>
    </a:lvl1pPr>
    <a:lvl2pPr marL="457200" algn="l" defTabSz="914400" rtl="0" eaLnBrk="1" latinLnBrk="0" hangingPunct="1">
      <a:defRPr sz="1200" kern="1200">
        <a:solidFill>
          <a:schemeClr val="tx1"/>
        </a:solidFill>
        <a:latin typeface="Avenir LT 45 Book" panose="02000503020000020003" pitchFamily="2" charset="0"/>
        <a:ea typeface="+mn-ea"/>
        <a:cs typeface="+mn-cs"/>
      </a:defRPr>
    </a:lvl2pPr>
    <a:lvl3pPr marL="914400" algn="l" defTabSz="914400" rtl="0" eaLnBrk="1" latinLnBrk="0" hangingPunct="1">
      <a:defRPr sz="1200" kern="1200">
        <a:solidFill>
          <a:schemeClr val="tx1"/>
        </a:solidFill>
        <a:latin typeface="Avenir LT 45 Book" panose="02000503020000020003" pitchFamily="2" charset="0"/>
        <a:ea typeface="+mn-ea"/>
        <a:cs typeface="+mn-cs"/>
      </a:defRPr>
    </a:lvl3pPr>
    <a:lvl4pPr marL="1371600" algn="l" defTabSz="914400" rtl="0" eaLnBrk="1" latinLnBrk="0" hangingPunct="1">
      <a:defRPr sz="1200" kern="1200">
        <a:solidFill>
          <a:schemeClr val="tx1"/>
        </a:solidFill>
        <a:latin typeface="Avenir LT 45 Book" panose="02000503020000020003" pitchFamily="2" charset="0"/>
        <a:ea typeface="+mn-ea"/>
        <a:cs typeface="+mn-cs"/>
      </a:defRPr>
    </a:lvl4pPr>
    <a:lvl5pPr marL="1828800" algn="l" defTabSz="914400" rtl="0" eaLnBrk="1" latinLnBrk="0" hangingPunct="1">
      <a:defRPr sz="1200" kern="1200">
        <a:solidFill>
          <a:schemeClr val="tx1"/>
        </a:solidFill>
        <a:latin typeface="Avenir LT 45 Book" panose="02000503020000020003"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1</a:t>
            </a:fld>
            <a:endParaRPr lang="en-SG"/>
          </a:p>
        </p:txBody>
      </p:sp>
    </p:spTree>
    <p:extLst>
      <p:ext uri="{BB962C8B-B14F-4D97-AF65-F5344CB8AC3E}">
        <p14:creationId xmlns:p14="http://schemas.microsoft.com/office/powerpoint/2010/main" val="665465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10</a:t>
            </a:fld>
            <a:endParaRPr lang="en-SG"/>
          </a:p>
        </p:txBody>
      </p:sp>
    </p:spTree>
    <p:extLst>
      <p:ext uri="{BB962C8B-B14F-4D97-AF65-F5344CB8AC3E}">
        <p14:creationId xmlns:p14="http://schemas.microsoft.com/office/powerpoint/2010/main" val="27336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11</a:t>
            </a:fld>
            <a:endParaRPr lang="en-SG"/>
          </a:p>
        </p:txBody>
      </p:sp>
    </p:spTree>
    <p:extLst>
      <p:ext uri="{BB962C8B-B14F-4D97-AF65-F5344CB8AC3E}">
        <p14:creationId xmlns:p14="http://schemas.microsoft.com/office/powerpoint/2010/main" val="3522209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12</a:t>
            </a:fld>
            <a:endParaRPr lang="en-SG"/>
          </a:p>
        </p:txBody>
      </p:sp>
    </p:spTree>
    <p:extLst>
      <p:ext uri="{BB962C8B-B14F-4D97-AF65-F5344CB8AC3E}">
        <p14:creationId xmlns:p14="http://schemas.microsoft.com/office/powerpoint/2010/main" val="1552541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13</a:t>
            </a:fld>
            <a:endParaRPr lang="en-SG"/>
          </a:p>
        </p:txBody>
      </p:sp>
    </p:spTree>
    <p:extLst>
      <p:ext uri="{BB962C8B-B14F-4D97-AF65-F5344CB8AC3E}">
        <p14:creationId xmlns:p14="http://schemas.microsoft.com/office/powerpoint/2010/main" val="434563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14</a:t>
            </a:fld>
            <a:endParaRPr lang="en-SG"/>
          </a:p>
        </p:txBody>
      </p:sp>
    </p:spTree>
    <p:extLst>
      <p:ext uri="{BB962C8B-B14F-4D97-AF65-F5344CB8AC3E}">
        <p14:creationId xmlns:p14="http://schemas.microsoft.com/office/powerpoint/2010/main" val="3365093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15</a:t>
            </a:fld>
            <a:endParaRPr lang="en-SG"/>
          </a:p>
        </p:txBody>
      </p:sp>
    </p:spTree>
    <p:extLst>
      <p:ext uri="{BB962C8B-B14F-4D97-AF65-F5344CB8AC3E}">
        <p14:creationId xmlns:p14="http://schemas.microsoft.com/office/powerpoint/2010/main" val="2362469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16</a:t>
            </a:fld>
            <a:endParaRPr lang="en-SG"/>
          </a:p>
        </p:txBody>
      </p:sp>
    </p:spTree>
    <p:extLst>
      <p:ext uri="{BB962C8B-B14F-4D97-AF65-F5344CB8AC3E}">
        <p14:creationId xmlns:p14="http://schemas.microsoft.com/office/powerpoint/2010/main" val="3460090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17</a:t>
            </a:fld>
            <a:endParaRPr lang="en-SG"/>
          </a:p>
        </p:txBody>
      </p:sp>
    </p:spTree>
    <p:extLst>
      <p:ext uri="{BB962C8B-B14F-4D97-AF65-F5344CB8AC3E}">
        <p14:creationId xmlns:p14="http://schemas.microsoft.com/office/powerpoint/2010/main" val="3528294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18</a:t>
            </a:fld>
            <a:endParaRPr lang="en-SG"/>
          </a:p>
        </p:txBody>
      </p:sp>
    </p:spTree>
    <p:extLst>
      <p:ext uri="{BB962C8B-B14F-4D97-AF65-F5344CB8AC3E}">
        <p14:creationId xmlns:p14="http://schemas.microsoft.com/office/powerpoint/2010/main" val="1651141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19</a:t>
            </a:fld>
            <a:endParaRPr lang="en-SG"/>
          </a:p>
        </p:txBody>
      </p:sp>
    </p:spTree>
    <p:extLst>
      <p:ext uri="{BB962C8B-B14F-4D97-AF65-F5344CB8AC3E}">
        <p14:creationId xmlns:p14="http://schemas.microsoft.com/office/powerpoint/2010/main" val="556359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2</a:t>
            </a:fld>
            <a:endParaRPr lang="en-SG"/>
          </a:p>
        </p:txBody>
      </p:sp>
    </p:spTree>
    <p:extLst>
      <p:ext uri="{BB962C8B-B14F-4D97-AF65-F5344CB8AC3E}">
        <p14:creationId xmlns:p14="http://schemas.microsoft.com/office/powerpoint/2010/main" val="601025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20</a:t>
            </a:fld>
            <a:endParaRPr lang="en-SG"/>
          </a:p>
        </p:txBody>
      </p:sp>
    </p:spTree>
    <p:extLst>
      <p:ext uri="{BB962C8B-B14F-4D97-AF65-F5344CB8AC3E}">
        <p14:creationId xmlns:p14="http://schemas.microsoft.com/office/powerpoint/2010/main" val="1309296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21</a:t>
            </a:fld>
            <a:endParaRPr lang="en-SG"/>
          </a:p>
        </p:txBody>
      </p:sp>
    </p:spTree>
    <p:extLst>
      <p:ext uri="{BB962C8B-B14F-4D97-AF65-F5344CB8AC3E}">
        <p14:creationId xmlns:p14="http://schemas.microsoft.com/office/powerpoint/2010/main" val="4182556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22</a:t>
            </a:fld>
            <a:endParaRPr lang="en-SG"/>
          </a:p>
        </p:txBody>
      </p:sp>
    </p:spTree>
    <p:extLst>
      <p:ext uri="{BB962C8B-B14F-4D97-AF65-F5344CB8AC3E}">
        <p14:creationId xmlns:p14="http://schemas.microsoft.com/office/powerpoint/2010/main" val="871622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23</a:t>
            </a:fld>
            <a:endParaRPr lang="en-SG"/>
          </a:p>
        </p:txBody>
      </p:sp>
    </p:spTree>
    <p:extLst>
      <p:ext uri="{BB962C8B-B14F-4D97-AF65-F5344CB8AC3E}">
        <p14:creationId xmlns:p14="http://schemas.microsoft.com/office/powerpoint/2010/main" val="2909094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24</a:t>
            </a:fld>
            <a:endParaRPr lang="en-SG"/>
          </a:p>
        </p:txBody>
      </p:sp>
    </p:spTree>
    <p:extLst>
      <p:ext uri="{BB962C8B-B14F-4D97-AF65-F5344CB8AC3E}">
        <p14:creationId xmlns:p14="http://schemas.microsoft.com/office/powerpoint/2010/main" val="3105422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25</a:t>
            </a:fld>
            <a:endParaRPr lang="en-SG"/>
          </a:p>
        </p:txBody>
      </p:sp>
    </p:spTree>
    <p:extLst>
      <p:ext uri="{BB962C8B-B14F-4D97-AF65-F5344CB8AC3E}">
        <p14:creationId xmlns:p14="http://schemas.microsoft.com/office/powerpoint/2010/main" val="83230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3</a:t>
            </a:fld>
            <a:endParaRPr lang="en-SG"/>
          </a:p>
        </p:txBody>
      </p:sp>
    </p:spTree>
    <p:extLst>
      <p:ext uri="{BB962C8B-B14F-4D97-AF65-F5344CB8AC3E}">
        <p14:creationId xmlns:p14="http://schemas.microsoft.com/office/powerpoint/2010/main" val="665465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4</a:t>
            </a:fld>
            <a:endParaRPr lang="en-SG"/>
          </a:p>
        </p:txBody>
      </p:sp>
    </p:spTree>
    <p:extLst>
      <p:ext uri="{BB962C8B-B14F-4D97-AF65-F5344CB8AC3E}">
        <p14:creationId xmlns:p14="http://schemas.microsoft.com/office/powerpoint/2010/main" val="42573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5</a:t>
            </a:fld>
            <a:endParaRPr lang="en-SG"/>
          </a:p>
        </p:txBody>
      </p:sp>
    </p:spTree>
    <p:extLst>
      <p:ext uri="{BB962C8B-B14F-4D97-AF65-F5344CB8AC3E}">
        <p14:creationId xmlns:p14="http://schemas.microsoft.com/office/powerpoint/2010/main" val="4255327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6</a:t>
            </a:fld>
            <a:endParaRPr lang="en-SG"/>
          </a:p>
        </p:txBody>
      </p:sp>
    </p:spTree>
    <p:extLst>
      <p:ext uri="{BB962C8B-B14F-4D97-AF65-F5344CB8AC3E}">
        <p14:creationId xmlns:p14="http://schemas.microsoft.com/office/powerpoint/2010/main" val="1773887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7</a:t>
            </a:fld>
            <a:endParaRPr lang="en-SG"/>
          </a:p>
        </p:txBody>
      </p:sp>
    </p:spTree>
    <p:extLst>
      <p:ext uri="{BB962C8B-B14F-4D97-AF65-F5344CB8AC3E}">
        <p14:creationId xmlns:p14="http://schemas.microsoft.com/office/powerpoint/2010/main" val="185208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8</a:t>
            </a:fld>
            <a:endParaRPr lang="en-SG"/>
          </a:p>
        </p:txBody>
      </p:sp>
    </p:spTree>
    <p:extLst>
      <p:ext uri="{BB962C8B-B14F-4D97-AF65-F5344CB8AC3E}">
        <p14:creationId xmlns:p14="http://schemas.microsoft.com/office/powerpoint/2010/main" val="2931604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41F3A2B-0AA4-4151-A0DA-59BCC8522600}" type="slidenum">
              <a:rPr lang="en-SG" smtClean="0"/>
              <a:pPr/>
              <a:t>9</a:t>
            </a:fld>
            <a:endParaRPr lang="en-SG"/>
          </a:p>
        </p:txBody>
      </p:sp>
    </p:spTree>
    <p:extLst>
      <p:ext uri="{BB962C8B-B14F-4D97-AF65-F5344CB8AC3E}">
        <p14:creationId xmlns:p14="http://schemas.microsoft.com/office/powerpoint/2010/main" val="3535657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SG"/>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Tree>
    <p:extLst>
      <p:ext uri="{BB962C8B-B14F-4D97-AF65-F5344CB8AC3E}">
        <p14:creationId xmlns:p14="http://schemas.microsoft.com/office/powerpoint/2010/main" val="88509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24387"/>
            <a:ext cx="5486400" cy="425054"/>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48351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404944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4135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211031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27534"/>
            <a:ext cx="2057400" cy="329088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627534"/>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130741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15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pic>
        <p:nvPicPr>
          <p:cNvPr id="6" name="Graphic 5">
            <a:extLst>
              <a:ext uri="{FF2B5EF4-FFF2-40B4-BE49-F238E27FC236}">
                <a16:creationId xmlns:a16="http://schemas.microsoft.com/office/drawing/2014/main" id="{5697FCF7-E60C-4501-B0B6-FB314BE4AB05}"/>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36767" y="1756"/>
            <a:ext cx="495938" cy="547121"/>
          </a:xfrm>
          <a:prstGeom prst="rect">
            <a:avLst/>
          </a:prstGeom>
        </p:spPr>
      </p:pic>
    </p:spTree>
    <p:extLst>
      <p:ext uri="{BB962C8B-B14F-4D97-AF65-F5344CB8AC3E}">
        <p14:creationId xmlns:p14="http://schemas.microsoft.com/office/powerpoint/2010/main" val="178424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alphaModFix amt="15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extLst>
      <p:ext uri="{BB962C8B-B14F-4D97-AF65-F5344CB8AC3E}">
        <p14:creationId xmlns:p14="http://schemas.microsoft.com/office/powerpoint/2010/main" val="2304011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52094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SG" dirty="0"/>
          </a:p>
        </p:txBody>
      </p:sp>
      <p:sp>
        <p:nvSpPr>
          <p:cNvPr id="3" name="Content Placeholder 2"/>
          <p:cNvSpPr>
            <a:spLocks noGrp="1"/>
          </p:cNvSpPr>
          <p:nvPr>
            <p:ph sz="half" idx="1"/>
          </p:nvPr>
        </p:nvSpPr>
        <p:spPr>
          <a:xfrm>
            <a:off x="457200" y="1250330"/>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Content Placeholder 3"/>
          <p:cNvSpPr>
            <a:spLocks noGrp="1"/>
          </p:cNvSpPr>
          <p:nvPr>
            <p:ph sz="half" idx="2"/>
          </p:nvPr>
        </p:nvSpPr>
        <p:spPr>
          <a:xfrm>
            <a:off x="4648200" y="1250330"/>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269839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4255204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extLst>
      <p:ext uri="{BB962C8B-B14F-4D97-AF65-F5344CB8AC3E}">
        <p14:creationId xmlns:p14="http://schemas.microsoft.com/office/powerpoint/2010/main" val="1210836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83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31414"/>
            <a:ext cx="3008313" cy="81620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548877"/>
            <a:ext cx="5111750" cy="411110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1" y="1365077"/>
            <a:ext cx="3008313" cy="32949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279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7533"/>
            <a:ext cx="8229600" cy="435695"/>
          </a:xfrm>
          <a:prstGeom prst="rect">
            <a:avLst/>
          </a:prstGeom>
        </p:spPr>
        <p:txBody>
          <a:bodyPr vert="horz" lIns="91440" tIns="45720" rIns="91440" bIns="45720" rtlCol="0" anchor="ctr">
            <a:noAutofit/>
          </a:bodyPr>
          <a:lstStyle/>
          <a:p>
            <a:r>
              <a:rPr lang="en-US" dirty="0"/>
              <a:t>Click to edit Master title style</a:t>
            </a:r>
            <a:endParaRPr lang="en-SG"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pic>
        <p:nvPicPr>
          <p:cNvPr id="10" name="Picture 7" descr="D:\My Documents\Extras\Vectors\IKONS\EPS\Menu Ikon.pn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15571" y="94834"/>
            <a:ext cx="268287" cy="2047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D:\My Documents\Extras\Vectors\IKONS\EPS\ALL Slides.png">
            <a:hlinkClick r:id="" action="ppaction://noaction"/>
          </p:cNvPr>
          <p:cNvPicPr>
            <a:picLocks noChangeAspect="1" noChangeArrowheads="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8801383" y="4858725"/>
            <a:ext cx="255588" cy="2127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72000" y="4783500"/>
            <a:ext cx="9000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7" descr="D:\My Documents\Extras\Vectors\IKONS\EPS\Menu Ikon.pn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15571" y="94834"/>
            <a:ext cx="268287" cy="20478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userDrawn="1"/>
        </p:nvCxnSpPr>
        <p:spPr>
          <a:xfrm>
            <a:off x="0" y="395228"/>
            <a:ext cx="9144000" cy="0"/>
          </a:xfrm>
          <a:prstGeom prst="line">
            <a:avLst/>
          </a:prstGeom>
          <a:ln w="38100">
            <a:solidFill>
              <a:srgbClr val="E983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6AFB0E1-2AFE-E041-AFA5-44DF3DC3E970}"/>
              </a:ext>
            </a:extLst>
          </p:cNvPr>
          <p:cNvSpPr/>
          <p:nvPr userDrawn="1"/>
        </p:nvSpPr>
        <p:spPr>
          <a:xfrm>
            <a:off x="3491880" y="4833878"/>
            <a:ext cx="5437297" cy="276999"/>
          </a:xfrm>
          <a:prstGeom prst="rect">
            <a:avLst/>
          </a:prstGeom>
          <a:effectLst/>
        </p:spPr>
        <p:txBody>
          <a:bodyPr wrap="square">
            <a:spAutoFit/>
          </a:bodyPr>
          <a:lstStyle/>
          <a:p>
            <a:r>
              <a:rPr lang="en-US" sz="1200" dirty="0">
                <a:effectLst>
                  <a:outerShdw blurRad="38100" dist="38100" dir="2700000" algn="tl">
                    <a:srgbClr val="000000">
                      <a:alpha val="43137"/>
                    </a:srgbClr>
                  </a:outerShdw>
                </a:effectLst>
                <a:latin typeface="Arial Rounded MT Bold" panose="020F0704030504030204" pitchFamily="34" charset="77"/>
              </a:rPr>
              <a:t>CAPSTONE PROJECT 2-</a:t>
            </a:r>
            <a:r>
              <a:rPr lang="en-US" altLang="zh-CN" sz="1200" dirty="0">
                <a:effectLst>
                  <a:outerShdw blurRad="38100" dist="38100" dir="2700000" algn="tl">
                    <a:srgbClr val="000000">
                      <a:alpha val="43137"/>
                    </a:srgbClr>
                  </a:outerShdw>
                </a:effectLst>
                <a:latin typeface="Arial Rounded MT Bold" panose="020F0704030504030204" pitchFamily="34" charset="77"/>
              </a:rPr>
              <a:t>Relational Database and MS Excel Dashboard</a:t>
            </a:r>
            <a:endParaRPr lang="en-MY" sz="1200" dirty="0">
              <a:effectLst>
                <a:outerShdw blurRad="38100" dist="38100" dir="2700000" algn="tl">
                  <a:srgbClr val="000000">
                    <a:alpha val="43137"/>
                  </a:srgbClr>
                </a:outerShdw>
              </a:effectLst>
              <a:latin typeface="Arial Rounded MT Bold" panose="020F0704030504030204" pitchFamily="34" charset="77"/>
            </a:endParaRPr>
          </a:p>
        </p:txBody>
      </p:sp>
      <p:sp>
        <p:nvSpPr>
          <p:cNvPr id="4" name="TextBox 3">
            <a:extLst>
              <a:ext uri="{FF2B5EF4-FFF2-40B4-BE49-F238E27FC236}">
                <a16:creationId xmlns:a16="http://schemas.microsoft.com/office/drawing/2014/main" id="{27D760A8-2CEE-1C4D-AEB0-0FCFE6B65A81}"/>
              </a:ext>
            </a:extLst>
          </p:cNvPr>
          <p:cNvSpPr txBox="1"/>
          <p:nvPr userDrawn="1"/>
        </p:nvSpPr>
        <p:spPr>
          <a:xfrm>
            <a:off x="9313933" y="3123526"/>
            <a:ext cx="0" cy="0"/>
          </a:xfrm>
          <a:prstGeom prst="rect">
            <a:avLst/>
          </a:prstGeom>
        </p:spPr>
        <p:txBody>
          <a:bodyPr vert="horz" wrap="none" lIns="91440" tIns="45720" rIns="91440" bIns="45720" rtlCol="0" anchor="ctr">
            <a:noAutofit/>
          </a:bodyPr>
          <a:lstStyle/>
          <a:p>
            <a:endParaRPr lang="en-US" dirty="0">
              <a:solidFill>
                <a:schemeClr val="tx1">
                  <a:lumMod val="85000"/>
                  <a:lumOff val="15000"/>
                </a:schemeClr>
              </a:solidFill>
            </a:endParaRPr>
          </a:p>
        </p:txBody>
      </p:sp>
      <p:sp>
        <p:nvSpPr>
          <p:cNvPr id="20" name="Rectangle 19">
            <a:extLst>
              <a:ext uri="{FF2B5EF4-FFF2-40B4-BE49-F238E27FC236}">
                <a16:creationId xmlns:a16="http://schemas.microsoft.com/office/drawing/2014/main" id="{0553583D-1A14-4FBA-B616-72E852A7A67A}"/>
              </a:ext>
            </a:extLst>
          </p:cNvPr>
          <p:cNvSpPr/>
          <p:nvPr userDrawn="1"/>
        </p:nvSpPr>
        <p:spPr>
          <a:xfrm>
            <a:off x="0" y="0"/>
            <a:ext cx="9144000" cy="412282"/>
          </a:xfrm>
          <a:prstGeom prst="rect">
            <a:avLst/>
          </a:prstGeom>
          <a:solidFill>
            <a:srgbClr val="029676"/>
          </a:solidFill>
          <a:ln>
            <a:solidFill>
              <a:srgbClr val="0296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latin typeface="Avenir LT 45 Book" panose="02000503020000020003" pitchFamily="2" charset="0"/>
            </a:endParaRPr>
          </a:p>
        </p:txBody>
      </p:sp>
      <p:pic>
        <p:nvPicPr>
          <p:cNvPr id="22" name="Picture 7" descr="D:\My Documents\Extras\Vectors\IKONS\EPS\Menu Ikon.png">
            <a:extLst>
              <a:ext uri="{FF2B5EF4-FFF2-40B4-BE49-F238E27FC236}">
                <a16:creationId xmlns:a16="http://schemas.microsoft.com/office/drawing/2014/main" id="{391A3AE2-1394-4BAC-B003-B539522B5177}"/>
              </a:ext>
            </a:extLst>
          </p:cNvPr>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15571" y="95606"/>
            <a:ext cx="268287" cy="204787"/>
          </a:xfrm>
          <a:prstGeom prst="rect">
            <a:avLst/>
          </a:prstGeom>
          <a:solidFill>
            <a:schemeClr val="accent4"/>
          </a:solidFill>
          <a:ln>
            <a:solidFill>
              <a:schemeClr val="accent4"/>
            </a:solidFill>
          </a:ln>
        </p:spPr>
      </p:pic>
      <p:pic>
        <p:nvPicPr>
          <p:cNvPr id="1026" name="Picture 2" descr="COLOR BG long">
            <a:extLst>
              <a:ext uri="{FF2B5EF4-FFF2-40B4-BE49-F238E27FC236}">
                <a16:creationId xmlns:a16="http://schemas.microsoft.com/office/drawing/2014/main" id="{DE279AED-1E7B-4ADC-A434-AC26C3DBFF17}"/>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 y="4812354"/>
            <a:ext cx="1187624" cy="32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054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spcBef>
          <a:spcPct val="0"/>
        </a:spcBef>
        <a:buNone/>
        <a:defRPr sz="2800" b="1" kern="1200">
          <a:solidFill>
            <a:schemeClr val="tx1">
              <a:lumMod val="85000"/>
              <a:lumOff val="15000"/>
            </a:schemeClr>
          </a:solidFill>
          <a:latin typeface="Avenir LT 65 Medium" panose="02000603020000020003" pitchFamily="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 Id="rId9" Type="http://schemas.openxmlformats.org/officeDocument/2006/relationships/image" Target="../media/image17.jp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30.emf"/><Relationship Id="rId3" Type="http://schemas.openxmlformats.org/officeDocument/2006/relationships/image" Target="../media/image20.emf"/><Relationship Id="rId7" Type="http://schemas.openxmlformats.org/officeDocument/2006/relationships/image" Target="../media/image24.emf"/><Relationship Id="rId12" Type="http://schemas.openxmlformats.org/officeDocument/2006/relationships/image" Target="../media/image29.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emf"/><Relationship Id="rId11" Type="http://schemas.openxmlformats.org/officeDocument/2006/relationships/image" Target="../media/image28.emf"/><Relationship Id="rId5" Type="http://schemas.openxmlformats.org/officeDocument/2006/relationships/image" Target="../media/image22.emf"/><Relationship Id="rId10" Type="http://schemas.openxmlformats.org/officeDocument/2006/relationships/image" Target="../media/image27.emf"/><Relationship Id="rId4" Type="http://schemas.openxmlformats.org/officeDocument/2006/relationships/image" Target="../media/image21.emf"/><Relationship Id="rId9"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showMasterSp="0" show="0">
  <p:cSld>
    <p:bg>
      <p:bgPr>
        <a:blipFill dpi="0" rotWithShape="1">
          <a:blip r:embed="rId3">
            <a:alphaModFix amt="30000"/>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8B66E8-7086-4772-BB01-0F0EC76E7B02}"/>
              </a:ext>
            </a:extLst>
          </p:cNvPr>
          <p:cNvSpPr/>
          <p:nvPr/>
        </p:nvSpPr>
        <p:spPr>
          <a:xfrm>
            <a:off x="-324544" y="2110085"/>
            <a:ext cx="8640960" cy="769441"/>
          </a:xfrm>
          <a:prstGeom prst="rect">
            <a:avLst/>
          </a:prstGeom>
          <a:noFill/>
        </p:spPr>
        <p:txBody>
          <a:bodyPr wrap="square" lIns="91440" tIns="45720" rIns="91440" bIns="45720">
            <a:spAutoFit/>
          </a:bodyPr>
          <a:lstStyle/>
          <a:p>
            <a:pPr algn="ctr"/>
            <a:r>
              <a:rPr lang="en-US" sz="4400" b="1" cap="none" spc="0" dirty="0">
                <a:ln w="19050">
                  <a:solidFill>
                    <a:srgbClr val="0070C0"/>
                  </a:solidFill>
                  <a:prstDash val="solid"/>
                </a:ln>
                <a:solidFill>
                  <a:srgbClr val="FFFFFF"/>
                </a:solidFill>
                <a:effectLst>
                  <a:outerShdw blurRad="38100" dist="22860" dir="5400000" algn="tl" rotWithShape="0">
                    <a:srgbClr val="000000">
                      <a:alpha val="30000"/>
                    </a:srgbClr>
                  </a:outerShdw>
                </a:effectLst>
                <a:latin typeface="+mj-lt"/>
              </a:rPr>
              <a:t>Who will be </a:t>
            </a:r>
            <a:r>
              <a:rPr lang="en-US" altLang="zh-CN" sz="4400" b="1" cap="none" spc="0" dirty="0">
                <a:ln w="19050">
                  <a:solidFill>
                    <a:srgbClr val="0070C0"/>
                  </a:solidFill>
                  <a:prstDash val="solid"/>
                </a:ln>
                <a:solidFill>
                  <a:srgbClr val="FFFFFF"/>
                </a:solidFill>
                <a:effectLst>
                  <a:outerShdw blurRad="38100" dist="22860" dir="5400000" algn="tl" rotWithShape="0">
                    <a:srgbClr val="000000">
                      <a:alpha val="30000"/>
                    </a:srgbClr>
                  </a:outerShdw>
                </a:effectLst>
                <a:latin typeface="+mj-lt"/>
              </a:rPr>
              <a:t>the Next</a:t>
            </a:r>
            <a:r>
              <a:rPr lang="en-US" sz="4400" b="1" cap="none" spc="0" dirty="0">
                <a:ln w="19050">
                  <a:solidFill>
                    <a:srgbClr val="0070C0"/>
                  </a:solidFill>
                  <a:prstDash val="solid"/>
                </a:ln>
                <a:solidFill>
                  <a:srgbClr val="FFFFFF"/>
                </a:solidFill>
                <a:effectLst>
                  <a:outerShdw blurRad="38100" dist="22860" dir="5400000" algn="tl" rotWithShape="0">
                    <a:srgbClr val="000000">
                      <a:alpha val="30000"/>
                    </a:srgbClr>
                  </a:outerShdw>
                </a:effectLst>
                <a:latin typeface="+mj-lt"/>
              </a:rPr>
              <a:t> Champion?</a:t>
            </a:r>
            <a:endParaRPr lang="zh-SG" altLang="en-US" sz="4400" b="1" cap="none" spc="0" dirty="0">
              <a:ln w="19050">
                <a:solidFill>
                  <a:srgbClr val="0070C0"/>
                </a:solidFill>
                <a:prstDash val="solid"/>
              </a:ln>
              <a:solidFill>
                <a:srgbClr val="FFFFFF"/>
              </a:solidFill>
              <a:effectLst>
                <a:outerShdw blurRad="38100" dist="22860" dir="5400000" algn="tl" rotWithShape="0">
                  <a:srgbClr val="000000">
                    <a:alpha val="30000"/>
                  </a:srgbClr>
                </a:outerShdw>
              </a:effectLst>
            </a:endParaRPr>
          </a:p>
        </p:txBody>
      </p:sp>
      <p:sp>
        <p:nvSpPr>
          <p:cNvPr id="10" name="Rectangle 9">
            <a:extLst>
              <a:ext uri="{FF2B5EF4-FFF2-40B4-BE49-F238E27FC236}">
                <a16:creationId xmlns:a16="http://schemas.microsoft.com/office/drawing/2014/main" id="{6C16CAC2-D6B0-4380-AF2C-965060EA3F2C}"/>
              </a:ext>
            </a:extLst>
          </p:cNvPr>
          <p:cNvSpPr/>
          <p:nvPr/>
        </p:nvSpPr>
        <p:spPr>
          <a:xfrm>
            <a:off x="107504" y="3036845"/>
            <a:ext cx="9505056" cy="369332"/>
          </a:xfrm>
          <a:prstGeom prst="rect">
            <a:avLst/>
          </a:prstGeom>
          <a:noFill/>
        </p:spPr>
        <p:txBody>
          <a:bodyPr wrap="square" lIns="91440" tIns="45720" rIns="91440" bIns="45720">
            <a:spAutoFit/>
          </a:bodyPr>
          <a:lstStyle/>
          <a:p>
            <a:pPr algn="l" fontAlgn="base"/>
            <a:r>
              <a:rPr lang="en-US" altLang="zh-CN" b="1" dirty="0">
                <a:ln w="9525">
                  <a:solidFill>
                    <a:srgbClr val="0070C0"/>
                  </a:solidFill>
                  <a:prstDash val="solid"/>
                </a:ln>
                <a:solidFill>
                  <a:srgbClr val="FFFFFF"/>
                </a:solidFill>
                <a:effectLst>
                  <a:outerShdw blurRad="38100" dist="22860" dir="5400000" algn="tl" rotWithShape="0">
                    <a:srgbClr val="000000">
                      <a:alpha val="30000"/>
                    </a:srgbClr>
                  </a:outerShdw>
                </a:effectLst>
                <a:latin typeface="+mj-lt"/>
              </a:rPr>
              <a:t>Building a Relational Database for FIFA World Cup in SQL</a:t>
            </a:r>
            <a:endParaRPr lang="en-US" altLang="zh-SG" b="1" dirty="0">
              <a:ln w="9525">
                <a:solidFill>
                  <a:srgbClr val="0070C0"/>
                </a:solidFill>
                <a:prstDash val="solid"/>
              </a:ln>
              <a:solidFill>
                <a:srgbClr val="FFFFFF"/>
              </a:solidFill>
              <a:effectLst>
                <a:outerShdw blurRad="38100" dist="22860" dir="5400000" algn="tl" rotWithShape="0">
                  <a:srgbClr val="000000">
                    <a:alpha val="30000"/>
                  </a:srgbClr>
                </a:outerShdw>
              </a:effectLst>
              <a:latin typeface="+mj-lt"/>
            </a:endParaRPr>
          </a:p>
        </p:txBody>
      </p:sp>
    </p:spTree>
    <p:extLst>
      <p:ext uri="{BB962C8B-B14F-4D97-AF65-F5344CB8AC3E}">
        <p14:creationId xmlns:p14="http://schemas.microsoft.com/office/powerpoint/2010/main" val="15119809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Schema</a:t>
            </a:r>
            <a:endParaRPr lang="en-SG" altLang="zh-SG" sz="1200" spc="300" dirty="0">
              <a:solidFill>
                <a:schemeClr val="bg1"/>
              </a:solidFill>
            </a:endParaRPr>
          </a:p>
        </p:txBody>
      </p:sp>
      <p:sp>
        <p:nvSpPr>
          <p:cNvPr id="2" name="TextBox 1">
            <a:extLst>
              <a:ext uri="{FF2B5EF4-FFF2-40B4-BE49-F238E27FC236}">
                <a16:creationId xmlns:a16="http://schemas.microsoft.com/office/drawing/2014/main" id="{2DE6C147-668C-485F-B6D1-8EA7CAFE2421}"/>
              </a:ext>
            </a:extLst>
          </p:cNvPr>
          <p:cNvSpPr txBox="1"/>
          <p:nvPr/>
        </p:nvSpPr>
        <p:spPr>
          <a:xfrm>
            <a:off x="323528" y="374318"/>
            <a:ext cx="7704856" cy="576064"/>
          </a:xfrm>
          <a:prstGeom prst="rect">
            <a:avLst/>
          </a:prstGeom>
        </p:spPr>
        <p:txBody>
          <a:bodyPr vert="horz" wrap="square" lIns="91440" tIns="45720" rIns="91440" bIns="45720" rtlCol="0" anchor="ctr">
            <a:noAutofit/>
          </a:bodyPr>
          <a:lstStyle/>
          <a:p>
            <a:r>
              <a:rPr lang="en-US" altLang="zh-CN" sz="2000" dirty="0">
                <a:solidFill>
                  <a:schemeClr val="tx1">
                    <a:lumMod val="85000"/>
                    <a:lumOff val="15000"/>
                  </a:schemeClr>
                </a:solidFill>
              </a:rPr>
              <a:t>Creating Tables Based on Schema in SQL</a:t>
            </a:r>
            <a:endParaRPr lang="en-US" sz="2000" dirty="0">
              <a:solidFill>
                <a:schemeClr val="tx1">
                  <a:lumMod val="85000"/>
                  <a:lumOff val="15000"/>
                </a:schemeClr>
              </a:solidFill>
            </a:endParaRPr>
          </a:p>
        </p:txBody>
      </p:sp>
      <p:pic>
        <p:nvPicPr>
          <p:cNvPr id="6" name="Picture 5">
            <a:extLst>
              <a:ext uri="{FF2B5EF4-FFF2-40B4-BE49-F238E27FC236}">
                <a16:creationId xmlns:a16="http://schemas.microsoft.com/office/drawing/2014/main" id="{1641AE80-5070-4D5A-8613-AE0CCE8D405F}"/>
              </a:ext>
            </a:extLst>
          </p:cNvPr>
          <p:cNvPicPr>
            <a:picLocks noChangeAspect="1"/>
          </p:cNvPicPr>
          <p:nvPr/>
        </p:nvPicPr>
        <p:blipFill>
          <a:blip r:embed="rId3"/>
          <a:stretch>
            <a:fillRect/>
          </a:stretch>
        </p:blipFill>
        <p:spPr>
          <a:xfrm>
            <a:off x="395536" y="936608"/>
            <a:ext cx="4034027" cy="3384375"/>
          </a:xfrm>
          <a:prstGeom prst="rect">
            <a:avLst/>
          </a:prstGeom>
        </p:spPr>
      </p:pic>
      <p:pic>
        <p:nvPicPr>
          <p:cNvPr id="11" name="Picture 10">
            <a:extLst>
              <a:ext uri="{FF2B5EF4-FFF2-40B4-BE49-F238E27FC236}">
                <a16:creationId xmlns:a16="http://schemas.microsoft.com/office/drawing/2014/main" id="{4E292FC5-AD64-46C8-86D9-7506DB340156}"/>
              </a:ext>
            </a:extLst>
          </p:cNvPr>
          <p:cNvPicPr>
            <a:picLocks noChangeAspect="1"/>
          </p:cNvPicPr>
          <p:nvPr/>
        </p:nvPicPr>
        <p:blipFill>
          <a:blip r:embed="rId4"/>
          <a:stretch>
            <a:fillRect/>
          </a:stretch>
        </p:blipFill>
        <p:spPr>
          <a:xfrm>
            <a:off x="4831993" y="936608"/>
            <a:ext cx="3916471" cy="2456302"/>
          </a:xfrm>
          <a:prstGeom prst="rect">
            <a:avLst/>
          </a:prstGeom>
        </p:spPr>
      </p:pic>
    </p:spTree>
    <p:extLst>
      <p:ext uri="{BB962C8B-B14F-4D97-AF65-F5344CB8AC3E}">
        <p14:creationId xmlns:p14="http://schemas.microsoft.com/office/powerpoint/2010/main" val="1117426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Data Preparation</a:t>
            </a:r>
            <a:endParaRPr lang="en-SG" sz="1200" spc="300" dirty="0">
              <a:solidFill>
                <a:schemeClr val="bg1"/>
              </a:solidFill>
            </a:endParaRPr>
          </a:p>
        </p:txBody>
      </p:sp>
      <p:pic>
        <p:nvPicPr>
          <p:cNvPr id="4" name="Picture 3">
            <a:extLst>
              <a:ext uri="{FF2B5EF4-FFF2-40B4-BE49-F238E27FC236}">
                <a16:creationId xmlns:a16="http://schemas.microsoft.com/office/drawing/2014/main" id="{DEE56136-4D07-4C76-BC30-93AC90492675}"/>
              </a:ext>
            </a:extLst>
          </p:cNvPr>
          <p:cNvPicPr>
            <a:picLocks noChangeAspect="1"/>
          </p:cNvPicPr>
          <p:nvPr/>
        </p:nvPicPr>
        <p:blipFill>
          <a:blip r:embed="rId3"/>
          <a:stretch>
            <a:fillRect/>
          </a:stretch>
        </p:blipFill>
        <p:spPr>
          <a:xfrm>
            <a:off x="7092280" y="3018190"/>
            <a:ext cx="1821338" cy="1699407"/>
          </a:xfrm>
          <a:prstGeom prst="rect">
            <a:avLst/>
          </a:prstGeom>
        </p:spPr>
      </p:pic>
      <p:pic>
        <p:nvPicPr>
          <p:cNvPr id="7" name="Picture 6">
            <a:extLst>
              <a:ext uri="{FF2B5EF4-FFF2-40B4-BE49-F238E27FC236}">
                <a16:creationId xmlns:a16="http://schemas.microsoft.com/office/drawing/2014/main" id="{9BD0225A-2B8E-47AA-90A2-03BE0A8EDCD0}"/>
              </a:ext>
            </a:extLst>
          </p:cNvPr>
          <p:cNvPicPr>
            <a:picLocks noChangeAspect="1"/>
          </p:cNvPicPr>
          <p:nvPr/>
        </p:nvPicPr>
        <p:blipFill>
          <a:blip r:embed="rId4"/>
          <a:stretch>
            <a:fillRect/>
          </a:stretch>
        </p:blipFill>
        <p:spPr>
          <a:xfrm>
            <a:off x="0" y="950382"/>
            <a:ext cx="6442968" cy="3456384"/>
          </a:xfrm>
          <a:prstGeom prst="rect">
            <a:avLst/>
          </a:prstGeom>
        </p:spPr>
      </p:pic>
      <p:sp>
        <p:nvSpPr>
          <p:cNvPr id="8" name="TextBox 7">
            <a:extLst>
              <a:ext uri="{FF2B5EF4-FFF2-40B4-BE49-F238E27FC236}">
                <a16:creationId xmlns:a16="http://schemas.microsoft.com/office/drawing/2014/main" id="{9751E584-C99F-4B54-9D19-7F5F7BF9FEEB}"/>
              </a:ext>
            </a:extLst>
          </p:cNvPr>
          <p:cNvSpPr txBox="1"/>
          <p:nvPr/>
        </p:nvSpPr>
        <p:spPr>
          <a:xfrm>
            <a:off x="323528" y="375456"/>
            <a:ext cx="7704856" cy="576064"/>
          </a:xfrm>
          <a:prstGeom prst="rect">
            <a:avLst/>
          </a:prstGeom>
        </p:spPr>
        <p:txBody>
          <a:bodyPr vert="horz" wrap="square" lIns="91440" tIns="45720" rIns="91440" bIns="45720" rtlCol="0" anchor="ctr">
            <a:noAutofit/>
          </a:bodyPr>
          <a:lstStyle/>
          <a:p>
            <a:r>
              <a:rPr lang="en-US" sz="2000" dirty="0">
                <a:solidFill>
                  <a:schemeClr val="tx1">
                    <a:lumMod val="85000"/>
                    <a:lumOff val="15000"/>
                  </a:schemeClr>
                </a:solidFill>
              </a:rPr>
              <a:t>Data Transformation – e.g. Split Tables by Power Query</a:t>
            </a:r>
          </a:p>
        </p:txBody>
      </p:sp>
      <p:sp>
        <p:nvSpPr>
          <p:cNvPr id="10" name="Arrow: Bent 9">
            <a:extLst>
              <a:ext uri="{FF2B5EF4-FFF2-40B4-BE49-F238E27FC236}">
                <a16:creationId xmlns:a16="http://schemas.microsoft.com/office/drawing/2014/main" id="{DF79B786-9248-4BBD-B03B-83F2D705CE1E}"/>
              </a:ext>
            </a:extLst>
          </p:cNvPr>
          <p:cNvSpPr/>
          <p:nvPr/>
        </p:nvSpPr>
        <p:spPr>
          <a:xfrm rot="5400000">
            <a:off x="7073252" y="1707654"/>
            <a:ext cx="1224136" cy="1152128"/>
          </a:xfrm>
          <a:prstGeom prst="ben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SG" altLang="en-US" dirty="0">
              <a:solidFill>
                <a:schemeClr val="tx1"/>
              </a:solidFill>
            </a:endParaRPr>
          </a:p>
        </p:txBody>
      </p:sp>
      <p:pic>
        <p:nvPicPr>
          <p:cNvPr id="12" name="Picture 11">
            <a:extLst>
              <a:ext uri="{FF2B5EF4-FFF2-40B4-BE49-F238E27FC236}">
                <a16:creationId xmlns:a16="http://schemas.microsoft.com/office/drawing/2014/main" id="{384904F5-C7F9-470B-8149-9FF719E27F9E}"/>
              </a:ext>
            </a:extLst>
          </p:cNvPr>
          <p:cNvPicPr>
            <a:picLocks noChangeAspect="1"/>
          </p:cNvPicPr>
          <p:nvPr/>
        </p:nvPicPr>
        <p:blipFill>
          <a:blip r:embed="rId5"/>
          <a:stretch>
            <a:fillRect/>
          </a:stretch>
        </p:blipFill>
        <p:spPr>
          <a:xfrm>
            <a:off x="230382" y="848868"/>
            <a:ext cx="6485182" cy="3924640"/>
          </a:xfrm>
          <a:prstGeom prst="rect">
            <a:avLst/>
          </a:prstGeom>
        </p:spPr>
      </p:pic>
      <p:pic>
        <p:nvPicPr>
          <p:cNvPr id="16" name="Picture 15">
            <a:extLst>
              <a:ext uri="{FF2B5EF4-FFF2-40B4-BE49-F238E27FC236}">
                <a16:creationId xmlns:a16="http://schemas.microsoft.com/office/drawing/2014/main" id="{17B8D4AE-C283-4B69-9DDF-26AC4412BE47}"/>
              </a:ext>
            </a:extLst>
          </p:cNvPr>
          <p:cNvPicPr>
            <a:picLocks noChangeAspect="1"/>
          </p:cNvPicPr>
          <p:nvPr/>
        </p:nvPicPr>
        <p:blipFill>
          <a:blip r:embed="rId6"/>
          <a:stretch>
            <a:fillRect/>
          </a:stretch>
        </p:blipFill>
        <p:spPr>
          <a:xfrm>
            <a:off x="261027" y="1400508"/>
            <a:ext cx="6485182" cy="3393702"/>
          </a:xfrm>
          <a:prstGeom prst="rect">
            <a:avLst/>
          </a:prstGeom>
        </p:spPr>
      </p:pic>
    </p:spTree>
    <p:extLst>
      <p:ext uri="{BB962C8B-B14F-4D97-AF65-F5344CB8AC3E}">
        <p14:creationId xmlns:p14="http://schemas.microsoft.com/office/powerpoint/2010/main" val="1226960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Data Preparation</a:t>
            </a:r>
            <a:endParaRPr lang="en-SG" sz="1200" spc="300" dirty="0">
              <a:solidFill>
                <a:schemeClr val="bg1"/>
              </a:solidFill>
            </a:endParaRPr>
          </a:p>
        </p:txBody>
      </p:sp>
      <p:sp>
        <p:nvSpPr>
          <p:cNvPr id="8" name="TextBox 7">
            <a:extLst>
              <a:ext uri="{FF2B5EF4-FFF2-40B4-BE49-F238E27FC236}">
                <a16:creationId xmlns:a16="http://schemas.microsoft.com/office/drawing/2014/main" id="{9751E584-C99F-4B54-9D19-7F5F7BF9FEEB}"/>
              </a:ext>
            </a:extLst>
          </p:cNvPr>
          <p:cNvSpPr txBox="1"/>
          <p:nvPr/>
        </p:nvSpPr>
        <p:spPr>
          <a:xfrm>
            <a:off x="323528" y="375456"/>
            <a:ext cx="7704856" cy="576064"/>
          </a:xfrm>
          <a:prstGeom prst="rect">
            <a:avLst/>
          </a:prstGeom>
        </p:spPr>
        <p:txBody>
          <a:bodyPr vert="horz" wrap="square" lIns="91440" tIns="45720" rIns="91440" bIns="45720" rtlCol="0" anchor="ctr">
            <a:noAutofit/>
          </a:bodyPr>
          <a:lstStyle/>
          <a:p>
            <a:r>
              <a:rPr lang="en-US" sz="2000" dirty="0">
                <a:solidFill>
                  <a:schemeClr val="tx1">
                    <a:lumMod val="85000"/>
                    <a:lumOff val="15000"/>
                  </a:schemeClr>
                </a:solidFill>
              </a:rPr>
              <a:t>Loading Data into SQL Database</a:t>
            </a:r>
          </a:p>
        </p:txBody>
      </p:sp>
      <p:pic>
        <p:nvPicPr>
          <p:cNvPr id="3" name="Picture 2">
            <a:extLst>
              <a:ext uri="{FF2B5EF4-FFF2-40B4-BE49-F238E27FC236}">
                <a16:creationId xmlns:a16="http://schemas.microsoft.com/office/drawing/2014/main" id="{2B1A771E-C7B7-4EAA-BDA4-1343719EDC22}"/>
              </a:ext>
            </a:extLst>
          </p:cNvPr>
          <p:cNvPicPr>
            <a:picLocks noChangeAspect="1"/>
          </p:cNvPicPr>
          <p:nvPr/>
        </p:nvPicPr>
        <p:blipFill>
          <a:blip r:embed="rId3"/>
          <a:stretch>
            <a:fillRect/>
          </a:stretch>
        </p:blipFill>
        <p:spPr>
          <a:xfrm>
            <a:off x="1781029" y="951520"/>
            <a:ext cx="5581941" cy="3758867"/>
          </a:xfrm>
          <a:prstGeom prst="rect">
            <a:avLst/>
          </a:prstGeom>
        </p:spPr>
      </p:pic>
    </p:spTree>
    <p:extLst>
      <p:ext uri="{BB962C8B-B14F-4D97-AF65-F5344CB8AC3E}">
        <p14:creationId xmlns:p14="http://schemas.microsoft.com/office/powerpoint/2010/main" val="4950842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Data Preparation</a:t>
            </a:r>
            <a:endParaRPr lang="en-SG" sz="1200" spc="300" dirty="0">
              <a:solidFill>
                <a:schemeClr val="bg1"/>
              </a:solidFill>
            </a:endParaRPr>
          </a:p>
        </p:txBody>
      </p:sp>
      <p:sp>
        <p:nvSpPr>
          <p:cNvPr id="8" name="TextBox 7">
            <a:extLst>
              <a:ext uri="{FF2B5EF4-FFF2-40B4-BE49-F238E27FC236}">
                <a16:creationId xmlns:a16="http://schemas.microsoft.com/office/drawing/2014/main" id="{9751E584-C99F-4B54-9D19-7F5F7BF9FEEB}"/>
              </a:ext>
            </a:extLst>
          </p:cNvPr>
          <p:cNvSpPr txBox="1"/>
          <p:nvPr/>
        </p:nvSpPr>
        <p:spPr>
          <a:xfrm>
            <a:off x="323528" y="375456"/>
            <a:ext cx="7704856" cy="576064"/>
          </a:xfrm>
          <a:prstGeom prst="rect">
            <a:avLst/>
          </a:prstGeom>
        </p:spPr>
        <p:txBody>
          <a:bodyPr vert="horz" wrap="square" lIns="91440" tIns="45720" rIns="91440" bIns="45720" rtlCol="0" anchor="ctr">
            <a:noAutofit/>
          </a:bodyPr>
          <a:lstStyle/>
          <a:p>
            <a:r>
              <a:rPr lang="en-US" sz="2000" dirty="0">
                <a:solidFill>
                  <a:schemeClr val="tx1">
                    <a:lumMod val="85000"/>
                    <a:lumOff val="15000"/>
                  </a:schemeClr>
                </a:solidFill>
              </a:rPr>
              <a:t>Data Cleaning in SQL</a:t>
            </a:r>
          </a:p>
        </p:txBody>
      </p:sp>
      <p:pic>
        <p:nvPicPr>
          <p:cNvPr id="15" name="Picture 14">
            <a:extLst>
              <a:ext uri="{FF2B5EF4-FFF2-40B4-BE49-F238E27FC236}">
                <a16:creationId xmlns:a16="http://schemas.microsoft.com/office/drawing/2014/main" id="{6F983FC6-6793-4506-8126-95B69CED5DDE}"/>
              </a:ext>
            </a:extLst>
          </p:cNvPr>
          <p:cNvPicPr>
            <a:picLocks noChangeAspect="1"/>
          </p:cNvPicPr>
          <p:nvPr/>
        </p:nvPicPr>
        <p:blipFill>
          <a:blip r:embed="rId3"/>
          <a:stretch>
            <a:fillRect/>
          </a:stretch>
        </p:blipFill>
        <p:spPr>
          <a:xfrm>
            <a:off x="805819" y="1573579"/>
            <a:ext cx="2098358" cy="3166700"/>
          </a:xfrm>
          <a:prstGeom prst="rect">
            <a:avLst/>
          </a:prstGeom>
        </p:spPr>
      </p:pic>
      <p:pic>
        <p:nvPicPr>
          <p:cNvPr id="17" name="Picture 16" descr="A picture containing graphical user interface, text&#10;&#10;Description automatically generated">
            <a:extLst>
              <a:ext uri="{FF2B5EF4-FFF2-40B4-BE49-F238E27FC236}">
                <a16:creationId xmlns:a16="http://schemas.microsoft.com/office/drawing/2014/main" id="{0C4239B9-8F7D-4EBF-B626-D9E21EA93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2083" y="1573579"/>
            <a:ext cx="2388853" cy="1517526"/>
          </a:xfrm>
          <a:prstGeom prst="rect">
            <a:avLst/>
          </a:prstGeom>
        </p:spPr>
      </p:pic>
      <p:sp>
        <p:nvSpPr>
          <p:cNvPr id="18" name="TextBox 17">
            <a:extLst>
              <a:ext uri="{FF2B5EF4-FFF2-40B4-BE49-F238E27FC236}">
                <a16:creationId xmlns:a16="http://schemas.microsoft.com/office/drawing/2014/main" id="{E548E8AC-DEA1-443E-822F-99803505829A}"/>
              </a:ext>
            </a:extLst>
          </p:cNvPr>
          <p:cNvSpPr txBox="1"/>
          <p:nvPr/>
        </p:nvSpPr>
        <p:spPr>
          <a:xfrm>
            <a:off x="733811" y="1131590"/>
            <a:ext cx="2304256" cy="288032"/>
          </a:xfrm>
          <a:prstGeom prst="rect">
            <a:avLst/>
          </a:prstGeom>
        </p:spPr>
        <p:txBody>
          <a:bodyPr vert="horz" wrap="square" lIns="91440" tIns="45720" rIns="91440" bIns="45720" rtlCol="0" anchor="ctr">
            <a:noAutofit/>
          </a:bodyPr>
          <a:lstStyle/>
          <a:p>
            <a:r>
              <a:rPr lang="en-SG" altLang="zh-SG" sz="1200" dirty="0">
                <a:solidFill>
                  <a:schemeClr val="tx1">
                    <a:lumMod val="85000"/>
                    <a:lumOff val="15000"/>
                  </a:schemeClr>
                </a:solidFill>
              </a:rPr>
              <a:t>Remove anomalies and outliers</a:t>
            </a:r>
            <a:endParaRPr lang="zh-SG" altLang="en-US" sz="1200" dirty="0">
              <a:solidFill>
                <a:schemeClr val="tx1">
                  <a:lumMod val="85000"/>
                  <a:lumOff val="15000"/>
                </a:schemeClr>
              </a:solidFill>
            </a:endParaRPr>
          </a:p>
        </p:txBody>
      </p:sp>
      <p:sp>
        <p:nvSpPr>
          <p:cNvPr id="19" name="TextBox 18">
            <a:extLst>
              <a:ext uri="{FF2B5EF4-FFF2-40B4-BE49-F238E27FC236}">
                <a16:creationId xmlns:a16="http://schemas.microsoft.com/office/drawing/2014/main" id="{0AEA336A-8BAB-4E60-BA90-A2B7CA6FBDEA}"/>
              </a:ext>
            </a:extLst>
          </p:cNvPr>
          <p:cNvSpPr txBox="1"/>
          <p:nvPr/>
        </p:nvSpPr>
        <p:spPr>
          <a:xfrm>
            <a:off x="3203848" y="1131590"/>
            <a:ext cx="2304256" cy="288032"/>
          </a:xfrm>
          <a:prstGeom prst="rect">
            <a:avLst/>
          </a:prstGeom>
        </p:spPr>
        <p:txBody>
          <a:bodyPr vert="horz" wrap="square" lIns="91440" tIns="45720" rIns="91440" bIns="45720" rtlCol="0" anchor="ctr">
            <a:noAutofit/>
          </a:bodyPr>
          <a:lstStyle/>
          <a:p>
            <a:r>
              <a:rPr lang="en-SG" altLang="zh-SG" sz="1200" dirty="0">
                <a:solidFill>
                  <a:schemeClr val="tx1">
                    <a:lumMod val="85000"/>
                    <a:lumOff val="15000"/>
                  </a:schemeClr>
                </a:solidFill>
              </a:rPr>
              <a:t>Remove duplicates</a:t>
            </a:r>
            <a:endParaRPr lang="zh-SG" altLang="en-US" sz="1200" dirty="0">
              <a:solidFill>
                <a:schemeClr val="tx1">
                  <a:lumMod val="85000"/>
                  <a:lumOff val="15000"/>
                </a:schemeClr>
              </a:solidFill>
            </a:endParaRPr>
          </a:p>
        </p:txBody>
      </p:sp>
      <p:sp>
        <p:nvSpPr>
          <p:cNvPr id="25" name="TextBox 24">
            <a:extLst>
              <a:ext uri="{FF2B5EF4-FFF2-40B4-BE49-F238E27FC236}">
                <a16:creationId xmlns:a16="http://schemas.microsoft.com/office/drawing/2014/main" id="{E9F33147-4F7A-4F80-B01A-A686E80015B6}"/>
              </a:ext>
            </a:extLst>
          </p:cNvPr>
          <p:cNvSpPr txBox="1"/>
          <p:nvPr/>
        </p:nvSpPr>
        <p:spPr>
          <a:xfrm>
            <a:off x="5846379" y="1132523"/>
            <a:ext cx="2304256" cy="288032"/>
          </a:xfrm>
          <a:prstGeom prst="rect">
            <a:avLst/>
          </a:prstGeom>
        </p:spPr>
        <p:txBody>
          <a:bodyPr vert="horz" wrap="square" lIns="91440" tIns="45720" rIns="91440" bIns="45720" rtlCol="0" anchor="ctr">
            <a:noAutofit/>
          </a:bodyPr>
          <a:lstStyle/>
          <a:p>
            <a:r>
              <a:rPr lang="en-SG" altLang="zh-SG" sz="1200" dirty="0">
                <a:solidFill>
                  <a:schemeClr val="tx1">
                    <a:lumMod val="85000"/>
                    <a:lumOff val="15000"/>
                  </a:schemeClr>
                </a:solidFill>
              </a:rPr>
              <a:t>Replace </a:t>
            </a:r>
            <a:r>
              <a:rPr lang="en-US" altLang="zh-CN" sz="1200" dirty="0">
                <a:solidFill>
                  <a:schemeClr val="tx1">
                    <a:lumMod val="85000"/>
                    <a:lumOff val="15000"/>
                  </a:schemeClr>
                </a:solidFill>
              </a:rPr>
              <a:t>value</a:t>
            </a:r>
            <a:endParaRPr lang="zh-SG" altLang="en-US" sz="1200" dirty="0">
              <a:solidFill>
                <a:schemeClr val="tx1">
                  <a:lumMod val="85000"/>
                  <a:lumOff val="15000"/>
                </a:schemeClr>
              </a:solidFill>
            </a:endParaRPr>
          </a:p>
        </p:txBody>
      </p:sp>
      <p:pic>
        <p:nvPicPr>
          <p:cNvPr id="35" name="Picture 34">
            <a:extLst>
              <a:ext uri="{FF2B5EF4-FFF2-40B4-BE49-F238E27FC236}">
                <a16:creationId xmlns:a16="http://schemas.microsoft.com/office/drawing/2014/main" id="{5DA53EEB-7210-4618-B9CB-2018800E2E5D}"/>
              </a:ext>
            </a:extLst>
          </p:cNvPr>
          <p:cNvPicPr>
            <a:picLocks noChangeAspect="1"/>
          </p:cNvPicPr>
          <p:nvPr/>
        </p:nvPicPr>
        <p:blipFill>
          <a:blip r:embed="rId5"/>
          <a:stretch>
            <a:fillRect/>
          </a:stretch>
        </p:blipFill>
        <p:spPr>
          <a:xfrm>
            <a:off x="5911266" y="1573579"/>
            <a:ext cx="2383385" cy="2713392"/>
          </a:xfrm>
          <a:prstGeom prst="rect">
            <a:avLst/>
          </a:prstGeom>
        </p:spPr>
      </p:pic>
    </p:spTree>
    <p:extLst>
      <p:ext uri="{BB962C8B-B14F-4D97-AF65-F5344CB8AC3E}">
        <p14:creationId xmlns:p14="http://schemas.microsoft.com/office/powerpoint/2010/main" val="25180777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Data Analysis</a:t>
            </a:r>
            <a:endParaRPr lang="en-SG" sz="1200" spc="300" dirty="0">
              <a:solidFill>
                <a:schemeClr val="bg1"/>
              </a:solidFill>
            </a:endParaRPr>
          </a:p>
        </p:txBody>
      </p:sp>
      <p:sp>
        <p:nvSpPr>
          <p:cNvPr id="2" name="TextBox 1">
            <a:extLst>
              <a:ext uri="{FF2B5EF4-FFF2-40B4-BE49-F238E27FC236}">
                <a16:creationId xmlns:a16="http://schemas.microsoft.com/office/drawing/2014/main" id="{2DE6C147-668C-485F-B6D1-8EA7CAFE2421}"/>
              </a:ext>
            </a:extLst>
          </p:cNvPr>
          <p:cNvSpPr txBox="1"/>
          <p:nvPr/>
        </p:nvSpPr>
        <p:spPr>
          <a:xfrm>
            <a:off x="323528" y="374318"/>
            <a:ext cx="4968552" cy="576064"/>
          </a:xfrm>
          <a:prstGeom prst="rect">
            <a:avLst/>
          </a:prstGeom>
        </p:spPr>
        <p:txBody>
          <a:bodyPr vert="horz" wrap="square" lIns="91440" tIns="45720" rIns="91440" bIns="45720" rtlCol="0" anchor="ctr">
            <a:noAutofit/>
          </a:bodyPr>
          <a:lstStyle/>
          <a:p>
            <a:r>
              <a:rPr lang="en-US" altLang="zh-CN" sz="3000" dirty="0">
                <a:solidFill>
                  <a:schemeClr val="tx1">
                    <a:lumMod val="85000"/>
                    <a:lumOff val="15000"/>
                  </a:schemeClr>
                </a:solidFill>
              </a:rPr>
              <a:t>Data Analysis</a:t>
            </a:r>
            <a:endParaRPr lang="en-US" sz="3000" dirty="0">
              <a:solidFill>
                <a:schemeClr val="tx1">
                  <a:lumMod val="85000"/>
                  <a:lumOff val="15000"/>
                </a:schemeClr>
              </a:solidFill>
            </a:endParaRPr>
          </a:p>
        </p:txBody>
      </p:sp>
      <p:sp>
        <p:nvSpPr>
          <p:cNvPr id="3" name="Text Placeholder 4">
            <a:extLst>
              <a:ext uri="{FF2B5EF4-FFF2-40B4-BE49-F238E27FC236}">
                <a16:creationId xmlns:a16="http://schemas.microsoft.com/office/drawing/2014/main" id="{A7FAF47F-2FDC-421F-9477-0B3E0E10DF4C}"/>
              </a:ext>
            </a:extLst>
          </p:cNvPr>
          <p:cNvSpPr txBox="1">
            <a:spLocks/>
          </p:cNvSpPr>
          <p:nvPr/>
        </p:nvSpPr>
        <p:spPr>
          <a:xfrm>
            <a:off x="395536" y="904468"/>
            <a:ext cx="8568952" cy="397153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400" b="1" u="sng" dirty="0">
                <a:solidFill>
                  <a:srgbClr val="00B050"/>
                </a:solidFill>
                <a:latin typeface="+mj-lt"/>
              </a:rPr>
              <a:t>Insights</a:t>
            </a:r>
            <a:r>
              <a:rPr lang="en-US" altLang="zh-SG" sz="1400" b="1" dirty="0"/>
              <a:t> </a:t>
            </a:r>
            <a:r>
              <a:rPr lang="en-US" sz="1400" b="1" dirty="0">
                <a:latin typeface="+mj-lt"/>
              </a:rPr>
              <a:t>to dig out: </a:t>
            </a:r>
          </a:p>
          <a:p>
            <a:pPr marL="0" indent="0">
              <a:buNone/>
            </a:pPr>
            <a:endParaRPr lang="en-US" sz="1400" b="1" dirty="0">
              <a:latin typeface="+mj-lt"/>
            </a:endParaRPr>
          </a:p>
          <a:p>
            <a:pPr>
              <a:buAutoNum type="arabicPeriod"/>
            </a:pPr>
            <a:r>
              <a:rPr lang="en-US" altLang="zh-SG" sz="1200" u="sng" dirty="0">
                <a:solidFill>
                  <a:srgbClr val="029676"/>
                </a:solidFill>
              </a:rPr>
              <a:t>Quick Facts </a:t>
            </a:r>
            <a:r>
              <a:rPr lang="en-US" altLang="zh-SG" sz="1200" dirty="0"/>
              <a:t>about World Cup;</a:t>
            </a:r>
          </a:p>
          <a:p>
            <a:pPr>
              <a:buAutoNum type="arabicPeriod"/>
            </a:pPr>
            <a:r>
              <a:rPr lang="en-US" altLang="zh-SG" sz="1200" dirty="0"/>
              <a:t>What are the </a:t>
            </a:r>
            <a:r>
              <a:rPr lang="en-US" altLang="zh-SG" sz="1200" u="sng" dirty="0">
                <a:solidFill>
                  <a:srgbClr val="029676"/>
                </a:solidFill>
              </a:rPr>
              <a:t>Top Teams</a:t>
            </a:r>
            <a:r>
              <a:rPr lang="en-US" altLang="zh-SG" sz="1200" dirty="0"/>
              <a:t>;</a:t>
            </a:r>
          </a:p>
          <a:p>
            <a:pPr>
              <a:buAutoNum type="arabicPeriod"/>
            </a:pPr>
            <a:r>
              <a:rPr lang="en-US" altLang="zh-SG" sz="1200" dirty="0"/>
              <a:t>What are the </a:t>
            </a:r>
            <a:r>
              <a:rPr lang="en-US" altLang="zh-SG" sz="1200" u="sng" dirty="0">
                <a:solidFill>
                  <a:srgbClr val="029676"/>
                </a:solidFill>
              </a:rPr>
              <a:t>Dark Horses</a:t>
            </a:r>
            <a:r>
              <a:rPr lang="en-US" altLang="zh-SG" sz="1200" dirty="0"/>
              <a:t>;</a:t>
            </a:r>
          </a:p>
          <a:p>
            <a:pPr>
              <a:buAutoNum type="arabicPeriod"/>
            </a:pPr>
            <a:r>
              <a:rPr lang="en-US" altLang="zh-SG" sz="1200" dirty="0"/>
              <a:t>What are the </a:t>
            </a:r>
            <a:r>
              <a:rPr lang="en-US" altLang="zh-SG" sz="1200" u="sng" dirty="0">
                <a:solidFill>
                  <a:srgbClr val="029676"/>
                </a:solidFill>
              </a:rPr>
              <a:t>Common Scores</a:t>
            </a:r>
            <a:r>
              <a:rPr lang="en-US" altLang="zh-SG" sz="1200" dirty="0"/>
              <a:t>;</a:t>
            </a:r>
          </a:p>
          <a:p>
            <a:pPr marL="0" indent="0">
              <a:buNone/>
            </a:pPr>
            <a:endParaRPr lang="en-US" altLang="zh-SG" sz="1200" b="0" i="0" dirty="0">
              <a:solidFill>
                <a:srgbClr val="121212"/>
              </a:solidFill>
              <a:effectLst/>
              <a:latin typeface="+mj-lt"/>
            </a:endParaRPr>
          </a:p>
        </p:txBody>
      </p:sp>
    </p:spTree>
    <p:extLst>
      <p:ext uri="{BB962C8B-B14F-4D97-AF65-F5344CB8AC3E}">
        <p14:creationId xmlns:p14="http://schemas.microsoft.com/office/powerpoint/2010/main" val="15497941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Data Analysis</a:t>
            </a:r>
            <a:endParaRPr lang="en-SG" sz="1200" spc="300" dirty="0">
              <a:solidFill>
                <a:schemeClr val="bg1"/>
              </a:solidFill>
            </a:endParaRPr>
          </a:p>
        </p:txBody>
      </p:sp>
      <p:sp>
        <p:nvSpPr>
          <p:cNvPr id="2" name="TextBox 1">
            <a:extLst>
              <a:ext uri="{FF2B5EF4-FFF2-40B4-BE49-F238E27FC236}">
                <a16:creationId xmlns:a16="http://schemas.microsoft.com/office/drawing/2014/main" id="{2DE6C147-668C-485F-B6D1-8EA7CAFE2421}"/>
              </a:ext>
            </a:extLst>
          </p:cNvPr>
          <p:cNvSpPr txBox="1"/>
          <p:nvPr/>
        </p:nvSpPr>
        <p:spPr>
          <a:xfrm>
            <a:off x="323528" y="374318"/>
            <a:ext cx="4968552" cy="576064"/>
          </a:xfrm>
          <a:prstGeom prst="rect">
            <a:avLst/>
          </a:prstGeom>
        </p:spPr>
        <p:txBody>
          <a:bodyPr vert="horz" wrap="square" lIns="91440" tIns="45720" rIns="91440" bIns="45720" rtlCol="0" anchor="ctr">
            <a:noAutofit/>
          </a:bodyPr>
          <a:lstStyle/>
          <a:p>
            <a:r>
              <a:rPr lang="en-US" altLang="zh-CN" sz="3000" dirty="0">
                <a:solidFill>
                  <a:schemeClr val="tx1">
                    <a:lumMod val="85000"/>
                    <a:lumOff val="15000"/>
                  </a:schemeClr>
                </a:solidFill>
              </a:rPr>
              <a:t>Data Analysis</a:t>
            </a:r>
            <a:endParaRPr lang="en-US" sz="3000" dirty="0">
              <a:solidFill>
                <a:schemeClr val="tx1">
                  <a:lumMod val="85000"/>
                  <a:lumOff val="15000"/>
                </a:schemeClr>
              </a:solidFill>
            </a:endParaRPr>
          </a:p>
        </p:txBody>
      </p:sp>
      <p:sp>
        <p:nvSpPr>
          <p:cNvPr id="3" name="Text Placeholder 4">
            <a:extLst>
              <a:ext uri="{FF2B5EF4-FFF2-40B4-BE49-F238E27FC236}">
                <a16:creationId xmlns:a16="http://schemas.microsoft.com/office/drawing/2014/main" id="{A7FAF47F-2FDC-421F-9477-0B3E0E10DF4C}"/>
              </a:ext>
            </a:extLst>
          </p:cNvPr>
          <p:cNvSpPr txBox="1">
            <a:spLocks/>
          </p:cNvSpPr>
          <p:nvPr/>
        </p:nvSpPr>
        <p:spPr>
          <a:xfrm>
            <a:off x="395536" y="904469"/>
            <a:ext cx="2376264" cy="22712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AutoNum type="arabicPeriod"/>
            </a:pPr>
            <a:r>
              <a:rPr lang="en-US" altLang="zh-SG" sz="1200" b="1" u="sng" dirty="0">
                <a:solidFill>
                  <a:srgbClr val="029676"/>
                </a:solidFill>
              </a:rPr>
              <a:t>Quick Facts </a:t>
            </a:r>
            <a:r>
              <a:rPr lang="en-US" altLang="zh-SG" sz="1200" b="1" dirty="0"/>
              <a:t>about World Cup</a:t>
            </a:r>
            <a:r>
              <a:rPr lang="zh-CN" altLang="en-US" sz="1200" b="1" dirty="0"/>
              <a:t>：</a:t>
            </a:r>
            <a:endParaRPr lang="en-US" altLang="zh-SG" sz="1200" b="1" dirty="0"/>
          </a:p>
          <a:p>
            <a:pPr marL="0" indent="0">
              <a:buNone/>
            </a:pPr>
            <a:endParaRPr lang="en-US" altLang="zh-SG" sz="1200" b="0" i="0" dirty="0">
              <a:solidFill>
                <a:srgbClr val="121212"/>
              </a:solidFill>
              <a:effectLst/>
              <a:latin typeface="+mj-lt"/>
            </a:endParaRPr>
          </a:p>
        </p:txBody>
      </p:sp>
      <p:pic>
        <p:nvPicPr>
          <p:cNvPr id="7" name="Picture 6">
            <a:extLst>
              <a:ext uri="{FF2B5EF4-FFF2-40B4-BE49-F238E27FC236}">
                <a16:creationId xmlns:a16="http://schemas.microsoft.com/office/drawing/2014/main" id="{11438EC1-E279-4837-B348-372045277235}"/>
              </a:ext>
            </a:extLst>
          </p:cNvPr>
          <p:cNvPicPr>
            <a:picLocks noChangeAspect="1"/>
          </p:cNvPicPr>
          <p:nvPr/>
        </p:nvPicPr>
        <p:blipFill>
          <a:blip r:embed="rId3"/>
          <a:stretch>
            <a:fillRect/>
          </a:stretch>
        </p:blipFill>
        <p:spPr>
          <a:xfrm>
            <a:off x="375485" y="1392307"/>
            <a:ext cx="3603535" cy="1034097"/>
          </a:xfrm>
          <a:prstGeom prst="rect">
            <a:avLst/>
          </a:prstGeom>
        </p:spPr>
      </p:pic>
      <p:sp>
        <p:nvSpPr>
          <p:cNvPr id="8" name="TextBox 7">
            <a:extLst>
              <a:ext uri="{FF2B5EF4-FFF2-40B4-BE49-F238E27FC236}">
                <a16:creationId xmlns:a16="http://schemas.microsoft.com/office/drawing/2014/main" id="{97ED5683-B33E-4C99-A6BB-F4A4FE402616}"/>
              </a:ext>
            </a:extLst>
          </p:cNvPr>
          <p:cNvSpPr txBox="1"/>
          <p:nvPr/>
        </p:nvSpPr>
        <p:spPr>
          <a:xfrm>
            <a:off x="5370403" y="568989"/>
            <a:ext cx="3744416" cy="307777"/>
          </a:xfrm>
          <a:prstGeom prst="rect">
            <a:avLst/>
          </a:prstGeom>
          <a:noFill/>
          <a:ln w="22225">
            <a:solidFill>
              <a:schemeClr val="accent4"/>
            </a:solidFill>
          </a:ln>
        </p:spPr>
        <p:txBody>
          <a:bodyPr wrap="square">
            <a:spAutoFit/>
          </a:bodyPr>
          <a:lstStyle/>
          <a:p>
            <a:r>
              <a:rPr lang="en-US" altLang="zh-SG" sz="1400" dirty="0">
                <a:latin typeface="+mj-lt"/>
              </a:rPr>
              <a:t>Basic </a:t>
            </a:r>
            <a:r>
              <a:rPr lang="en-US" altLang="zh-SG" sz="1400" b="1" dirty="0">
                <a:solidFill>
                  <a:schemeClr val="bg1"/>
                </a:solidFill>
                <a:highlight>
                  <a:srgbClr val="029676"/>
                </a:highlight>
                <a:latin typeface="+mj-lt"/>
              </a:rPr>
              <a:t>Aggregate</a:t>
            </a:r>
            <a:r>
              <a:rPr lang="en-US" altLang="zh-SG" sz="1400" dirty="0">
                <a:latin typeface="+mj-lt"/>
              </a:rPr>
              <a:t>, </a:t>
            </a:r>
            <a:r>
              <a:rPr lang="en-US" altLang="zh-SG" sz="1400" b="1" dirty="0">
                <a:solidFill>
                  <a:schemeClr val="bg1"/>
                </a:solidFill>
                <a:highlight>
                  <a:srgbClr val="029676"/>
                </a:highlight>
                <a:latin typeface="+mj-lt"/>
              </a:rPr>
              <a:t>Group by</a:t>
            </a:r>
            <a:r>
              <a:rPr lang="en-US" altLang="zh-SG" sz="1400" dirty="0">
                <a:latin typeface="+mj-lt"/>
              </a:rPr>
              <a:t>, </a:t>
            </a:r>
            <a:r>
              <a:rPr lang="en-US" altLang="zh-SG" sz="1400" b="1" dirty="0">
                <a:solidFill>
                  <a:schemeClr val="bg1"/>
                </a:solidFill>
                <a:highlight>
                  <a:srgbClr val="029676"/>
                </a:highlight>
                <a:latin typeface="+mj-lt"/>
              </a:rPr>
              <a:t>Union</a:t>
            </a:r>
            <a:r>
              <a:rPr lang="en-US" altLang="zh-SG" sz="1400" dirty="0">
                <a:latin typeface="+mj-lt"/>
              </a:rPr>
              <a:t>, </a:t>
            </a:r>
            <a:r>
              <a:rPr lang="en-US" altLang="zh-SG" sz="1400" b="1" dirty="0">
                <a:solidFill>
                  <a:schemeClr val="bg1"/>
                </a:solidFill>
                <a:highlight>
                  <a:srgbClr val="029676"/>
                </a:highlight>
                <a:latin typeface="+mj-lt"/>
              </a:rPr>
              <a:t>Join</a:t>
            </a:r>
            <a:r>
              <a:rPr lang="en-US" altLang="zh-SG" sz="1400" dirty="0">
                <a:latin typeface="+mj-lt"/>
              </a:rPr>
              <a:t> Function</a:t>
            </a:r>
            <a:endParaRPr lang="zh-SG" altLang="en-US" sz="1400" dirty="0"/>
          </a:p>
        </p:txBody>
      </p:sp>
      <p:pic>
        <p:nvPicPr>
          <p:cNvPr id="17" name="Picture 16">
            <a:extLst>
              <a:ext uri="{FF2B5EF4-FFF2-40B4-BE49-F238E27FC236}">
                <a16:creationId xmlns:a16="http://schemas.microsoft.com/office/drawing/2014/main" id="{371A9DBD-1EA3-45E6-90BB-3BCC1DA7B214}"/>
              </a:ext>
            </a:extLst>
          </p:cNvPr>
          <p:cNvPicPr>
            <a:picLocks noChangeAspect="1"/>
          </p:cNvPicPr>
          <p:nvPr/>
        </p:nvPicPr>
        <p:blipFill>
          <a:blip r:embed="rId4"/>
          <a:stretch>
            <a:fillRect/>
          </a:stretch>
        </p:blipFill>
        <p:spPr>
          <a:xfrm>
            <a:off x="5796136" y="1009140"/>
            <a:ext cx="2808312" cy="3672792"/>
          </a:xfrm>
          <a:prstGeom prst="rect">
            <a:avLst/>
          </a:prstGeom>
        </p:spPr>
      </p:pic>
      <p:pic>
        <p:nvPicPr>
          <p:cNvPr id="19" name="Picture 18">
            <a:extLst>
              <a:ext uri="{FF2B5EF4-FFF2-40B4-BE49-F238E27FC236}">
                <a16:creationId xmlns:a16="http://schemas.microsoft.com/office/drawing/2014/main" id="{E1EA5249-5792-43A4-8817-42C941735C4E}"/>
              </a:ext>
            </a:extLst>
          </p:cNvPr>
          <p:cNvPicPr>
            <a:picLocks noChangeAspect="1"/>
          </p:cNvPicPr>
          <p:nvPr/>
        </p:nvPicPr>
        <p:blipFill>
          <a:blip r:embed="rId5"/>
          <a:stretch>
            <a:fillRect/>
          </a:stretch>
        </p:blipFill>
        <p:spPr>
          <a:xfrm>
            <a:off x="395537" y="2687120"/>
            <a:ext cx="4968552" cy="1513383"/>
          </a:xfrm>
          <a:prstGeom prst="rect">
            <a:avLst/>
          </a:prstGeom>
        </p:spPr>
      </p:pic>
      <p:sp>
        <p:nvSpPr>
          <p:cNvPr id="21" name="Rectangle 20">
            <a:extLst>
              <a:ext uri="{FF2B5EF4-FFF2-40B4-BE49-F238E27FC236}">
                <a16:creationId xmlns:a16="http://schemas.microsoft.com/office/drawing/2014/main" id="{70498828-10AC-48CB-B2D4-2C7AC51D0105}"/>
              </a:ext>
            </a:extLst>
          </p:cNvPr>
          <p:cNvSpPr/>
          <p:nvPr/>
        </p:nvSpPr>
        <p:spPr>
          <a:xfrm>
            <a:off x="1139845" y="1617897"/>
            <a:ext cx="1008113" cy="1094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22" name="Rectangle 21">
            <a:extLst>
              <a:ext uri="{FF2B5EF4-FFF2-40B4-BE49-F238E27FC236}">
                <a16:creationId xmlns:a16="http://schemas.microsoft.com/office/drawing/2014/main" id="{F9A64FFC-67F4-4AC0-B948-04B6C87795E9}"/>
              </a:ext>
            </a:extLst>
          </p:cNvPr>
          <p:cNvSpPr/>
          <p:nvPr/>
        </p:nvSpPr>
        <p:spPr>
          <a:xfrm>
            <a:off x="827584" y="3147814"/>
            <a:ext cx="312261" cy="1440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23" name="Rectangle 22">
            <a:extLst>
              <a:ext uri="{FF2B5EF4-FFF2-40B4-BE49-F238E27FC236}">
                <a16:creationId xmlns:a16="http://schemas.microsoft.com/office/drawing/2014/main" id="{1500EE83-911B-4B32-8718-CA318725F7E9}"/>
              </a:ext>
            </a:extLst>
          </p:cNvPr>
          <p:cNvSpPr/>
          <p:nvPr/>
        </p:nvSpPr>
        <p:spPr>
          <a:xfrm>
            <a:off x="1187624" y="3472809"/>
            <a:ext cx="1368152" cy="1560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24" name="Rectangle 23">
            <a:extLst>
              <a:ext uri="{FF2B5EF4-FFF2-40B4-BE49-F238E27FC236}">
                <a16:creationId xmlns:a16="http://schemas.microsoft.com/office/drawing/2014/main" id="{F1C93758-3619-40F9-9E87-85722507E593}"/>
              </a:ext>
            </a:extLst>
          </p:cNvPr>
          <p:cNvSpPr/>
          <p:nvPr/>
        </p:nvSpPr>
        <p:spPr>
          <a:xfrm>
            <a:off x="6300193" y="1617897"/>
            <a:ext cx="288032" cy="1440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26" name="Rectangle 25">
            <a:extLst>
              <a:ext uri="{FF2B5EF4-FFF2-40B4-BE49-F238E27FC236}">
                <a16:creationId xmlns:a16="http://schemas.microsoft.com/office/drawing/2014/main" id="{AE44D8D0-9722-4622-8C2B-4352313C555F}"/>
              </a:ext>
            </a:extLst>
          </p:cNvPr>
          <p:cNvSpPr/>
          <p:nvPr/>
        </p:nvSpPr>
        <p:spPr>
          <a:xfrm>
            <a:off x="7164288" y="1392307"/>
            <a:ext cx="216024" cy="1066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28" name="Rectangle 27">
            <a:extLst>
              <a:ext uri="{FF2B5EF4-FFF2-40B4-BE49-F238E27FC236}">
                <a16:creationId xmlns:a16="http://schemas.microsoft.com/office/drawing/2014/main" id="{FF634283-3239-431A-91FC-D32CD9B04C40}"/>
              </a:ext>
            </a:extLst>
          </p:cNvPr>
          <p:cNvSpPr/>
          <p:nvPr/>
        </p:nvSpPr>
        <p:spPr>
          <a:xfrm>
            <a:off x="7180696" y="1882156"/>
            <a:ext cx="216024" cy="1066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29" name="Rectangle 28">
            <a:extLst>
              <a:ext uri="{FF2B5EF4-FFF2-40B4-BE49-F238E27FC236}">
                <a16:creationId xmlns:a16="http://schemas.microsoft.com/office/drawing/2014/main" id="{1D3A1D69-33A5-4777-89D3-FD48EB9D4C9D}"/>
              </a:ext>
            </a:extLst>
          </p:cNvPr>
          <p:cNvSpPr/>
          <p:nvPr/>
        </p:nvSpPr>
        <p:spPr>
          <a:xfrm>
            <a:off x="6895344" y="2211709"/>
            <a:ext cx="628984" cy="1602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30" name="Rectangle 29">
            <a:extLst>
              <a:ext uri="{FF2B5EF4-FFF2-40B4-BE49-F238E27FC236}">
                <a16:creationId xmlns:a16="http://schemas.microsoft.com/office/drawing/2014/main" id="{8213DCB9-F398-44D6-801A-40A104CB52BB}"/>
              </a:ext>
            </a:extLst>
          </p:cNvPr>
          <p:cNvSpPr/>
          <p:nvPr/>
        </p:nvSpPr>
        <p:spPr>
          <a:xfrm>
            <a:off x="6300192" y="2465068"/>
            <a:ext cx="720079" cy="1440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Tree>
    <p:extLst>
      <p:ext uri="{BB962C8B-B14F-4D97-AF65-F5344CB8AC3E}">
        <p14:creationId xmlns:p14="http://schemas.microsoft.com/office/powerpoint/2010/main" val="28710221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2" grpId="0" animBg="1"/>
      <p:bldP spid="23" grpId="0" animBg="1"/>
      <p:bldP spid="24" grpId="0" animBg="1"/>
      <p:bldP spid="26" grpId="0" animBg="1"/>
      <p:bldP spid="28" grpId="0" animBg="1"/>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Data Analysis</a:t>
            </a:r>
            <a:endParaRPr lang="en-SG" sz="1200" spc="300" dirty="0">
              <a:solidFill>
                <a:schemeClr val="bg1"/>
              </a:solidFill>
            </a:endParaRPr>
          </a:p>
        </p:txBody>
      </p:sp>
      <p:sp>
        <p:nvSpPr>
          <p:cNvPr id="2" name="TextBox 1">
            <a:extLst>
              <a:ext uri="{FF2B5EF4-FFF2-40B4-BE49-F238E27FC236}">
                <a16:creationId xmlns:a16="http://schemas.microsoft.com/office/drawing/2014/main" id="{2DE6C147-668C-485F-B6D1-8EA7CAFE2421}"/>
              </a:ext>
            </a:extLst>
          </p:cNvPr>
          <p:cNvSpPr txBox="1"/>
          <p:nvPr/>
        </p:nvSpPr>
        <p:spPr>
          <a:xfrm>
            <a:off x="323528" y="374318"/>
            <a:ext cx="4968552" cy="576064"/>
          </a:xfrm>
          <a:prstGeom prst="rect">
            <a:avLst/>
          </a:prstGeom>
        </p:spPr>
        <p:txBody>
          <a:bodyPr vert="horz" wrap="square" lIns="91440" tIns="45720" rIns="91440" bIns="45720" rtlCol="0" anchor="ctr">
            <a:noAutofit/>
          </a:bodyPr>
          <a:lstStyle/>
          <a:p>
            <a:r>
              <a:rPr lang="en-US" altLang="zh-CN" sz="3000" dirty="0">
                <a:solidFill>
                  <a:schemeClr val="tx1">
                    <a:lumMod val="85000"/>
                    <a:lumOff val="15000"/>
                  </a:schemeClr>
                </a:solidFill>
              </a:rPr>
              <a:t>Data Analysis</a:t>
            </a:r>
            <a:endParaRPr lang="en-US" sz="3000" dirty="0">
              <a:solidFill>
                <a:schemeClr val="tx1">
                  <a:lumMod val="85000"/>
                  <a:lumOff val="15000"/>
                </a:schemeClr>
              </a:solidFill>
            </a:endParaRPr>
          </a:p>
        </p:txBody>
      </p:sp>
      <p:sp>
        <p:nvSpPr>
          <p:cNvPr id="3" name="Text Placeholder 4">
            <a:extLst>
              <a:ext uri="{FF2B5EF4-FFF2-40B4-BE49-F238E27FC236}">
                <a16:creationId xmlns:a16="http://schemas.microsoft.com/office/drawing/2014/main" id="{A7FAF47F-2FDC-421F-9477-0B3E0E10DF4C}"/>
              </a:ext>
            </a:extLst>
          </p:cNvPr>
          <p:cNvSpPr txBox="1">
            <a:spLocks/>
          </p:cNvSpPr>
          <p:nvPr/>
        </p:nvSpPr>
        <p:spPr>
          <a:xfrm>
            <a:off x="650462" y="904468"/>
            <a:ext cx="2376264" cy="5151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mj-lt"/>
              <a:buAutoNum type="arabicPeriod" startAt="2"/>
            </a:pPr>
            <a:r>
              <a:rPr lang="en-US" altLang="zh-SG" sz="1200" dirty="0"/>
              <a:t>What are the </a:t>
            </a:r>
            <a:r>
              <a:rPr lang="en-US" altLang="zh-SG" sz="1200" b="1" u="sng" dirty="0">
                <a:solidFill>
                  <a:schemeClr val="bg1"/>
                </a:solidFill>
                <a:highlight>
                  <a:srgbClr val="E98300"/>
                </a:highlight>
              </a:rPr>
              <a:t>Top Teams</a:t>
            </a:r>
            <a:r>
              <a:rPr lang="en-US" altLang="zh-SG" sz="1200" dirty="0"/>
              <a:t>;</a:t>
            </a:r>
          </a:p>
          <a:p>
            <a:pPr>
              <a:buAutoNum type="arabicPeriod" startAt="2"/>
            </a:pPr>
            <a:r>
              <a:rPr lang="en-US" altLang="zh-SG" sz="1200" dirty="0"/>
              <a:t>What are the </a:t>
            </a:r>
            <a:r>
              <a:rPr lang="en-US" altLang="zh-SG" sz="1200" b="1" u="sng" dirty="0">
                <a:solidFill>
                  <a:schemeClr val="bg1"/>
                </a:solidFill>
                <a:highlight>
                  <a:srgbClr val="000000"/>
                </a:highlight>
              </a:rPr>
              <a:t>Dark Horses</a:t>
            </a:r>
            <a:r>
              <a:rPr lang="en-US" altLang="zh-SG" sz="1200" dirty="0"/>
              <a:t>:</a:t>
            </a:r>
          </a:p>
          <a:p>
            <a:pPr marL="0" indent="0">
              <a:buNone/>
            </a:pPr>
            <a:endParaRPr lang="en-US" altLang="zh-SG" sz="1200" b="0" i="0" dirty="0">
              <a:solidFill>
                <a:srgbClr val="121212"/>
              </a:solidFill>
              <a:effectLst/>
              <a:latin typeface="+mj-lt"/>
            </a:endParaRPr>
          </a:p>
        </p:txBody>
      </p:sp>
      <p:sp>
        <p:nvSpPr>
          <p:cNvPr id="4" name="TextBox 3">
            <a:extLst>
              <a:ext uri="{FF2B5EF4-FFF2-40B4-BE49-F238E27FC236}">
                <a16:creationId xmlns:a16="http://schemas.microsoft.com/office/drawing/2014/main" id="{D06EA3F8-A148-4A5B-9156-A2F2F73200AA}"/>
              </a:ext>
            </a:extLst>
          </p:cNvPr>
          <p:cNvSpPr txBox="1"/>
          <p:nvPr/>
        </p:nvSpPr>
        <p:spPr>
          <a:xfrm>
            <a:off x="1467829" y="1563638"/>
            <a:ext cx="2016224" cy="936104"/>
          </a:xfrm>
          <a:prstGeom prst="rect">
            <a:avLst/>
          </a:prstGeom>
        </p:spPr>
        <p:style>
          <a:lnRef idx="3">
            <a:schemeClr val="lt1"/>
          </a:lnRef>
          <a:fillRef idx="1">
            <a:schemeClr val="accent4"/>
          </a:fillRef>
          <a:effectRef idx="1">
            <a:schemeClr val="accent4"/>
          </a:effectRef>
          <a:fontRef idx="minor">
            <a:schemeClr val="lt1"/>
          </a:fontRef>
        </p:style>
        <p:txBody>
          <a:bodyPr vert="horz" wrap="square" lIns="91440" tIns="45720" rIns="91440" bIns="45720" rtlCol="0" anchor="ctr">
            <a:noAutofit/>
          </a:bodyPr>
          <a:lstStyle/>
          <a:p>
            <a:pPr algn="ctr"/>
            <a:r>
              <a:rPr lang="en-US" altLang="zh-SG" dirty="0">
                <a:solidFill>
                  <a:schemeClr val="bg1"/>
                </a:solidFill>
              </a:rPr>
              <a:t>Qualified Times</a:t>
            </a:r>
          </a:p>
          <a:p>
            <a:pPr algn="ctr"/>
            <a:endParaRPr lang="en-US" altLang="zh-SG" sz="600" dirty="0">
              <a:solidFill>
                <a:schemeClr val="bg1"/>
              </a:solidFill>
            </a:endParaRPr>
          </a:p>
          <a:p>
            <a:pPr algn="ctr"/>
            <a:r>
              <a:rPr lang="en-US" altLang="zh-SG" sz="1000" dirty="0">
                <a:solidFill>
                  <a:schemeClr val="bg1"/>
                </a:solidFill>
              </a:rPr>
              <a:t>How many times have this Country entered World-Cup?</a:t>
            </a:r>
            <a:endParaRPr lang="zh-SG" altLang="en-US" sz="1000" dirty="0">
              <a:solidFill>
                <a:schemeClr val="bg1"/>
              </a:solidFill>
            </a:endParaRPr>
          </a:p>
        </p:txBody>
      </p:sp>
      <p:sp>
        <p:nvSpPr>
          <p:cNvPr id="5" name="TextBox 4">
            <a:extLst>
              <a:ext uri="{FF2B5EF4-FFF2-40B4-BE49-F238E27FC236}">
                <a16:creationId xmlns:a16="http://schemas.microsoft.com/office/drawing/2014/main" id="{0BF2B470-7BAF-476D-BDCC-025B955ADA8B}"/>
              </a:ext>
            </a:extLst>
          </p:cNvPr>
          <p:cNvSpPr txBox="1"/>
          <p:nvPr/>
        </p:nvSpPr>
        <p:spPr>
          <a:xfrm>
            <a:off x="1467829" y="2673886"/>
            <a:ext cx="2016224" cy="936104"/>
          </a:xfrm>
          <a:prstGeom prst="rect">
            <a:avLst/>
          </a:prstGeom>
        </p:spPr>
        <p:style>
          <a:lnRef idx="3">
            <a:schemeClr val="lt1"/>
          </a:lnRef>
          <a:fillRef idx="1">
            <a:schemeClr val="accent6"/>
          </a:fillRef>
          <a:effectRef idx="1">
            <a:schemeClr val="accent6"/>
          </a:effectRef>
          <a:fontRef idx="minor">
            <a:schemeClr val="lt1"/>
          </a:fontRef>
        </p:style>
        <p:txBody>
          <a:bodyPr vert="horz" wrap="square" lIns="91440" tIns="45720" rIns="91440" bIns="45720" rtlCol="0" anchor="ctr">
            <a:noAutofit/>
          </a:bodyPr>
          <a:lstStyle/>
          <a:p>
            <a:pPr algn="ctr"/>
            <a:r>
              <a:rPr lang="en-US" altLang="zh-SG" dirty="0">
                <a:solidFill>
                  <a:schemeClr val="bg1"/>
                </a:solidFill>
              </a:rPr>
              <a:t>Average Position</a:t>
            </a:r>
          </a:p>
          <a:p>
            <a:pPr algn="ctr"/>
            <a:endParaRPr lang="en-US" altLang="zh-SG" sz="600" dirty="0">
              <a:solidFill>
                <a:schemeClr val="bg1"/>
              </a:solidFill>
            </a:endParaRPr>
          </a:p>
          <a:p>
            <a:pPr algn="ctr"/>
            <a:r>
              <a:rPr lang="en-US" altLang="zh-SG" sz="1000" dirty="0">
                <a:solidFill>
                  <a:schemeClr val="bg1"/>
                </a:solidFill>
              </a:rPr>
              <a:t>What is the average Ranking of this Country in history?</a:t>
            </a:r>
            <a:endParaRPr lang="zh-SG" altLang="en-US" sz="1000" dirty="0">
              <a:solidFill>
                <a:schemeClr val="bg1"/>
              </a:solidFill>
            </a:endParaRPr>
          </a:p>
        </p:txBody>
      </p:sp>
      <p:sp>
        <p:nvSpPr>
          <p:cNvPr id="6" name="Text Placeholder 4">
            <a:extLst>
              <a:ext uri="{FF2B5EF4-FFF2-40B4-BE49-F238E27FC236}">
                <a16:creationId xmlns:a16="http://schemas.microsoft.com/office/drawing/2014/main" id="{73FF467B-462F-450F-B2C4-C1AEB679E8CE}"/>
              </a:ext>
            </a:extLst>
          </p:cNvPr>
          <p:cNvSpPr txBox="1">
            <a:spLocks/>
          </p:cNvSpPr>
          <p:nvPr/>
        </p:nvSpPr>
        <p:spPr>
          <a:xfrm>
            <a:off x="323528" y="3981455"/>
            <a:ext cx="5250788" cy="5151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SG" sz="1200" b="1" u="sng" dirty="0">
                <a:solidFill>
                  <a:schemeClr val="bg1"/>
                </a:solidFill>
                <a:highlight>
                  <a:srgbClr val="E98300"/>
                </a:highlight>
              </a:rPr>
              <a:t>Top Teams </a:t>
            </a:r>
            <a:r>
              <a:rPr lang="zh-CN" altLang="en-US" sz="1200" dirty="0"/>
              <a:t>： </a:t>
            </a:r>
            <a:r>
              <a:rPr lang="en-US" altLang="zh-CN" sz="1200" b="1" u="sng" dirty="0">
                <a:solidFill>
                  <a:srgbClr val="0070C0"/>
                </a:solidFill>
              </a:rPr>
              <a:t>High</a:t>
            </a:r>
            <a:r>
              <a:rPr lang="en-US" altLang="zh-CN" sz="1200" dirty="0"/>
              <a:t> Qualified Times, </a:t>
            </a:r>
            <a:r>
              <a:rPr lang="en-US" altLang="zh-CN" sz="1200" b="1" u="sng" dirty="0">
                <a:solidFill>
                  <a:srgbClr val="0070C0"/>
                </a:solidFill>
              </a:rPr>
              <a:t>High</a:t>
            </a:r>
            <a:r>
              <a:rPr lang="en-US" altLang="zh-CN" sz="1200" dirty="0"/>
              <a:t> Average Position</a:t>
            </a:r>
            <a:endParaRPr lang="en-US" altLang="zh-SG" sz="1200" dirty="0"/>
          </a:p>
          <a:p>
            <a:pPr marL="0" indent="0">
              <a:buNone/>
            </a:pPr>
            <a:r>
              <a:rPr lang="en-US" altLang="zh-SG" sz="1200" b="1" u="sng" dirty="0">
                <a:solidFill>
                  <a:schemeClr val="bg1"/>
                </a:solidFill>
                <a:highlight>
                  <a:srgbClr val="000000"/>
                </a:highlight>
              </a:rPr>
              <a:t>Dark Horses</a:t>
            </a:r>
            <a:r>
              <a:rPr lang="en-US" altLang="zh-SG" sz="1200" dirty="0"/>
              <a:t>:  </a:t>
            </a:r>
            <a:r>
              <a:rPr lang="en-US" altLang="zh-SG" sz="1200" b="1" u="sng" dirty="0">
                <a:solidFill>
                  <a:srgbClr val="FF0000"/>
                </a:solidFill>
              </a:rPr>
              <a:t>Low</a:t>
            </a:r>
            <a:r>
              <a:rPr lang="en-US" altLang="zh-CN" sz="1200" dirty="0"/>
              <a:t> Qualified Times,  </a:t>
            </a:r>
            <a:r>
              <a:rPr lang="en-US" altLang="zh-CN" sz="1200" b="1" u="sng" dirty="0">
                <a:solidFill>
                  <a:srgbClr val="0070C0"/>
                </a:solidFill>
              </a:rPr>
              <a:t>High</a:t>
            </a:r>
            <a:r>
              <a:rPr lang="en-US" altLang="zh-CN" sz="1200" dirty="0"/>
              <a:t> Average Position</a:t>
            </a:r>
            <a:endParaRPr lang="en-US" altLang="zh-SG" sz="1200" dirty="0"/>
          </a:p>
        </p:txBody>
      </p:sp>
      <p:sp>
        <p:nvSpPr>
          <p:cNvPr id="9" name="TextBox 8">
            <a:extLst>
              <a:ext uri="{FF2B5EF4-FFF2-40B4-BE49-F238E27FC236}">
                <a16:creationId xmlns:a16="http://schemas.microsoft.com/office/drawing/2014/main" id="{D878567B-6E59-46B0-BF5B-91FC44552ACA}"/>
              </a:ext>
            </a:extLst>
          </p:cNvPr>
          <p:cNvSpPr txBox="1"/>
          <p:nvPr/>
        </p:nvSpPr>
        <p:spPr>
          <a:xfrm>
            <a:off x="6084168" y="568989"/>
            <a:ext cx="3018021" cy="307777"/>
          </a:xfrm>
          <a:prstGeom prst="rect">
            <a:avLst/>
          </a:prstGeom>
          <a:noFill/>
          <a:ln w="22225">
            <a:solidFill>
              <a:schemeClr val="accent4"/>
            </a:solidFill>
          </a:ln>
        </p:spPr>
        <p:txBody>
          <a:bodyPr wrap="square">
            <a:spAutoFit/>
          </a:bodyPr>
          <a:lstStyle/>
          <a:p>
            <a:r>
              <a:rPr lang="en-US" altLang="zh-SG" sz="1400" dirty="0"/>
              <a:t>Historical Performance of each Country</a:t>
            </a:r>
            <a:endParaRPr lang="zh-SG" altLang="en-US" sz="1400" dirty="0"/>
          </a:p>
        </p:txBody>
      </p:sp>
      <p:sp>
        <p:nvSpPr>
          <p:cNvPr id="13" name="Text Placeholder 4">
            <a:extLst>
              <a:ext uri="{FF2B5EF4-FFF2-40B4-BE49-F238E27FC236}">
                <a16:creationId xmlns:a16="http://schemas.microsoft.com/office/drawing/2014/main" id="{E66097E2-B716-4B76-BB6D-B2825A0401C0}"/>
              </a:ext>
            </a:extLst>
          </p:cNvPr>
          <p:cNvSpPr txBox="1">
            <a:spLocks/>
          </p:cNvSpPr>
          <p:nvPr/>
        </p:nvSpPr>
        <p:spPr>
          <a:xfrm>
            <a:off x="4716016" y="904468"/>
            <a:ext cx="4248472" cy="368350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400" dirty="0">
                <a:solidFill>
                  <a:srgbClr val="121212"/>
                </a:solidFill>
                <a:latin typeface="+mj-lt"/>
              </a:rPr>
              <a:t>Different Competition </a:t>
            </a:r>
            <a:r>
              <a:rPr lang="en-US" altLang="zh-CN" sz="1400" b="1" u="sng" dirty="0">
                <a:solidFill>
                  <a:srgbClr val="FF0000"/>
                </a:solidFill>
                <a:latin typeface="+mj-lt"/>
              </a:rPr>
              <a:t>Format</a:t>
            </a:r>
            <a:r>
              <a:rPr lang="en-US" altLang="zh-SG" sz="1400" i="0" dirty="0">
                <a:solidFill>
                  <a:srgbClr val="121212"/>
                </a:solidFill>
                <a:effectLst/>
                <a:latin typeface="+mj-lt"/>
              </a:rPr>
              <a:t> in history:</a:t>
            </a:r>
          </a:p>
          <a:p>
            <a:pPr marL="0" indent="0">
              <a:buNone/>
            </a:pPr>
            <a:r>
              <a:rPr lang="en-US" sz="1200" dirty="0">
                <a:latin typeface="+mj-lt"/>
              </a:rPr>
              <a:t>Due to different number of Qualified teams in each World-Cup and other historical issues, the Competition Format has been </a:t>
            </a:r>
            <a:r>
              <a:rPr lang="en-US" sz="1200" u="sng" dirty="0">
                <a:solidFill>
                  <a:srgbClr val="029676"/>
                </a:solidFill>
                <a:latin typeface="+mj-lt"/>
              </a:rPr>
              <a:t>changed for several times</a:t>
            </a:r>
            <a:r>
              <a:rPr lang="en-US" sz="1200" dirty="0">
                <a:latin typeface="+mj-lt"/>
              </a:rPr>
              <a:t>.</a:t>
            </a:r>
          </a:p>
          <a:p>
            <a:pPr marL="0" indent="0">
              <a:buNone/>
            </a:pPr>
            <a:r>
              <a:rPr lang="en-US" sz="1200" dirty="0">
                <a:latin typeface="+mj-lt"/>
              </a:rPr>
              <a:t>(World-Cup </a:t>
            </a:r>
            <a:r>
              <a:rPr lang="en-US" sz="1200" u="sng" dirty="0">
                <a:latin typeface="+mj-lt"/>
              </a:rPr>
              <a:t>1950</a:t>
            </a:r>
            <a:r>
              <a:rPr lang="en-US" sz="1200" dirty="0">
                <a:latin typeface="+mj-lt"/>
              </a:rPr>
              <a:t> even had </a:t>
            </a:r>
            <a:r>
              <a:rPr lang="en-US" sz="1200" dirty="0">
                <a:solidFill>
                  <a:srgbClr val="FF0000"/>
                </a:solidFill>
                <a:latin typeface="+mj-lt"/>
              </a:rPr>
              <a:t>no Knockout Games</a:t>
            </a:r>
            <a:r>
              <a:rPr lang="en-US" sz="1200" dirty="0">
                <a:latin typeface="+mj-lt"/>
              </a:rPr>
              <a:t>!)</a:t>
            </a:r>
          </a:p>
          <a:p>
            <a:pPr marL="0" indent="0">
              <a:buNone/>
            </a:pPr>
            <a:endParaRPr lang="en-US" sz="1200" dirty="0">
              <a:latin typeface="+mj-lt"/>
            </a:endParaRPr>
          </a:p>
          <a:p>
            <a:pPr marL="0" indent="0">
              <a:buNone/>
            </a:pPr>
            <a:r>
              <a:rPr lang="en-US" sz="1200" dirty="0">
                <a:latin typeface="+mj-lt"/>
              </a:rPr>
              <a:t>The current format has been put into practice since 1998, Which consists of:</a:t>
            </a:r>
          </a:p>
          <a:p>
            <a:pPr marL="0" indent="0">
              <a:buNone/>
            </a:pPr>
            <a:r>
              <a:rPr lang="en-US" sz="1200" dirty="0">
                <a:solidFill>
                  <a:schemeClr val="bg1"/>
                </a:solidFill>
                <a:highlight>
                  <a:srgbClr val="029676"/>
                </a:highlight>
                <a:latin typeface="+mj-lt"/>
              </a:rPr>
              <a:t>Group Game</a:t>
            </a:r>
            <a:r>
              <a:rPr lang="en-US" sz="1200" dirty="0">
                <a:latin typeface="+mj-lt"/>
              </a:rPr>
              <a:t>(32 teams), </a:t>
            </a:r>
            <a:r>
              <a:rPr lang="en-US" sz="1200" dirty="0">
                <a:solidFill>
                  <a:schemeClr val="bg1"/>
                </a:solidFill>
                <a:highlight>
                  <a:srgbClr val="029676"/>
                </a:highlight>
                <a:latin typeface="+mj-lt"/>
              </a:rPr>
              <a:t>Round of 16</a:t>
            </a:r>
            <a:r>
              <a:rPr lang="en-US" sz="1200" dirty="0">
                <a:latin typeface="+mj-lt"/>
              </a:rPr>
              <a:t>, </a:t>
            </a:r>
            <a:r>
              <a:rPr lang="en-US" sz="1200" dirty="0">
                <a:solidFill>
                  <a:schemeClr val="bg1"/>
                </a:solidFill>
                <a:highlight>
                  <a:srgbClr val="029676"/>
                </a:highlight>
                <a:latin typeface="+mj-lt"/>
              </a:rPr>
              <a:t>Quarter-Finals</a:t>
            </a:r>
            <a:r>
              <a:rPr lang="en-US" sz="1200" dirty="0">
                <a:latin typeface="+mj-lt"/>
              </a:rPr>
              <a:t>, </a:t>
            </a:r>
            <a:r>
              <a:rPr lang="en-US" sz="1200" dirty="0">
                <a:solidFill>
                  <a:schemeClr val="bg1"/>
                </a:solidFill>
                <a:highlight>
                  <a:srgbClr val="029676"/>
                </a:highlight>
                <a:latin typeface="+mj-lt"/>
              </a:rPr>
              <a:t>Semi-Finals</a:t>
            </a:r>
            <a:r>
              <a:rPr lang="en-US" sz="1200" dirty="0">
                <a:latin typeface="+mj-lt"/>
              </a:rPr>
              <a:t>, </a:t>
            </a:r>
            <a:r>
              <a:rPr lang="en-US" sz="1200" dirty="0">
                <a:solidFill>
                  <a:schemeClr val="bg1"/>
                </a:solidFill>
                <a:highlight>
                  <a:srgbClr val="029676"/>
                </a:highlight>
                <a:latin typeface="+mj-lt"/>
              </a:rPr>
              <a:t>Match for 3rd Place </a:t>
            </a:r>
            <a:r>
              <a:rPr lang="en-US" sz="1200" dirty="0">
                <a:latin typeface="+mj-lt"/>
              </a:rPr>
              <a:t>&amp; </a:t>
            </a:r>
            <a:r>
              <a:rPr lang="en-US" sz="1200" dirty="0">
                <a:solidFill>
                  <a:schemeClr val="bg1"/>
                </a:solidFill>
                <a:highlight>
                  <a:srgbClr val="029676"/>
                </a:highlight>
                <a:latin typeface="+mj-lt"/>
              </a:rPr>
              <a:t>Final</a:t>
            </a:r>
            <a:r>
              <a:rPr lang="en-US" sz="1200" dirty="0">
                <a:latin typeface="+mj-lt"/>
              </a:rPr>
              <a:t>.</a:t>
            </a:r>
          </a:p>
          <a:p>
            <a:pPr marL="0" indent="0">
              <a:buNone/>
            </a:pPr>
            <a:endParaRPr lang="en-US" sz="1200" dirty="0">
              <a:latin typeface="+mj-lt"/>
            </a:endParaRPr>
          </a:p>
          <a:p>
            <a:pPr marL="0" indent="0">
              <a:buNone/>
            </a:pPr>
            <a:r>
              <a:rPr lang="en-US" sz="1200" dirty="0">
                <a:latin typeface="+mj-lt"/>
              </a:rPr>
              <a:t>For World-Cup 1986-1994,although there were only 24 teams in Group Games, the format for </a:t>
            </a:r>
            <a:r>
              <a:rPr lang="en-US" altLang="zh-SG" sz="1200" dirty="0">
                <a:latin typeface="+mj-lt"/>
              </a:rPr>
              <a:t>Knockout Games were as same as current format. </a:t>
            </a:r>
          </a:p>
          <a:p>
            <a:pPr marL="0" indent="0">
              <a:buNone/>
            </a:pPr>
            <a:endParaRPr lang="en-US" sz="1200" dirty="0">
              <a:latin typeface="+mj-lt"/>
            </a:endParaRPr>
          </a:p>
          <a:p>
            <a:pPr marL="0" indent="0">
              <a:buNone/>
            </a:pPr>
            <a:r>
              <a:rPr lang="en-US" sz="1200" u="sng" dirty="0">
                <a:solidFill>
                  <a:srgbClr val="0070C0"/>
                </a:solidFill>
                <a:latin typeface="+mj-lt"/>
              </a:rPr>
              <a:t>So, the range of data has been decided as </a:t>
            </a:r>
            <a:r>
              <a:rPr lang="en-US" sz="1200" u="sng" dirty="0">
                <a:solidFill>
                  <a:schemeClr val="bg1"/>
                </a:solidFill>
                <a:highlight>
                  <a:srgbClr val="000080"/>
                </a:highlight>
                <a:latin typeface="+mj-lt"/>
              </a:rPr>
              <a:t>1986-2014</a:t>
            </a:r>
            <a:r>
              <a:rPr lang="en-US" altLang="zh-SG" sz="1200" u="sng" dirty="0">
                <a:solidFill>
                  <a:srgbClr val="0070C0"/>
                </a:solidFill>
              </a:rPr>
              <a:t>  to analyze the Historical Performance </a:t>
            </a:r>
            <a:endParaRPr lang="en-US" sz="1200" u="sng" dirty="0">
              <a:solidFill>
                <a:schemeClr val="bg1"/>
              </a:solidFill>
              <a:latin typeface="+mj-lt"/>
            </a:endParaRPr>
          </a:p>
          <a:p>
            <a:pPr marL="0" indent="0">
              <a:buNone/>
            </a:pPr>
            <a:endParaRPr lang="en-US" sz="1400" dirty="0">
              <a:latin typeface="+mj-lt"/>
            </a:endParaRPr>
          </a:p>
          <a:p>
            <a:pPr>
              <a:buAutoNum type="arabicPeriod"/>
            </a:pPr>
            <a:endParaRPr lang="en-US" sz="1400" dirty="0">
              <a:latin typeface="+mj-lt"/>
            </a:endParaRPr>
          </a:p>
        </p:txBody>
      </p:sp>
    </p:spTree>
    <p:extLst>
      <p:ext uri="{BB962C8B-B14F-4D97-AF65-F5344CB8AC3E}">
        <p14:creationId xmlns:p14="http://schemas.microsoft.com/office/powerpoint/2010/main" val="41048887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left)">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wipe(left)">
                                      <p:cBhvr>
                                        <p:cTn id="28" dur="500"/>
                                        <p:tgtEl>
                                          <p:spTgt spid="6">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fade">
                                      <p:cBhvr>
                                        <p:cTn id="33" dur="500"/>
                                        <p:tgtEl>
                                          <p:spTgt spid="1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3">
                                            <p:txEl>
                                              <p:pRg st="1" end="1"/>
                                            </p:txEl>
                                          </p:spTgt>
                                        </p:tgtEl>
                                        <p:attrNameLst>
                                          <p:attrName>style.visibility</p:attrName>
                                        </p:attrNameLst>
                                      </p:cBhvr>
                                      <p:to>
                                        <p:strVal val="visible"/>
                                      </p:to>
                                    </p:set>
                                    <p:animEffect transition="in" filter="wipe(left)">
                                      <p:cBhvr>
                                        <p:cTn id="38" dur="500"/>
                                        <p:tgtEl>
                                          <p:spTgt spid="1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3">
                                            <p:txEl>
                                              <p:pRg st="2" end="2"/>
                                            </p:txEl>
                                          </p:spTgt>
                                        </p:tgtEl>
                                        <p:attrNameLst>
                                          <p:attrName>style.visibility</p:attrName>
                                        </p:attrNameLst>
                                      </p:cBhvr>
                                      <p:to>
                                        <p:strVal val="visible"/>
                                      </p:to>
                                    </p:set>
                                    <p:animEffect transition="in" filter="wipe(left)">
                                      <p:cBhvr>
                                        <p:cTn id="43" dur="500"/>
                                        <p:tgtEl>
                                          <p:spTgt spid="13">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3">
                                            <p:txEl>
                                              <p:pRg st="4" end="4"/>
                                            </p:txEl>
                                          </p:spTgt>
                                        </p:tgtEl>
                                        <p:attrNameLst>
                                          <p:attrName>style.visibility</p:attrName>
                                        </p:attrNameLst>
                                      </p:cBhvr>
                                      <p:to>
                                        <p:strVal val="visible"/>
                                      </p:to>
                                    </p:set>
                                    <p:animEffect transition="in" filter="wipe(left)">
                                      <p:cBhvr>
                                        <p:cTn id="48" dur="500"/>
                                        <p:tgtEl>
                                          <p:spTgt spid="13">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3">
                                            <p:txEl>
                                              <p:pRg st="5" end="5"/>
                                            </p:txEl>
                                          </p:spTgt>
                                        </p:tgtEl>
                                        <p:attrNameLst>
                                          <p:attrName>style.visibility</p:attrName>
                                        </p:attrNameLst>
                                      </p:cBhvr>
                                      <p:to>
                                        <p:strVal val="visible"/>
                                      </p:to>
                                    </p:set>
                                    <p:animEffect transition="in" filter="wipe(left)">
                                      <p:cBhvr>
                                        <p:cTn id="53" dur="500"/>
                                        <p:tgtEl>
                                          <p:spTgt spid="13">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3">
                                            <p:txEl>
                                              <p:pRg st="7" end="7"/>
                                            </p:txEl>
                                          </p:spTgt>
                                        </p:tgtEl>
                                        <p:attrNameLst>
                                          <p:attrName>style.visibility</p:attrName>
                                        </p:attrNameLst>
                                      </p:cBhvr>
                                      <p:to>
                                        <p:strVal val="visible"/>
                                      </p:to>
                                    </p:set>
                                    <p:animEffect transition="in" filter="wipe(left)">
                                      <p:cBhvr>
                                        <p:cTn id="58" dur="500"/>
                                        <p:tgtEl>
                                          <p:spTgt spid="1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3">
                                            <p:txEl>
                                              <p:pRg st="9" end="9"/>
                                            </p:txEl>
                                          </p:spTgt>
                                        </p:tgtEl>
                                        <p:attrNameLst>
                                          <p:attrName>style.visibility</p:attrName>
                                        </p:attrNameLst>
                                      </p:cBhvr>
                                      <p:to>
                                        <p:strVal val="visible"/>
                                      </p:to>
                                    </p:set>
                                    <p:anim calcmode="lin" valueType="num">
                                      <p:cBhvr additive="base">
                                        <p:cTn id="63" dur="500" fill="hold"/>
                                        <p:tgtEl>
                                          <p:spTgt spid="1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DF9DE35-D04C-46DA-80EF-3644B441ABA2}"/>
              </a:ext>
            </a:extLst>
          </p:cNvPr>
          <p:cNvPicPr>
            <a:picLocks noChangeAspect="1"/>
          </p:cNvPicPr>
          <p:nvPr/>
        </p:nvPicPr>
        <p:blipFill>
          <a:blip r:embed="rId3"/>
          <a:stretch>
            <a:fillRect/>
          </a:stretch>
        </p:blipFill>
        <p:spPr>
          <a:xfrm>
            <a:off x="-1" y="933711"/>
            <a:ext cx="9489237" cy="3835471"/>
          </a:xfrm>
          <a:prstGeom prst="rect">
            <a:avLst/>
          </a:prstGeom>
        </p:spPr>
      </p:pic>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Data Analysis</a:t>
            </a:r>
            <a:endParaRPr lang="en-SG" sz="1200" spc="300" dirty="0">
              <a:solidFill>
                <a:schemeClr val="bg1"/>
              </a:solidFill>
            </a:endParaRPr>
          </a:p>
        </p:txBody>
      </p:sp>
      <p:sp>
        <p:nvSpPr>
          <p:cNvPr id="2" name="TextBox 1">
            <a:extLst>
              <a:ext uri="{FF2B5EF4-FFF2-40B4-BE49-F238E27FC236}">
                <a16:creationId xmlns:a16="http://schemas.microsoft.com/office/drawing/2014/main" id="{2DE6C147-668C-485F-B6D1-8EA7CAFE2421}"/>
              </a:ext>
            </a:extLst>
          </p:cNvPr>
          <p:cNvSpPr txBox="1"/>
          <p:nvPr/>
        </p:nvSpPr>
        <p:spPr>
          <a:xfrm>
            <a:off x="323528" y="374318"/>
            <a:ext cx="4968552" cy="576064"/>
          </a:xfrm>
          <a:prstGeom prst="rect">
            <a:avLst/>
          </a:prstGeom>
        </p:spPr>
        <p:txBody>
          <a:bodyPr vert="horz" wrap="square" lIns="91440" tIns="45720" rIns="91440" bIns="45720" rtlCol="0" anchor="ctr">
            <a:noAutofit/>
          </a:bodyPr>
          <a:lstStyle/>
          <a:p>
            <a:r>
              <a:rPr lang="en-US" altLang="zh-CN" sz="3000" dirty="0">
                <a:solidFill>
                  <a:schemeClr val="tx1">
                    <a:lumMod val="85000"/>
                    <a:lumOff val="15000"/>
                  </a:schemeClr>
                </a:solidFill>
              </a:rPr>
              <a:t>Data Analysis</a:t>
            </a:r>
            <a:endParaRPr lang="en-US" sz="3000" dirty="0">
              <a:solidFill>
                <a:schemeClr val="tx1">
                  <a:lumMod val="85000"/>
                  <a:lumOff val="15000"/>
                </a:schemeClr>
              </a:solidFill>
            </a:endParaRPr>
          </a:p>
        </p:txBody>
      </p:sp>
      <p:sp>
        <p:nvSpPr>
          <p:cNvPr id="9" name="TextBox 8">
            <a:extLst>
              <a:ext uri="{FF2B5EF4-FFF2-40B4-BE49-F238E27FC236}">
                <a16:creationId xmlns:a16="http://schemas.microsoft.com/office/drawing/2014/main" id="{D878567B-6E59-46B0-BF5B-91FC44552ACA}"/>
              </a:ext>
            </a:extLst>
          </p:cNvPr>
          <p:cNvSpPr txBox="1"/>
          <p:nvPr/>
        </p:nvSpPr>
        <p:spPr>
          <a:xfrm>
            <a:off x="4572000" y="568989"/>
            <a:ext cx="4530189" cy="307777"/>
          </a:xfrm>
          <a:prstGeom prst="rect">
            <a:avLst/>
          </a:prstGeom>
          <a:noFill/>
          <a:ln w="22225">
            <a:solidFill>
              <a:schemeClr val="accent4"/>
            </a:solidFill>
          </a:ln>
        </p:spPr>
        <p:txBody>
          <a:bodyPr wrap="square">
            <a:spAutoFit/>
          </a:bodyPr>
          <a:lstStyle/>
          <a:p>
            <a:r>
              <a:rPr lang="en-US" altLang="zh-SG" sz="1400" dirty="0"/>
              <a:t>How far did every country go in each world cup(1986-2014)?</a:t>
            </a:r>
            <a:endParaRPr lang="zh-SG" altLang="en-US" sz="1400" dirty="0"/>
          </a:p>
        </p:txBody>
      </p:sp>
      <p:sp>
        <p:nvSpPr>
          <p:cNvPr id="12" name="Rectangle 11">
            <a:extLst>
              <a:ext uri="{FF2B5EF4-FFF2-40B4-BE49-F238E27FC236}">
                <a16:creationId xmlns:a16="http://schemas.microsoft.com/office/drawing/2014/main" id="{041FF0AC-4492-43A2-B446-76DC4C6A9107}"/>
              </a:ext>
            </a:extLst>
          </p:cNvPr>
          <p:cNvSpPr/>
          <p:nvPr/>
        </p:nvSpPr>
        <p:spPr>
          <a:xfrm>
            <a:off x="87347" y="893065"/>
            <a:ext cx="3600400" cy="23852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cxnSp>
        <p:nvCxnSpPr>
          <p:cNvPr id="22" name="Straight Arrow Connector 21">
            <a:extLst>
              <a:ext uri="{FF2B5EF4-FFF2-40B4-BE49-F238E27FC236}">
                <a16:creationId xmlns:a16="http://schemas.microsoft.com/office/drawing/2014/main" id="{99FCE9EB-A964-44D4-B851-620B6CF50FF2}"/>
              </a:ext>
            </a:extLst>
          </p:cNvPr>
          <p:cNvCxnSpPr>
            <a:stCxn id="12" idx="3"/>
          </p:cNvCxnSpPr>
          <p:nvPr/>
        </p:nvCxnSpPr>
        <p:spPr>
          <a:xfrm flipV="1">
            <a:off x="3687747" y="1012327"/>
            <a:ext cx="720080"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3" name="TextBox 22">
            <a:extLst>
              <a:ext uri="{FF2B5EF4-FFF2-40B4-BE49-F238E27FC236}">
                <a16:creationId xmlns:a16="http://schemas.microsoft.com/office/drawing/2014/main" id="{267C1EFE-9766-49DA-A43C-35CCFD8EB8B0}"/>
              </a:ext>
            </a:extLst>
          </p:cNvPr>
          <p:cNvSpPr txBox="1"/>
          <p:nvPr/>
        </p:nvSpPr>
        <p:spPr>
          <a:xfrm>
            <a:off x="4328952" y="950382"/>
            <a:ext cx="2808313" cy="258131"/>
          </a:xfrm>
          <a:prstGeom prst="rect">
            <a:avLst/>
          </a:prstGeom>
        </p:spPr>
        <p:txBody>
          <a:bodyPr vert="horz" wrap="square" lIns="91440" tIns="45720" rIns="91440" bIns="45720" rtlCol="0" anchor="ctr">
            <a:noAutofit/>
          </a:bodyPr>
          <a:lstStyle/>
          <a:p>
            <a:r>
              <a:rPr lang="en-SG" altLang="zh-SG" sz="1200" dirty="0">
                <a:solidFill>
                  <a:schemeClr val="bg1"/>
                </a:solidFill>
                <a:highlight>
                  <a:srgbClr val="000080"/>
                </a:highlight>
              </a:rPr>
              <a:t>Create a View to show the </a:t>
            </a:r>
            <a:r>
              <a:rPr lang="en-SG" altLang="zh-SG" sz="1200" b="1" dirty="0">
                <a:solidFill>
                  <a:srgbClr val="FFC000"/>
                </a:solidFill>
                <a:highlight>
                  <a:srgbClr val="000080"/>
                </a:highlight>
              </a:rPr>
              <a:t>Last Game Date</a:t>
            </a:r>
            <a:r>
              <a:rPr lang="en-SG" altLang="zh-SG" sz="1200" dirty="0">
                <a:solidFill>
                  <a:schemeClr val="bg1"/>
                </a:solidFill>
                <a:highlight>
                  <a:srgbClr val="000080"/>
                </a:highlight>
              </a:rPr>
              <a:t> for each country in each World-Cup</a:t>
            </a:r>
            <a:endParaRPr lang="zh-SG" altLang="en-US" sz="1200" dirty="0">
              <a:solidFill>
                <a:schemeClr val="bg1"/>
              </a:solidFill>
              <a:highlight>
                <a:srgbClr val="000080"/>
              </a:highlight>
            </a:endParaRPr>
          </a:p>
        </p:txBody>
      </p:sp>
      <p:sp>
        <p:nvSpPr>
          <p:cNvPr id="24" name="Rectangle 23">
            <a:extLst>
              <a:ext uri="{FF2B5EF4-FFF2-40B4-BE49-F238E27FC236}">
                <a16:creationId xmlns:a16="http://schemas.microsoft.com/office/drawing/2014/main" id="{9BC0DD35-8884-4B6D-B834-1C3803E969C0}"/>
              </a:ext>
            </a:extLst>
          </p:cNvPr>
          <p:cNvSpPr/>
          <p:nvPr/>
        </p:nvSpPr>
        <p:spPr>
          <a:xfrm>
            <a:off x="107504" y="1275606"/>
            <a:ext cx="3600400" cy="1246637"/>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cxnSp>
        <p:nvCxnSpPr>
          <p:cNvPr id="29" name="Straight Arrow Connector 28">
            <a:extLst>
              <a:ext uri="{FF2B5EF4-FFF2-40B4-BE49-F238E27FC236}">
                <a16:creationId xmlns:a16="http://schemas.microsoft.com/office/drawing/2014/main" id="{FA0F0BA5-BBD2-45CA-BBE4-D8273C58B9A5}"/>
              </a:ext>
            </a:extLst>
          </p:cNvPr>
          <p:cNvCxnSpPr/>
          <p:nvPr/>
        </p:nvCxnSpPr>
        <p:spPr>
          <a:xfrm flipV="1">
            <a:off x="3717923" y="1898924"/>
            <a:ext cx="720080"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0" name="TextBox 29">
            <a:extLst>
              <a:ext uri="{FF2B5EF4-FFF2-40B4-BE49-F238E27FC236}">
                <a16:creationId xmlns:a16="http://schemas.microsoft.com/office/drawing/2014/main" id="{C7109DD9-8905-40BF-9452-84D8E700FE47}"/>
              </a:ext>
            </a:extLst>
          </p:cNvPr>
          <p:cNvSpPr txBox="1"/>
          <p:nvPr/>
        </p:nvSpPr>
        <p:spPr>
          <a:xfrm>
            <a:off x="4355976" y="1844395"/>
            <a:ext cx="1512169" cy="258131"/>
          </a:xfrm>
          <a:prstGeom prst="rect">
            <a:avLst/>
          </a:prstGeom>
        </p:spPr>
        <p:txBody>
          <a:bodyPr vert="horz" wrap="square" lIns="91440" tIns="45720" rIns="91440" bIns="45720" rtlCol="0" anchor="ctr">
            <a:noAutofit/>
          </a:bodyPr>
          <a:lstStyle/>
          <a:p>
            <a:r>
              <a:rPr lang="en-SG" altLang="zh-SG" sz="1200" dirty="0">
                <a:solidFill>
                  <a:schemeClr val="bg1"/>
                </a:solidFill>
                <a:highlight>
                  <a:srgbClr val="000080"/>
                </a:highlight>
              </a:rPr>
              <a:t>Select Year, Country, Last Game Date From </a:t>
            </a:r>
            <a:r>
              <a:rPr lang="en-SG" altLang="zh-SG" sz="1200" b="1" dirty="0">
                <a:solidFill>
                  <a:srgbClr val="00B050"/>
                </a:solidFill>
                <a:highlight>
                  <a:srgbClr val="000080"/>
                </a:highlight>
              </a:rPr>
              <a:t>Home Team</a:t>
            </a:r>
            <a:endParaRPr lang="zh-SG" altLang="en-US" sz="1200" b="1" dirty="0">
              <a:solidFill>
                <a:srgbClr val="00B050"/>
              </a:solidFill>
              <a:highlight>
                <a:srgbClr val="000080"/>
              </a:highlight>
            </a:endParaRPr>
          </a:p>
        </p:txBody>
      </p:sp>
      <p:sp>
        <p:nvSpPr>
          <p:cNvPr id="26" name="Rectangle 25">
            <a:extLst>
              <a:ext uri="{FF2B5EF4-FFF2-40B4-BE49-F238E27FC236}">
                <a16:creationId xmlns:a16="http://schemas.microsoft.com/office/drawing/2014/main" id="{B2998843-E393-4D06-82FC-F014EC6A58E2}"/>
              </a:ext>
            </a:extLst>
          </p:cNvPr>
          <p:cNvSpPr/>
          <p:nvPr/>
        </p:nvSpPr>
        <p:spPr>
          <a:xfrm>
            <a:off x="117523" y="2678239"/>
            <a:ext cx="3600400" cy="1189656"/>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cxnSp>
        <p:nvCxnSpPr>
          <p:cNvPr id="32" name="Straight Arrow Connector 31">
            <a:extLst>
              <a:ext uri="{FF2B5EF4-FFF2-40B4-BE49-F238E27FC236}">
                <a16:creationId xmlns:a16="http://schemas.microsoft.com/office/drawing/2014/main" id="{2B3B146C-2DCC-4E3A-A9AC-3C9C6D101B80}"/>
              </a:ext>
            </a:extLst>
          </p:cNvPr>
          <p:cNvCxnSpPr/>
          <p:nvPr/>
        </p:nvCxnSpPr>
        <p:spPr>
          <a:xfrm flipV="1">
            <a:off x="3707726" y="3463118"/>
            <a:ext cx="720080"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3" name="TextBox 32">
            <a:extLst>
              <a:ext uri="{FF2B5EF4-FFF2-40B4-BE49-F238E27FC236}">
                <a16:creationId xmlns:a16="http://schemas.microsoft.com/office/drawing/2014/main" id="{D9BE1246-C4FA-429D-9994-6D1FD857C0B0}"/>
              </a:ext>
            </a:extLst>
          </p:cNvPr>
          <p:cNvSpPr txBox="1"/>
          <p:nvPr/>
        </p:nvSpPr>
        <p:spPr>
          <a:xfrm>
            <a:off x="4345779" y="3408589"/>
            <a:ext cx="1512169" cy="258131"/>
          </a:xfrm>
          <a:prstGeom prst="rect">
            <a:avLst/>
          </a:prstGeom>
        </p:spPr>
        <p:txBody>
          <a:bodyPr vert="horz" wrap="square" lIns="91440" tIns="45720" rIns="91440" bIns="45720" rtlCol="0" anchor="ctr">
            <a:noAutofit/>
          </a:bodyPr>
          <a:lstStyle/>
          <a:p>
            <a:r>
              <a:rPr lang="en-SG" altLang="zh-SG" sz="1200" dirty="0">
                <a:solidFill>
                  <a:schemeClr val="bg1"/>
                </a:solidFill>
                <a:highlight>
                  <a:srgbClr val="000080"/>
                </a:highlight>
              </a:rPr>
              <a:t>Select Year, Country, Last Game Date From </a:t>
            </a:r>
            <a:r>
              <a:rPr lang="en-SG" altLang="zh-SG" sz="1200" b="1" dirty="0">
                <a:solidFill>
                  <a:srgbClr val="FFFF00"/>
                </a:solidFill>
                <a:highlight>
                  <a:srgbClr val="000080"/>
                </a:highlight>
              </a:rPr>
              <a:t>Away Team</a:t>
            </a:r>
            <a:endParaRPr lang="zh-SG" altLang="en-US" sz="1200" b="1" dirty="0">
              <a:solidFill>
                <a:srgbClr val="FFFF00"/>
              </a:solidFill>
              <a:highlight>
                <a:srgbClr val="000080"/>
              </a:highlight>
            </a:endParaRPr>
          </a:p>
        </p:txBody>
      </p:sp>
      <p:sp>
        <p:nvSpPr>
          <p:cNvPr id="35" name="TextBox 34">
            <a:extLst>
              <a:ext uri="{FF2B5EF4-FFF2-40B4-BE49-F238E27FC236}">
                <a16:creationId xmlns:a16="http://schemas.microsoft.com/office/drawing/2014/main" id="{1AFF0157-4C63-485D-9A75-939C00FDCC43}"/>
              </a:ext>
            </a:extLst>
          </p:cNvPr>
          <p:cNvSpPr txBox="1"/>
          <p:nvPr/>
        </p:nvSpPr>
        <p:spPr>
          <a:xfrm>
            <a:off x="5940152" y="2571330"/>
            <a:ext cx="1512169" cy="258131"/>
          </a:xfrm>
          <a:prstGeom prst="rect">
            <a:avLst/>
          </a:prstGeom>
        </p:spPr>
        <p:txBody>
          <a:bodyPr vert="horz" wrap="square" lIns="91440" tIns="45720" rIns="91440" bIns="45720" rtlCol="0" anchor="ctr">
            <a:noAutofit/>
          </a:bodyPr>
          <a:lstStyle/>
          <a:p>
            <a:r>
              <a:rPr lang="en-SG" altLang="zh-SG" sz="1200" dirty="0">
                <a:solidFill>
                  <a:schemeClr val="bg1"/>
                </a:solidFill>
                <a:highlight>
                  <a:srgbClr val="000080"/>
                </a:highlight>
              </a:rPr>
              <a:t>Union </a:t>
            </a:r>
            <a:r>
              <a:rPr lang="en-SG" altLang="zh-SG" sz="1200" b="1" dirty="0">
                <a:solidFill>
                  <a:srgbClr val="00B050"/>
                </a:solidFill>
                <a:highlight>
                  <a:srgbClr val="000080"/>
                </a:highlight>
              </a:rPr>
              <a:t>Home</a:t>
            </a:r>
            <a:r>
              <a:rPr lang="en-SG" altLang="zh-SG" sz="1200" dirty="0">
                <a:solidFill>
                  <a:schemeClr val="bg1"/>
                </a:solidFill>
                <a:highlight>
                  <a:srgbClr val="000080"/>
                </a:highlight>
              </a:rPr>
              <a:t> and </a:t>
            </a:r>
            <a:r>
              <a:rPr lang="en-SG" altLang="zh-SG" sz="1200" b="1" dirty="0">
                <a:solidFill>
                  <a:srgbClr val="FFFF00"/>
                </a:solidFill>
                <a:highlight>
                  <a:srgbClr val="000080"/>
                </a:highlight>
              </a:rPr>
              <a:t>Away</a:t>
            </a:r>
            <a:r>
              <a:rPr lang="en-SG" altLang="zh-SG" sz="1200" dirty="0">
                <a:solidFill>
                  <a:schemeClr val="bg1"/>
                </a:solidFill>
                <a:highlight>
                  <a:srgbClr val="000080"/>
                </a:highlight>
              </a:rPr>
              <a:t> Team Records</a:t>
            </a:r>
            <a:endParaRPr lang="zh-SG" altLang="en-US" sz="1200" dirty="0">
              <a:solidFill>
                <a:schemeClr val="bg1"/>
              </a:solidFill>
              <a:highlight>
                <a:srgbClr val="000080"/>
              </a:highlight>
            </a:endParaRPr>
          </a:p>
        </p:txBody>
      </p:sp>
      <p:cxnSp>
        <p:nvCxnSpPr>
          <p:cNvPr id="41" name="Connector: Elbow 40">
            <a:extLst>
              <a:ext uri="{FF2B5EF4-FFF2-40B4-BE49-F238E27FC236}">
                <a16:creationId xmlns:a16="http://schemas.microsoft.com/office/drawing/2014/main" id="{50CEDAE9-927D-40AD-A39B-FF7AED466654}"/>
              </a:ext>
            </a:extLst>
          </p:cNvPr>
          <p:cNvCxnSpPr>
            <a:cxnSpLocks/>
          </p:cNvCxnSpPr>
          <p:nvPr/>
        </p:nvCxnSpPr>
        <p:spPr>
          <a:xfrm>
            <a:off x="5744085" y="1973461"/>
            <a:ext cx="263454" cy="704778"/>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Connector: Elbow 42">
            <a:extLst>
              <a:ext uri="{FF2B5EF4-FFF2-40B4-BE49-F238E27FC236}">
                <a16:creationId xmlns:a16="http://schemas.microsoft.com/office/drawing/2014/main" id="{CD1C1229-D08A-4711-B949-1E94A69A865A}"/>
              </a:ext>
            </a:extLst>
          </p:cNvPr>
          <p:cNvCxnSpPr>
            <a:cxnSpLocks/>
          </p:cNvCxnSpPr>
          <p:nvPr/>
        </p:nvCxnSpPr>
        <p:spPr>
          <a:xfrm flipV="1">
            <a:off x="5733888" y="2678239"/>
            <a:ext cx="273651" cy="85941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47" name="TextBox 46">
            <a:extLst>
              <a:ext uri="{FF2B5EF4-FFF2-40B4-BE49-F238E27FC236}">
                <a16:creationId xmlns:a16="http://schemas.microsoft.com/office/drawing/2014/main" id="{97E9E942-3D6B-4B84-83FF-38BB4A230564}"/>
              </a:ext>
            </a:extLst>
          </p:cNvPr>
          <p:cNvSpPr txBox="1"/>
          <p:nvPr/>
        </p:nvSpPr>
        <p:spPr>
          <a:xfrm>
            <a:off x="7682964" y="3467377"/>
            <a:ext cx="1512169" cy="258131"/>
          </a:xfrm>
          <a:prstGeom prst="rect">
            <a:avLst/>
          </a:prstGeom>
        </p:spPr>
        <p:txBody>
          <a:bodyPr vert="horz" wrap="square" lIns="91440" tIns="45720" rIns="91440" bIns="45720" rtlCol="0" anchor="ctr">
            <a:noAutofit/>
          </a:bodyPr>
          <a:lstStyle/>
          <a:p>
            <a:r>
              <a:rPr lang="en-SG" altLang="zh-SG" sz="1200" dirty="0">
                <a:solidFill>
                  <a:schemeClr val="bg1"/>
                </a:solidFill>
                <a:highlight>
                  <a:srgbClr val="000080"/>
                </a:highlight>
              </a:rPr>
              <a:t>Select Year, Country, Last Game Date From Union Records</a:t>
            </a:r>
            <a:endParaRPr lang="zh-SG" altLang="en-US" sz="1200" dirty="0">
              <a:solidFill>
                <a:schemeClr val="bg1"/>
              </a:solidFill>
              <a:highlight>
                <a:srgbClr val="000080"/>
              </a:highlight>
            </a:endParaRPr>
          </a:p>
        </p:txBody>
      </p:sp>
      <p:cxnSp>
        <p:nvCxnSpPr>
          <p:cNvPr id="48" name="Connector: Elbow 47">
            <a:extLst>
              <a:ext uri="{FF2B5EF4-FFF2-40B4-BE49-F238E27FC236}">
                <a16:creationId xmlns:a16="http://schemas.microsoft.com/office/drawing/2014/main" id="{1948C9DF-ACEF-431C-A182-9ADA7D20A96A}"/>
              </a:ext>
            </a:extLst>
          </p:cNvPr>
          <p:cNvCxnSpPr>
            <a:cxnSpLocks/>
          </p:cNvCxnSpPr>
          <p:nvPr/>
        </p:nvCxnSpPr>
        <p:spPr>
          <a:xfrm>
            <a:off x="7265620" y="2700395"/>
            <a:ext cx="519609" cy="896047"/>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4" name="Connector: Elbow 53">
            <a:extLst>
              <a:ext uri="{FF2B5EF4-FFF2-40B4-BE49-F238E27FC236}">
                <a16:creationId xmlns:a16="http://schemas.microsoft.com/office/drawing/2014/main" id="{D9412BB9-BADF-4E50-98A4-155584FCF352}"/>
              </a:ext>
            </a:extLst>
          </p:cNvPr>
          <p:cNvCxnSpPr>
            <a:cxnSpLocks/>
            <a:stCxn id="56" idx="3"/>
          </p:cNvCxnSpPr>
          <p:nvPr/>
        </p:nvCxnSpPr>
        <p:spPr>
          <a:xfrm flipV="1">
            <a:off x="4932039" y="3594600"/>
            <a:ext cx="2860609" cy="73111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56" name="Rectangle 55">
            <a:extLst>
              <a:ext uri="{FF2B5EF4-FFF2-40B4-BE49-F238E27FC236}">
                <a16:creationId xmlns:a16="http://schemas.microsoft.com/office/drawing/2014/main" id="{E2A47B11-96D5-4F38-9A60-2B8E55A22B65}"/>
              </a:ext>
            </a:extLst>
          </p:cNvPr>
          <p:cNvSpPr/>
          <p:nvPr/>
        </p:nvSpPr>
        <p:spPr>
          <a:xfrm>
            <a:off x="132568" y="4068891"/>
            <a:ext cx="4799471" cy="513649"/>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pic>
        <p:nvPicPr>
          <p:cNvPr id="20" name="Picture 19">
            <a:extLst>
              <a:ext uri="{FF2B5EF4-FFF2-40B4-BE49-F238E27FC236}">
                <a16:creationId xmlns:a16="http://schemas.microsoft.com/office/drawing/2014/main" id="{D4C4468F-2146-40C3-B0B1-E5D0CCFE2635}"/>
              </a:ext>
            </a:extLst>
          </p:cNvPr>
          <p:cNvPicPr>
            <a:picLocks noChangeAspect="1"/>
          </p:cNvPicPr>
          <p:nvPr/>
        </p:nvPicPr>
        <p:blipFill>
          <a:blip r:embed="rId4"/>
          <a:stretch>
            <a:fillRect/>
          </a:stretch>
        </p:blipFill>
        <p:spPr>
          <a:xfrm>
            <a:off x="2969035" y="0"/>
            <a:ext cx="2677013" cy="5155114"/>
          </a:xfrm>
          <a:prstGeom prst="rect">
            <a:avLst/>
          </a:prstGeom>
        </p:spPr>
      </p:pic>
    </p:spTree>
    <p:extLst>
      <p:ext uri="{BB962C8B-B14F-4D97-AF65-F5344CB8AC3E}">
        <p14:creationId xmlns:p14="http://schemas.microsoft.com/office/powerpoint/2010/main" val="2524647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left)">
                                      <p:cBhvr>
                                        <p:cTn id="51" dur="500"/>
                                        <p:tgtEl>
                                          <p:spTgt spid="41"/>
                                        </p:tgtEl>
                                      </p:cBhvr>
                                    </p:animEffect>
                                  </p:childTnLst>
                                </p:cTn>
                              </p:par>
                              <p:par>
                                <p:cTn id="52" presetID="22" presetClass="entr" presetSubtype="8" fill="hold"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left)">
                                      <p:cBhvr>
                                        <p:cTn id="54" dur="500"/>
                                        <p:tgtEl>
                                          <p:spTgt spid="4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500"/>
                                        <p:tgtEl>
                                          <p:spTgt spid="3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500"/>
                                        <p:tgtEl>
                                          <p:spTgt spid="56"/>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left)">
                                      <p:cBhvr>
                                        <p:cTn id="66" dur="500"/>
                                        <p:tgtEl>
                                          <p:spTgt spid="54"/>
                                        </p:tgtEl>
                                      </p:cBhvr>
                                    </p:animEffect>
                                  </p:childTnLst>
                                </p:cTn>
                              </p:par>
                              <p:par>
                                <p:cTn id="67" presetID="22" presetClass="entr" presetSubtype="8"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wipe(left)">
                                      <p:cBhvr>
                                        <p:cTn id="69" dur="500"/>
                                        <p:tgtEl>
                                          <p:spTgt spid="48"/>
                                        </p:tgtEl>
                                      </p:cBhvr>
                                    </p:animEffect>
                                  </p:childTnLst>
                                </p:cTn>
                              </p:par>
                              <p:par>
                                <p:cTn id="70" presetID="22" presetClass="entr" presetSubtype="8" fill="hold" grpId="0" nodeType="withEffect">
                                  <p:stCondLst>
                                    <p:cond delay="50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p:cTn id="77" dur="500" fill="hold"/>
                                        <p:tgtEl>
                                          <p:spTgt spid="20"/>
                                        </p:tgtEl>
                                        <p:attrNameLst>
                                          <p:attrName>ppt_w</p:attrName>
                                        </p:attrNameLst>
                                      </p:cBhvr>
                                      <p:tavLst>
                                        <p:tav tm="0">
                                          <p:val>
                                            <p:fltVal val="0"/>
                                          </p:val>
                                        </p:tav>
                                        <p:tav tm="100000">
                                          <p:val>
                                            <p:strVal val="#ppt_w"/>
                                          </p:val>
                                        </p:tav>
                                      </p:tavLst>
                                    </p:anim>
                                    <p:anim calcmode="lin" valueType="num">
                                      <p:cBhvr>
                                        <p:cTn id="78" dur="500" fill="hold"/>
                                        <p:tgtEl>
                                          <p:spTgt spid="20"/>
                                        </p:tgtEl>
                                        <p:attrNameLst>
                                          <p:attrName>ppt_h</p:attrName>
                                        </p:attrNameLst>
                                      </p:cBhvr>
                                      <p:tavLst>
                                        <p:tav tm="0">
                                          <p:val>
                                            <p:fltVal val="0"/>
                                          </p:val>
                                        </p:tav>
                                        <p:tav tm="100000">
                                          <p:val>
                                            <p:strVal val="#ppt_h"/>
                                          </p:val>
                                        </p:tav>
                                      </p:tavLst>
                                    </p:anim>
                                    <p:animEffect transition="in" filter="fade">
                                      <p:cBhvr>
                                        <p:cTn id="7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23" grpId="0"/>
      <p:bldP spid="24" grpId="0" animBg="1"/>
      <p:bldP spid="30" grpId="0"/>
      <p:bldP spid="26" grpId="0" animBg="1"/>
      <p:bldP spid="33" grpId="0"/>
      <p:bldP spid="35" grpId="0"/>
      <p:bldP spid="47" grpId="0"/>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4991083F-BFAD-4610-97C8-B04AB74566BA}"/>
              </a:ext>
            </a:extLst>
          </p:cNvPr>
          <p:cNvSpPr txBox="1"/>
          <p:nvPr/>
        </p:nvSpPr>
        <p:spPr>
          <a:xfrm>
            <a:off x="4572000" y="568989"/>
            <a:ext cx="4530189" cy="307777"/>
          </a:xfrm>
          <a:prstGeom prst="rect">
            <a:avLst/>
          </a:prstGeom>
          <a:noFill/>
          <a:ln w="22225">
            <a:solidFill>
              <a:schemeClr val="accent4"/>
            </a:solidFill>
          </a:ln>
        </p:spPr>
        <p:txBody>
          <a:bodyPr wrap="square">
            <a:spAutoFit/>
          </a:bodyPr>
          <a:lstStyle/>
          <a:p>
            <a:r>
              <a:rPr lang="en-US" altLang="zh-SG" sz="1400" dirty="0"/>
              <a:t>How far did every country go in each world cup(1986-2014)?</a:t>
            </a:r>
            <a:endParaRPr lang="zh-SG" altLang="en-US" sz="1400" dirty="0"/>
          </a:p>
        </p:txBody>
      </p:sp>
      <p:pic>
        <p:nvPicPr>
          <p:cNvPr id="8" name="Picture 7">
            <a:extLst>
              <a:ext uri="{FF2B5EF4-FFF2-40B4-BE49-F238E27FC236}">
                <a16:creationId xmlns:a16="http://schemas.microsoft.com/office/drawing/2014/main" id="{2669ED40-F7D0-451A-A331-E350C8E1687B}"/>
              </a:ext>
            </a:extLst>
          </p:cNvPr>
          <p:cNvPicPr>
            <a:picLocks noChangeAspect="1"/>
          </p:cNvPicPr>
          <p:nvPr/>
        </p:nvPicPr>
        <p:blipFill>
          <a:blip r:embed="rId3"/>
          <a:stretch>
            <a:fillRect/>
          </a:stretch>
        </p:blipFill>
        <p:spPr>
          <a:xfrm>
            <a:off x="-6036" y="1037634"/>
            <a:ext cx="9144000" cy="3286559"/>
          </a:xfrm>
          <a:prstGeom prst="rect">
            <a:avLst/>
          </a:prstGeom>
        </p:spPr>
      </p:pic>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Data Analysis</a:t>
            </a:r>
            <a:endParaRPr lang="en-SG" sz="1200" spc="300" dirty="0">
              <a:solidFill>
                <a:schemeClr val="bg1"/>
              </a:solidFill>
            </a:endParaRPr>
          </a:p>
        </p:txBody>
      </p:sp>
      <p:sp>
        <p:nvSpPr>
          <p:cNvPr id="2" name="TextBox 1">
            <a:extLst>
              <a:ext uri="{FF2B5EF4-FFF2-40B4-BE49-F238E27FC236}">
                <a16:creationId xmlns:a16="http://schemas.microsoft.com/office/drawing/2014/main" id="{2DE6C147-668C-485F-B6D1-8EA7CAFE2421}"/>
              </a:ext>
            </a:extLst>
          </p:cNvPr>
          <p:cNvSpPr txBox="1"/>
          <p:nvPr/>
        </p:nvSpPr>
        <p:spPr>
          <a:xfrm>
            <a:off x="323528" y="374318"/>
            <a:ext cx="4968552" cy="576064"/>
          </a:xfrm>
          <a:prstGeom prst="rect">
            <a:avLst/>
          </a:prstGeom>
        </p:spPr>
        <p:txBody>
          <a:bodyPr vert="horz" wrap="square" lIns="91440" tIns="45720" rIns="91440" bIns="45720" rtlCol="0" anchor="ctr">
            <a:noAutofit/>
          </a:bodyPr>
          <a:lstStyle/>
          <a:p>
            <a:r>
              <a:rPr lang="en-US" altLang="zh-CN" sz="3000" dirty="0">
                <a:solidFill>
                  <a:schemeClr val="tx1">
                    <a:lumMod val="85000"/>
                    <a:lumOff val="15000"/>
                  </a:schemeClr>
                </a:solidFill>
              </a:rPr>
              <a:t>Data Analysis</a:t>
            </a:r>
            <a:endParaRPr lang="en-US" sz="3000" dirty="0">
              <a:solidFill>
                <a:schemeClr val="tx1">
                  <a:lumMod val="85000"/>
                  <a:lumOff val="15000"/>
                </a:schemeClr>
              </a:solidFill>
            </a:endParaRPr>
          </a:p>
        </p:txBody>
      </p:sp>
      <p:sp>
        <p:nvSpPr>
          <p:cNvPr id="28" name="Rectangle 27">
            <a:extLst>
              <a:ext uri="{FF2B5EF4-FFF2-40B4-BE49-F238E27FC236}">
                <a16:creationId xmlns:a16="http://schemas.microsoft.com/office/drawing/2014/main" id="{B5AE6BA2-2CA7-451F-A837-EA8A1B207CA9}"/>
              </a:ext>
            </a:extLst>
          </p:cNvPr>
          <p:cNvSpPr/>
          <p:nvPr/>
        </p:nvSpPr>
        <p:spPr>
          <a:xfrm>
            <a:off x="0" y="1347614"/>
            <a:ext cx="3600400" cy="151216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cxnSp>
        <p:nvCxnSpPr>
          <p:cNvPr id="31" name="Straight Arrow Connector 30">
            <a:extLst>
              <a:ext uri="{FF2B5EF4-FFF2-40B4-BE49-F238E27FC236}">
                <a16:creationId xmlns:a16="http://schemas.microsoft.com/office/drawing/2014/main" id="{A5BD93CD-87D1-42B2-A1AA-FA19CD6AB47A}"/>
              </a:ext>
            </a:extLst>
          </p:cNvPr>
          <p:cNvCxnSpPr/>
          <p:nvPr/>
        </p:nvCxnSpPr>
        <p:spPr>
          <a:xfrm flipV="1">
            <a:off x="3600400" y="1672676"/>
            <a:ext cx="720080"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4" name="TextBox 33">
            <a:extLst>
              <a:ext uri="{FF2B5EF4-FFF2-40B4-BE49-F238E27FC236}">
                <a16:creationId xmlns:a16="http://schemas.microsoft.com/office/drawing/2014/main" id="{33EE4BDF-BED6-4260-92E6-A5574FB1F395}"/>
              </a:ext>
            </a:extLst>
          </p:cNvPr>
          <p:cNvSpPr txBox="1"/>
          <p:nvPr/>
        </p:nvSpPr>
        <p:spPr>
          <a:xfrm>
            <a:off x="4209251" y="1607850"/>
            <a:ext cx="2667005" cy="258131"/>
          </a:xfrm>
          <a:prstGeom prst="rect">
            <a:avLst/>
          </a:prstGeom>
        </p:spPr>
        <p:txBody>
          <a:bodyPr vert="horz" wrap="square" lIns="91440" tIns="45720" rIns="91440" bIns="45720" rtlCol="0" anchor="ctr">
            <a:noAutofit/>
          </a:bodyPr>
          <a:lstStyle/>
          <a:p>
            <a:r>
              <a:rPr lang="en-SG" altLang="zh-SG" sz="1200" dirty="0">
                <a:solidFill>
                  <a:schemeClr val="bg1"/>
                </a:solidFill>
                <a:highlight>
                  <a:srgbClr val="000080"/>
                </a:highlight>
              </a:rPr>
              <a:t>Select the necessary information from </a:t>
            </a:r>
            <a:r>
              <a:rPr lang="en-SG" altLang="zh-SG" sz="1200" b="1" dirty="0" err="1">
                <a:solidFill>
                  <a:srgbClr val="00B050"/>
                </a:solidFill>
                <a:highlight>
                  <a:srgbClr val="000080"/>
                </a:highlight>
              </a:rPr>
              <a:t>dbo.Match_Info</a:t>
            </a:r>
            <a:r>
              <a:rPr lang="en-SG" altLang="zh-SG" sz="1200" b="1" dirty="0">
                <a:solidFill>
                  <a:srgbClr val="00B050"/>
                </a:solidFill>
                <a:highlight>
                  <a:srgbClr val="000080"/>
                </a:highlight>
              </a:rPr>
              <a:t> </a:t>
            </a:r>
            <a:r>
              <a:rPr lang="en-SG" altLang="zh-SG" sz="1200" dirty="0">
                <a:solidFill>
                  <a:schemeClr val="bg1"/>
                </a:solidFill>
                <a:highlight>
                  <a:srgbClr val="000080"/>
                </a:highlight>
              </a:rPr>
              <a:t>and </a:t>
            </a:r>
            <a:r>
              <a:rPr lang="en-SG" altLang="zh-SG" sz="1200" b="1" dirty="0" err="1">
                <a:solidFill>
                  <a:srgbClr val="00B0F0"/>
                </a:solidFill>
                <a:highlight>
                  <a:srgbClr val="000080"/>
                </a:highlight>
              </a:rPr>
              <a:t>dbo.Match_Score</a:t>
            </a:r>
            <a:endParaRPr lang="zh-SG" altLang="en-US" sz="1200" b="1" dirty="0">
              <a:solidFill>
                <a:srgbClr val="00B0F0"/>
              </a:solidFill>
              <a:highlight>
                <a:srgbClr val="000080"/>
              </a:highlight>
            </a:endParaRPr>
          </a:p>
        </p:txBody>
      </p:sp>
      <p:sp>
        <p:nvSpPr>
          <p:cNvPr id="36" name="Rectangle 35">
            <a:extLst>
              <a:ext uri="{FF2B5EF4-FFF2-40B4-BE49-F238E27FC236}">
                <a16:creationId xmlns:a16="http://schemas.microsoft.com/office/drawing/2014/main" id="{46BDCFE4-B5EB-45FF-AD42-71763E3F8B12}"/>
              </a:ext>
            </a:extLst>
          </p:cNvPr>
          <p:cNvSpPr/>
          <p:nvPr/>
        </p:nvSpPr>
        <p:spPr>
          <a:xfrm>
            <a:off x="6036" y="1037634"/>
            <a:ext cx="3341828" cy="165964"/>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cxnSp>
        <p:nvCxnSpPr>
          <p:cNvPr id="37" name="Straight Arrow Connector 36">
            <a:extLst>
              <a:ext uri="{FF2B5EF4-FFF2-40B4-BE49-F238E27FC236}">
                <a16:creationId xmlns:a16="http://schemas.microsoft.com/office/drawing/2014/main" id="{BCD8C9DE-7E31-42BE-AB90-21FAC9906C45}"/>
              </a:ext>
            </a:extLst>
          </p:cNvPr>
          <p:cNvCxnSpPr/>
          <p:nvPr/>
        </p:nvCxnSpPr>
        <p:spPr>
          <a:xfrm flipV="1">
            <a:off x="3359936" y="1100278"/>
            <a:ext cx="720080"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8" name="TextBox 37">
            <a:extLst>
              <a:ext uri="{FF2B5EF4-FFF2-40B4-BE49-F238E27FC236}">
                <a16:creationId xmlns:a16="http://schemas.microsoft.com/office/drawing/2014/main" id="{CD0A3BAF-E307-4FEB-A021-2C189514ED76}"/>
              </a:ext>
            </a:extLst>
          </p:cNvPr>
          <p:cNvSpPr txBox="1"/>
          <p:nvPr/>
        </p:nvSpPr>
        <p:spPr>
          <a:xfrm>
            <a:off x="3968787" y="1035452"/>
            <a:ext cx="5067709" cy="258131"/>
          </a:xfrm>
          <a:prstGeom prst="rect">
            <a:avLst/>
          </a:prstGeom>
        </p:spPr>
        <p:txBody>
          <a:bodyPr vert="horz" wrap="square" lIns="91440" tIns="45720" rIns="91440" bIns="45720" rtlCol="0" anchor="ctr">
            <a:noAutofit/>
          </a:bodyPr>
          <a:lstStyle/>
          <a:p>
            <a:r>
              <a:rPr lang="en-SG" altLang="zh-SG" sz="1200" dirty="0">
                <a:solidFill>
                  <a:schemeClr val="bg1"/>
                </a:solidFill>
                <a:highlight>
                  <a:srgbClr val="000080"/>
                </a:highlight>
              </a:rPr>
              <a:t>Create a View to show the Last Game Info(in other words: </a:t>
            </a:r>
            <a:r>
              <a:rPr lang="en-SG" altLang="zh-SG" sz="1200" b="1" dirty="0">
                <a:solidFill>
                  <a:srgbClr val="FFC000"/>
                </a:solidFill>
                <a:highlight>
                  <a:srgbClr val="000080"/>
                </a:highlight>
              </a:rPr>
              <a:t>Best Result</a:t>
            </a:r>
            <a:r>
              <a:rPr lang="en-SG" altLang="zh-SG" sz="1200" dirty="0">
                <a:solidFill>
                  <a:schemeClr val="bg1"/>
                </a:solidFill>
                <a:highlight>
                  <a:srgbClr val="000080"/>
                </a:highlight>
              </a:rPr>
              <a:t>) for each country in each World-Cup</a:t>
            </a:r>
            <a:endParaRPr lang="zh-SG" altLang="en-US" sz="1200" dirty="0">
              <a:solidFill>
                <a:schemeClr val="bg1"/>
              </a:solidFill>
              <a:highlight>
                <a:srgbClr val="000080"/>
              </a:highlight>
            </a:endParaRPr>
          </a:p>
        </p:txBody>
      </p:sp>
      <p:sp>
        <p:nvSpPr>
          <p:cNvPr id="39" name="Rectangle 38">
            <a:extLst>
              <a:ext uri="{FF2B5EF4-FFF2-40B4-BE49-F238E27FC236}">
                <a16:creationId xmlns:a16="http://schemas.microsoft.com/office/drawing/2014/main" id="{3AD52A4F-A29B-432E-903D-4AEB3DC5E3BD}"/>
              </a:ext>
            </a:extLst>
          </p:cNvPr>
          <p:cNvSpPr/>
          <p:nvPr/>
        </p:nvSpPr>
        <p:spPr>
          <a:xfrm>
            <a:off x="0" y="2899277"/>
            <a:ext cx="5004048" cy="824596"/>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cxnSp>
        <p:nvCxnSpPr>
          <p:cNvPr id="40" name="Straight Arrow Connector 39">
            <a:extLst>
              <a:ext uri="{FF2B5EF4-FFF2-40B4-BE49-F238E27FC236}">
                <a16:creationId xmlns:a16="http://schemas.microsoft.com/office/drawing/2014/main" id="{20A69159-841A-45A9-8B9F-4B8065D25D34}"/>
              </a:ext>
            </a:extLst>
          </p:cNvPr>
          <p:cNvCxnSpPr/>
          <p:nvPr/>
        </p:nvCxnSpPr>
        <p:spPr>
          <a:xfrm flipV="1">
            <a:off x="5004048" y="3277520"/>
            <a:ext cx="720080"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2" name="TextBox 41">
            <a:extLst>
              <a:ext uri="{FF2B5EF4-FFF2-40B4-BE49-F238E27FC236}">
                <a16:creationId xmlns:a16="http://schemas.microsoft.com/office/drawing/2014/main" id="{BD695301-37E8-4C6E-8D71-926C17A518F3}"/>
              </a:ext>
            </a:extLst>
          </p:cNvPr>
          <p:cNvSpPr txBox="1"/>
          <p:nvPr/>
        </p:nvSpPr>
        <p:spPr>
          <a:xfrm>
            <a:off x="5612899" y="3212694"/>
            <a:ext cx="3489290" cy="258131"/>
          </a:xfrm>
          <a:prstGeom prst="rect">
            <a:avLst/>
          </a:prstGeom>
        </p:spPr>
        <p:txBody>
          <a:bodyPr vert="horz" wrap="square" lIns="91440" tIns="45720" rIns="91440" bIns="45720" rtlCol="0" anchor="ctr">
            <a:noAutofit/>
          </a:bodyPr>
          <a:lstStyle/>
          <a:p>
            <a:r>
              <a:rPr lang="en-SG" altLang="zh-SG" sz="1200" dirty="0">
                <a:solidFill>
                  <a:schemeClr val="bg1"/>
                </a:solidFill>
                <a:highlight>
                  <a:srgbClr val="000080"/>
                </a:highlight>
              </a:rPr>
              <a:t>Use </a:t>
            </a:r>
            <a:r>
              <a:rPr lang="en-SG" altLang="zh-SG" sz="1200" b="1" u="sng" dirty="0">
                <a:solidFill>
                  <a:schemeClr val="bg1"/>
                </a:solidFill>
                <a:highlight>
                  <a:srgbClr val="000080"/>
                </a:highlight>
              </a:rPr>
              <a:t>Last Game Date</a:t>
            </a:r>
            <a:r>
              <a:rPr lang="en-SG" altLang="zh-SG" sz="1200" dirty="0">
                <a:solidFill>
                  <a:schemeClr val="bg1"/>
                </a:solidFill>
                <a:highlight>
                  <a:srgbClr val="000080"/>
                </a:highlight>
              </a:rPr>
              <a:t> &amp; </a:t>
            </a:r>
            <a:r>
              <a:rPr lang="en-SG" altLang="zh-SG" sz="1200" b="1" u="sng" dirty="0">
                <a:solidFill>
                  <a:schemeClr val="bg1"/>
                </a:solidFill>
                <a:highlight>
                  <a:srgbClr val="000080"/>
                </a:highlight>
              </a:rPr>
              <a:t>Team</a:t>
            </a:r>
            <a:r>
              <a:rPr lang="en-SG" altLang="zh-SG" sz="1200" dirty="0">
                <a:solidFill>
                  <a:schemeClr val="bg1"/>
                </a:solidFill>
                <a:highlight>
                  <a:srgbClr val="000080"/>
                </a:highlight>
              </a:rPr>
              <a:t>  from View </a:t>
            </a:r>
            <a:r>
              <a:rPr lang="en-SG" altLang="zh-SG" sz="1200" b="1" dirty="0" err="1">
                <a:solidFill>
                  <a:srgbClr val="FFFF00"/>
                </a:solidFill>
                <a:highlight>
                  <a:srgbClr val="000080"/>
                </a:highlight>
              </a:rPr>
              <a:t>Last_Game_Each_Worldcup_Each_Team</a:t>
            </a:r>
            <a:r>
              <a:rPr lang="en-SG" altLang="zh-SG" sz="1200" b="1" dirty="0">
                <a:solidFill>
                  <a:srgbClr val="FFFF00"/>
                </a:solidFill>
                <a:highlight>
                  <a:srgbClr val="000080"/>
                </a:highlight>
              </a:rPr>
              <a:t> </a:t>
            </a:r>
            <a:r>
              <a:rPr lang="en-SG" altLang="zh-SG" sz="1200" dirty="0">
                <a:solidFill>
                  <a:schemeClr val="bg1"/>
                </a:solidFill>
                <a:highlight>
                  <a:srgbClr val="000080"/>
                </a:highlight>
              </a:rPr>
              <a:t>to filter out the </a:t>
            </a:r>
            <a:r>
              <a:rPr lang="en-SG" altLang="zh-SG" sz="1200" b="1" dirty="0">
                <a:solidFill>
                  <a:srgbClr val="FFC000"/>
                </a:solidFill>
                <a:highlight>
                  <a:srgbClr val="000080"/>
                </a:highlight>
              </a:rPr>
              <a:t>Best Result </a:t>
            </a:r>
            <a:r>
              <a:rPr lang="en-SG" altLang="zh-SG" sz="1200" dirty="0">
                <a:solidFill>
                  <a:schemeClr val="bg1"/>
                </a:solidFill>
                <a:highlight>
                  <a:srgbClr val="000080"/>
                </a:highlight>
              </a:rPr>
              <a:t>of each country in each world cup</a:t>
            </a:r>
            <a:endParaRPr lang="zh-SG" altLang="en-US" sz="1200" dirty="0">
              <a:solidFill>
                <a:schemeClr val="bg1"/>
              </a:solidFill>
              <a:highlight>
                <a:srgbClr val="000080"/>
              </a:highlight>
            </a:endParaRPr>
          </a:p>
        </p:txBody>
      </p:sp>
      <p:sp>
        <p:nvSpPr>
          <p:cNvPr id="45" name="Rectangle 44">
            <a:extLst>
              <a:ext uri="{FF2B5EF4-FFF2-40B4-BE49-F238E27FC236}">
                <a16:creationId xmlns:a16="http://schemas.microsoft.com/office/drawing/2014/main" id="{FBDEE31C-2CC5-426A-BE36-EC0D746DBCF9}"/>
              </a:ext>
            </a:extLst>
          </p:cNvPr>
          <p:cNvSpPr/>
          <p:nvPr/>
        </p:nvSpPr>
        <p:spPr>
          <a:xfrm>
            <a:off x="-6036" y="3893078"/>
            <a:ext cx="1913740" cy="1939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cxnSp>
        <p:nvCxnSpPr>
          <p:cNvPr id="46" name="Straight Arrow Connector 45">
            <a:extLst>
              <a:ext uri="{FF2B5EF4-FFF2-40B4-BE49-F238E27FC236}">
                <a16:creationId xmlns:a16="http://schemas.microsoft.com/office/drawing/2014/main" id="{249D0E36-264C-43EB-9DBB-002B24F55050}"/>
              </a:ext>
            </a:extLst>
          </p:cNvPr>
          <p:cNvCxnSpPr>
            <a:cxnSpLocks/>
          </p:cNvCxnSpPr>
          <p:nvPr/>
        </p:nvCxnSpPr>
        <p:spPr>
          <a:xfrm flipV="1">
            <a:off x="1928486" y="3983733"/>
            <a:ext cx="720080"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9" name="TextBox 48">
            <a:extLst>
              <a:ext uri="{FF2B5EF4-FFF2-40B4-BE49-F238E27FC236}">
                <a16:creationId xmlns:a16="http://schemas.microsoft.com/office/drawing/2014/main" id="{D4082A0B-A4AB-487E-9854-B90F0893187F}"/>
              </a:ext>
            </a:extLst>
          </p:cNvPr>
          <p:cNvSpPr txBox="1"/>
          <p:nvPr/>
        </p:nvSpPr>
        <p:spPr>
          <a:xfrm>
            <a:off x="2537337" y="3884741"/>
            <a:ext cx="1671914" cy="258131"/>
          </a:xfrm>
          <a:prstGeom prst="rect">
            <a:avLst/>
          </a:prstGeom>
        </p:spPr>
        <p:txBody>
          <a:bodyPr vert="horz" wrap="square" lIns="91440" tIns="45720" rIns="91440" bIns="45720" rtlCol="0" anchor="ctr">
            <a:noAutofit/>
          </a:bodyPr>
          <a:lstStyle/>
          <a:p>
            <a:r>
              <a:rPr lang="en-SG" altLang="zh-SG" sz="1200" dirty="0">
                <a:solidFill>
                  <a:schemeClr val="bg1"/>
                </a:solidFill>
                <a:highlight>
                  <a:srgbClr val="000080"/>
                </a:highlight>
              </a:rPr>
              <a:t>Filter the record by Year</a:t>
            </a:r>
            <a:endParaRPr lang="zh-SG" altLang="en-US" sz="1200" dirty="0">
              <a:solidFill>
                <a:schemeClr val="bg1"/>
              </a:solidFill>
              <a:highlight>
                <a:srgbClr val="000080"/>
              </a:highlight>
            </a:endParaRPr>
          </a:p>
        </p:txBody>
      </p:sp>
      <p:pic>
        <p:nvPicPr>
          <p:cNvPr id="13" name="Picture 12">
            <a:extLst>
              <a:ext uri="{FF2B5EF4-FFF2-40B4-BE49-F238E27FC236}">
                <a16:creationId xmlns:a16="http://schemas.microsoft.com/office/drawing/2014/main" id="{797DDCC6-1B67-476F-9939-D81B5D3B114B}"/>
              </a:ext>
            </a:extLst>
          </p:cNvPr>
          <p:cNvPicPr>
            <a:picLocks noChangeAspect="1"/>
          </p:cNvPicPr>
          <p:nvPr/>
        </p:nvPicPr>
        <p:blipFill>
          <a:blip r:embed="rId4"/>
          <a:stretch>
            <a:fillRect/>
          </a:stretch>
        </p:blipFill>
        <p:spPr>
          <a:xfrm>
            <a:off x="1768687" y="0"/>
            <a:ext cx="5606626" cy="5143500"/>
          </a:xfrm>
          <a:prstGeom prst="rect">
            <a:avLst/>
          </a:prstGeom>
        </p:spPr>
      </p:pic>
    </p:spTree>
    <p:extLst>
      <p:ext uri="{BB962C8B-B14F-4D97-AF65-F5344CB8AC3E}">
        <p14:creationId xmlns:p14="http://schemas.microsoft.com/office/powerpoint/2010/main" val="3862309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par>
                                <p:cTn id="46" presetID="10" presetClass="entr" presetSubtype="0" fill="hold"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500" fill="hold"/>
                                        <p:tgtEl>
                                          <p:spTgt spid="13"/>
                                        </p:tgtEl>
                                        <p:attrNameLst>
                                          <p:attrName>ppt_w</p:attrName>
                                        </p:attrNameLst>
                                      </p:cBhvr>
                                      <p:tavLst>
                                        <p:tav tm="0">
                                          <p:val>
                                            <p:fltVal val="0"/>
                                          </p:val>
                                        </p:tav>
                                        <p:tav tm="100000">
                                          <p:val>
                                            <p:strVal val="#ppt_w"/>
                                          </p:val>
                                        </p:tav>
                                      </p:tavLst>
                                    </p:anim>
                                    <p:anim calcmode="lin" valueType="num">
                                      <p:cBhvr>
                                        <p:cTn id="57" dur="500" fill="hold"/>
                                        <p:tgtEl>
                                          <p:spTgt spid="13"/>
                                        </p:tgtEl>
                                        <p:attrNameLst>
                                          <p:attrName>ppt_h</p:attrName>
                                        </p:attrNameLst>
                                      </p:cBhvr>
                                      <p:tavLst>
                                        <p:tav tm="0">
                                          <p:val>
                                            <p:fltVal val="0"/>
                                          </p:val>
                                        </p:tav>
                                        <p:tav tm="100000">
                                          <p:val>
                                            <p:strVal val="#ppt_h"/>
                                          </p:val>
                                        </p:tav>
                                      </p:tavLst>
                                    </p:anim>
                                    <p:animEffect transition="in" filter="fade">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4" grpId="0"/>
      <p:bldP spid="36" grpId="0" animBg="1"/>
      <p:bldP spid="38" grpId="0"/>
      <p:bldP spid="39" grpId="0" animBg="1"/>
      <p:bldP spid="42" grpId="0"/>
      <p:bldP spid="45" grpId="0" animBg="1"/>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4991083F-BFAD-4610-97C8-B04AB74566BA}"/>
              </a:ext>
            </a:extLst>
          </p:cNvPr>
          <p:cNvSpPr txBox="1"/>
          <p:nvPr/>
        </p:nvSpPr>
        <p:spPr>
          <a:xfrm>
            <a:off x="4572000" y="568989"/>
            <a:ext cx="4530189" cy="307777"/>
          </a:xfrm>
          <a:prstGeom prst="rect">
            <a:avLst/>
          </a:prstGeom>
          <a:noFill/>
          <a:ln w="22225">
            <a:solidFill>
              <a:schemeClr val="accent4"/>
            </a:solidFill>
          </a:ln>
        </p:spPr>
        <p:txBody>
          <a:bodyPr wrap="square">
            <a:spAutoFit/>
          </a:bodyPr>
          <a:lstStyle/>
          <a:p>
            <a:r>
              <a:rPr lang="en-US" altLang="zh-SG" sz="1400" dirty="0"/>
              <a:t>How far did every country go in each world cup(1986-2014)?</a:t>
            </a:r>
            <a:endParaRPr lang="zh-SG" altLang="en-US" sz="1400" dirty="0"/>
          </a:p>
        </p:txBody>
      </p:sp>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Data Analysis</a:t>
            </a:r>
            <a:endParaRPr lang="en-SG" sz="1200" spc="300" dirty="0">
              <a:solidFill>
                <a:schemeClr val="bg1"/>
              </a:solidFill>
            </a:endParaRPr>
          </a:p>
        </p:txBody>
      </p:sp>
      <p:sp>
        <p:nvSpPr>
          <p:cNvPr id="2" name="TextBox 1">
            <a:extLst>
              <a:ext uri="{FF2B5EF4-FFF2-40B4-BE49-F238E27FC236}">
                <a16:creationId xmlns:a16="http://schemas.microsoft.com/office/drawing/2014/main" id="{2DE6C147-668C-485F-B6D1-8EA7CAFE2421}"/>
              </a:ext>
            </a:extLst>
          </p:cNvPr>
          <p:cNvSpPr txBox="1"/>
          <p:nvPr/>
        </p:nvSpPr>
        <p:spPr>
          <a:xfrm>
            <a:off x="323528" y="374318"/>
            <a:ext cx="4968552" cy="576064"/>
          </a:xfrm>
          <a:prstGeom prst="rect">
            <a:avLst/>
          </a:prstGeom>
        </p:spPr>
        <p:txBody>
          <a:bodyPr vert="horz" wrap="square" lIns="91440" tIns="45720" rIns="91440" bIns="45720" rtlCol="0" anchor="ctr">
            <a:noAutofit/>
          </a:bodyPr>
          <a:lstStyle/>
          <a:p>
            <a:r>
              <a:rPr lang="en-US" altLang="zh-CN" sz="3000" dirty="0">
                <a:solidFill>
                  <a:schemeClr val="tx1">
                    <a:lumMod val="85000"/>
                    <a:lumOff val="15000"/>
                  </a:schemeClr>
                </a:solidFill>
              </a:rPr>
              <a:t>Data Analysis</a:t>
            </a:r>
            <a:endParaRPr lang="en-US" sz="3000" dirty="0">
              <a:solidFill>
                <a:schemeClr val="tx1">
                  <a:lumMod val="85000"/>
                  <a:lumOff val="15000"/>
                </a:schemeClr>
              </a:solidFill>
            </a:endParaRPr>
          </a:p>
        </p:txBody>
      </p:sp>
      <p:pic>
        <p:nvPicPr>
          <p:cNvPr id="4" name="Picture 3">
            <a:extLst>
              <a:ext uri="{FF2B5EF4-FFF2-40B4-BE49-F238E27FC236}">
                <a16:creationId xmlns:a16="http://schemas.microsoft.com/office/drawing/2014/main" id="{C823AEE8-802A-4787-810B-8CFF6624E184}"/>
              </a:ext>
            </a:extLst>
          </p:cNvPr>
          <p:cNvPicPr>
            <a:picLocks noChangeAspect="1"/>
          </p:cNvPicPr>
          <p:nvPr/>
        </p:nvPicPr>
        <p:blipFill>
          <a:blip r:embed="rId3"/>
          <a:stretch>
            <a:fillRect/>
          </a:stretch>
        </p:blipFill>
        <p:spPr>
          <a:xfrm>
            <a:off x="0" y="1631484"/>
            <a:ext cx="9144000" cy="1880532"/>
          </a:xfrm>
          <a:prstGeom prst="rect">
            <a:avLst/>
          </a:prstGeom>
        </p:spPr>
      </p:pic>
      <p:sp>
        <p:nvSpPr>
          <p:cNvPr id="21" name="Rectangle 20">
            <a:extLst>
              <a:ext uri="{FF2B5EF4-FFF2-40B4-BE49-F238E27FC236}">
                <a16:creationId xmlns:a16="http://schemas.microsoft.com/office/drawing/2014/main" id="{B1A3FFA3-F37A-4C0B-83FD-BFF96C685CD4}"/>
              </a:ext>
            </a:extLst>
          </p:cNvPr>
          <p:cNvSpPr/>
          <p:nvPr/>
        </p:nvSpPr>
        <p:spPr>
          <a:xfrm>
            <a:off x="13289" y="1848874"/>
            <a:ext cx="5004048" cy="1154919"/>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cxnSp>
        <p:nvCxnSpPr>
          <p:cNvPr id="22" name="Straight Arrow Connector 21">
            <a:extLst>
              <a:ext uri="{FF2B5EF4-FFF2-40B4-BE49-F238E27FC236}">
                <a16:creationId xmlns:a16="http://schemas.microsoft.com/office/drawing/2014/main" id="{1F76EBB0-8200-40B4-9CED-62B2BFA11D4F}"/>
              </a:ext>
            </a:extLst>
          </p:cNvPr>
          <p:cNvCxnSpPr>
            <a:cxnSpLocks/>
          </p:cNvCxnSpPr>
          <p:nvPr/>
        </p:nvCxnSpPr>
        <p:spPr>
          <a:xfrm>
            <a:off x="5017337" y="2378445"/>
            <a:ext cx="706791"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3" name="TextBox 22">
            <a:extLst>
              <a:ext uri="{FF2B5EF4-FFF2-40B4-BE49-F238E27FC236}">
                <a16:creationId xmlns:a16="http://schemas.microsoft.com/office/drawing/2014/main" id="{BFC2826C-0938-4DC2-8F54-5344F1B51FFF}"/>
              </a:ext>
            </a:extLst>
          </p:cNvPr>
          <p:cNvSpPr txBox="1"/>
          <p:nvPr/>
        </p:nvSpPr>
        <p:spPr>
          <a:xfrm>
            <a:off x="5612899" y="2313619"/>
            <a:ext cx="3489290" cy="258131"/>
          </a:xfrm>
          <a:prstGeom prst="rect">
            <a:avLst/>
          </a:prstGeom>
        </p:spPr>
        <p:txBody>
          <a:bodyPr vert="horz" wrap="square" lIns="91440" tIns="45720" rIns="91440" bIns="45720" rtlCol="0" anchor="ctr">
            <a:noAutofit/>
          </a:bodyPr>
          <a:lstStyle/>
          <a:p>
            <a:r>
              <a:rPr lang="en-SG" altLang="zh-SG" sz="1200" dirty="0">
                <a:solidFill>
                  <a:schemeClr val="bg1"/>
                </a:solidFill>
                <a:highlight>
                  <a:srgbClr val="000080"/>
                </a:highlight>
              </a:rPr>
              <a:t>Categorize the </a:t>
            </a:r>
            <a:r>
              <a:rPr lang="en-SG" altLang="zh-SG" sz="1200" b="1" dirty="0">
                <a:solidFill>
                  <a:srgbClr val="FFC000"/>
                </a:solidFill>
                <a:highlight>
                  <a:srgbClr val="000080"/>
                </a:highlight>
              </a:rPr>
              <a:t>Best Result</a:t>
            </a:r>
            <a:r>
              <a:rPr lang="en-SG" altLang="zh-SG" sz="1200" dirty="0">
                <a:solidFill>
                  <a:schemeClr val="bg1"/>
                </a:solidFill>
                <a:highlight>
                  <a:srgbClr val="000080"/>
                </a:highlight>
              </a:rPr>
              <a:t> and convert into Numerical Values</a:t>
            </a:r>
            <a:endParaRPr lang="zh-SG" altLang="en-US" sz="1200" dirty="0">
              <a:solidFill>
                <a:schemeClr val="bg1"/>
              </a:solidFill>
              <a:highlight>
                <a:srgbClr val="000080"/>
              </a:highlight>
            </a:endParaRPr>
          </a:p>
        </p:txBody>
      </p:sp>
      <p:pic>
        <p:nvPicPr>
          <p:cNvPr id="9" name="Picture 8">
            <a:extLst>
              <a:ext uri="{FF2B5EF4-FFF2-40B4-BE49-F238E27FC236}">
                <a16:creationId xmlns:a16="http://schemas.microsoft.com/office/drawing/2014/main" id="{788B48A2-CBB0-4CFD-89BB-CD1980AD92E1}"/>
              </a:ext>
            </a:extLst>
          </p:cNvPr>
          <p:cNvPicPr>
            <a:picLocks noChangeAspect="1"/>
          </p:cNvPicPr>
          <p:nvPr/>
        </p:nvPicPr>
        <p:blipFill>
          <a:blip r:embed="rId4"/>
          <a:stretch>
            <a:fillRect/>
          </a:stretch>
        </p:blipFill>
        <p:spPr>
          <a:xfrm>
            <a:off x="1504320" y="-1"/>
            <a:ext cx="6135360" cy="5143500"/>
          </a:xfrm>
          <a:prstGeom prst="rect">
            <a:avLst/>
          </a:prstGeom>
        </p:spPr>
      </p:pic>
      <p:sp>
        <p:nvSpPr>
          <p:cNvPr id="29" name="Rectangle 28">
            <a:extLst>
              <a:ext uri="{FF2B5EF4-FFF2-40B4-BE49-F238E27FC236}">
                <a16:creationId xmlns:a16="http://schemas.microsoft.com/office/drawing/2014/main" id="{E2A70D3C-A889-45C2-A695-FDD7D628CB3F}"/>
              </a:ext>
            </a:extLst>
          </p:cNvPr>
          <p:cNvSpPr/>
          <p:nvPr/>
        </p:nvSpPr>
        <p:spPr>
          <a:xfrm>
            <a:off x="7164288" y="207760"/>
            <a:ext cx="475392" cy="49357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Tree>
    <p:extLst>
      <p:ext uri="{BB962C8B-B14F-4D97-AF65-F5344CB8AC3E}">
        <p14:creationId xmlns:p14="http://schemas.microsoft.com/office/powerpoint/2010/main" val="23313373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sz="1200" spc="300" dirty="0">
                <a:solidFill>
                  <a:schemeClr val="bg1"/>
                </a:solidFill>
              </a:rPr>
              <a:t>Dashboard Overview</a:t>
            </a:r>
            <a:endParaRPr lang="en-SG" sz="1200" spc="300" dirty="0">
              <a:solidFill>
                <a:schemeClr val="bg1"/>
              </a:solidFill>
            </a:endParaRPr>
          </a:p>
        </p:txBody>
      </p:sp>
      <p:pic>
        <p:nvPicPr>
          <p:cNvPr id="4" name="Picture 3">
            <a:extLst>
              <a:ext uri="{FF2B5EF4-FFF2-40B4-BE49-F238E27FC236}">
                <a16:creationId xmlns:a16="http://schemas.microsoft.com/office/drawing/2014/main" id="{2A9BDC57-EE74-4B01-B1F4-6CFB0A38B7AA}"/>
              </a:ext>
            </a:extLst>
          </p:cNvPr>
          <p:cNvPicPr>
            <a:picLocks noChangeAspect="1"/>
          </p:cNvPicPr>
          <p:nvPr/>
        </p:nvPicPr>
        <p:blipFill>
          <a:blip r:embed="rId3"/>
          <a:stretch>
            <a:fillRect/>
          </a:stretch>
        </p:blipFill>
        <p:spPr>
          <a:xfrm>
            <a:off x="0" y="411510"/>
            <a:ext cx="9144000" cy="4405031"/>
          </a:xfrm>
          <a:prstGeom prst="rect">
            <a:avLst/>
          </a:prstGeom>
        </p:spPr>
      </p:pic>
    </p:spTree>
    <p:extLst>
      <p:ext uri="{BB962C8B-B14F-4D97-AF65-F5344CB8AC3E}">
        <p14:creationId xmlns:p14="http://schemas.microsoft.com/office/powerpoint/2010/main" val="1130396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4991083F-BFAD-4610-97C8-B04AB74566BA}"/>
              </a:ext>
            </a:extLst>
          </p:cNvPr>
          <p:cNvSpPr txBox="1"/>
          <p:nvPr/>
        </p:nvSpPr>
        <p:spPr>
          <a:xfrm>
            <a:off x="7596336" y="568989"/>
            <a:ext cx="1505853" cy="307777"/>
          </a:xfrm>
          <a:prstGeom prst="rect">
            <a:avLst/>
          </a:prstGeom>
          <a:noFill/>
          <a:ln w="22225">
            <a:solidFill>
              <a:schemeClr val="accent4"/>
            </a:solidFill>
          </a:ln>
        </p:spPr>
        <p:txBody>
          <a:bodyPr wrap="square">
            <a:spAutoFit/>
          </a:bodyPr>
          <a:lstStyle/>
          <a:p>
            <a:r>
              <a:rPr lang="en-US" altLang="zh-CN" sz="1400" dirty="0"/>
              <a:t>Score Distribution</a:t>
            </a:r>
            <a:endParaRPr lang="zh-SG" altLang="en-US" sz="1400" dirty="0"/>
          </a:p>
        </p:txBody>
      </p:sp>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Data Analysis</a:t>
            </a:r>
            <a:endParaRPr lang="en-SG" sz="1200" spc="300" dirty="0">
              <a:solidFill>
                <a:schemeClr val="bg1"/>
              </a:solidFill>
            </a:endParaRPr>
          </a:p>
        </p:txBody>
      </p:sp>
      <p:sp>
        <p:nvSpPr>
          <p:cNvPr id="2" name="TextBox 1">
            <a:extLst>
              <a:ext uri="{FF2B5EF4-FFF2-40B4-BE49-F238E27FC236}">
                <a16:creationId xmlns:a16="http://schemas.microsoft.com/office/drawing/2014/main" id="{2DE6C147-668C-485F-B6D1-8EA7CAFE2421}"/>
              </a:ext>
            </a:extLst>
          </p:cNvPr>
          <p:cNvSpPr txBox="1"/>
          <p:nvPr/>
        </p:nvSpPr>
        <p:spPr>
          <a:xfrm>
            <a:off x="323528" y="374318"/>
            <a:ext cx="4968552" cy="576064"/>
          </a:xfrm>
          <a:prstGeom prst="rect">
            <a:avLst/>
          </a:prstGeom>
        </p:spPr>
        <p:txBody>
          <a:bodyPr vert="horz" wrap="square" lIns="91440" tIns="45720" rIns="91440" bIns="45720" rtlCol="0" anchor="ctr">
            <a:noAutofit/>
          </a:bodyPr>
          <a:lstStyle/>
          <a:p>
            <a:r>
              <a:rPr lang="en-US" altLang="zh-CN" sz="3000" dirty="0">
                <a:solidFill>
                  <a:schemeClr val="tx1">
                    <a:lumMod val="85000"/>
                    <a:lumOff val="15000"/>
                  </a:schemeClr>
                </a:solidFill>
              </a:rPr>
              <a:t>Data Analysis</a:t>
            </a:r>
            <a:endParaRPr lang="en-US" sz="3000" dirty="0">
              <a:solidFill>
                <a:schemeClr val="tx1">
                  <a:lumMod val="85000"/>
                  <a:lumOff val="15000"/>
                </a:schemeClr>
              </a:solidFill>
            </a:endParaRPr>
          </a:p>
        </p:txBody>
      </p:sp>
      <p:sp>
        <p:nvSpPr>
          <p:cNvPr id="3" name="Text Placeholder 4">
            <a:extLst>
              <a:ext uri="{FF2B5EF4-FFF2-40B4-BE49-F238E27FC236}">
                <a16:creationId xmlns:a16="http://schemas.microsoft.com/office/drawing/2014/main" id="{5DC257C6-CBF5-4712-A9DD-C8C358586C0E}"/>
              </a:ext>
            </a:extLst>
          </p:cNvPr>
          <p:cNvSpPr txBox="1">
            <a:spLocks/>
          </p:cNvSpPr>
          <p:nvPr/>
        </p:nvSpPr>
        <p:spPr>
          <a:xfrm>
            <a:off x="650462" y="904469"/>
            <a:ext cx="2409370" cy="22712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mj-lt"/>
              <a:buAutoNum type="arabicPeriod" startAt="4"/>
            </a:pPr>
            <a:r>
              <a:rPr lang="en-US" altLang="zh-SG" sz="1200" dirty="0"/>
              <a:t>What are the </a:t>
            </a:r>
            <a:r>
              <a:rPr lang="en-US" altLang="zh-SG" sz="1200" u="sng" dirty="0">
                <a:solidFill>
                  <a:srgbClr val="029676"/>
                </a:solidFill>
              </a:rPr>
              <a:t>Common Scores</a:t>
            </a:r>
            <a:r>
              <a:rPr lang="en-US" altLang="zh-SG" sz="1200" dirty="0"/>
              <a:t>;</a:t>
            </a:r>
          </a:p>
          <a:p>
            <a:pPr marL="0" indent="0">
              <a:buNone/>
            </a:pPr>
            <a:endParaRPr lang="en-US" altLang="zh-SG" sz="1200" b="0" i="0" dirty="0">
              <a:solidFill>
                <a:srgbClr val="121212"/>
              </a:solidFill>
              <a:effectLst/>
              <a:latin typeface="+mj-lt"/>
            </a:endParaRPr>
          </a:p>
        </p:txBody>
      </p:sp>
      <p:pic>
        <p:nvPicPr>
          <p:cNvPr id="8" name="Picture 7">
            <a:extLst>
              <a:ext uri="{FF2B5EF4-FFF2-40B4-BE49-F238E27FC236}">
                <a16:creationId xmlns:a16="http://schemas.microsoft.com/office/drawing/2014/main" id="{A61C652A-EBD8-42C9-ACAD-E00FADB6A409}"/>
              </a:ext>
            </a:extLst>
          </p:cNvPr>
          <p:cNvPicPr>
            <a:picLocks noChangeAspect="1"/>
          </p:cNvPicPr>
          <p:nvPr/>
        </p:nvPicPr>
        <p:blipFill>
          <a:blip r:embed="rId3"/>
          <a:stretch>
            <a:fillRect/>
          </a:stretch>
        </p:blipFill>
        <p:spPr>
          <a:xfrm>
            <a:off x="467544" y="1419622"/>
            <a:ext cx="4069433" cy="2964437"/>
          </a:xfrm>
          <a:prstGeom prst="rect">
            <a:avLst/>
          </a:prstGeom>
        </p:spPr>
      </p:pic>
      <p:pic>
        <p:nvPicPr>
          <p:cNvPr id="12" name="Picture 11">
            <a:extLst>
              <a:ext uri="{FF2B5EF4-FFF2-40B4-BE49-F238E27FC236}">
                <a16:creationId xmlns:a16="http://schemas.microsoft.com/office/drawing/2014/main" id="{F26AB1B7-0074-4622-9D1F-F245D58ADC99}"/>
              </a:ext>
            </a:extLst>
          </p:cNvPr>
          <p:cNvPicPr>
            <a:picLocks noChangeAspect="1"/>
          </p:cNvPicPr>
          <p:nvPr/>
        </p:nvPicPr>
        <p:blipFill>
          <a:blip r:embed="rId4"/>
          <a:stretch>
            <a:fillRect/>
          </a:stretch>
        </p:blipFill>
        <p:spPr>
          <a:xfrm>
            <a:off x="5522787" y="1026159"/>
            <a:ext cx="3356857" cy="3637591"/>
          </a:xfrm>
          <a:prstGeom prst="rect">
            <a:avLst/>
          </a:prstGeom>
        </p:spPr>
      </p:pic>
      <p:sp>
        <p:nvSpPr>
          <p:cNvPr id="13" name="Arrow: Right 12">
            <a:extLst>
              <a:ext uri="{FF2B5EF4-FFF2-40B4-BE49-F238E27FC236}">
                <a16:creationId xmlns:a16="http://schemas.microsoft.com/office/drawing/2014/main" id="{0221E6F8-E726-4F12-9D6B-6D78522A1BA5}"/>
              </a:ext>
            </a:extLst>
          </p:cNvPr>
          <p:cNvSpPr/>
          <p:nvPr/>
        </p:nvSpPr>
        <p:spPr>
          <a:xfrm>
            <a:off x="4872252" y="2571750"/>
            <a:ext cx="432048" cy="432048"/>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SG" altLang="en-US"/>
          </a:p>
        </p:txBody>
      </p:sp>
    </p:spTree>
    <p:extLst>
      <p:ext uri="{BB962C8B-B14F-4D97-AF65-F5344CB8AC3E}">
        <p14:creationId xmlns:p14="http://schemas.microsoft.com/office/powerpoint/2010/main" val="6060778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1+#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Data Visualization &amp; Insights</a:t>
            </a:r>
            <a:endParaRPr lang="en-SG" sz="1200" spc="300" dirty="0">
              <a:solidFill>
                <a:schemeClr val="bg1"/>
              </a:solidFill>
            </a:endParaRPr>
          </a:p>
        </p:txBody>
      </p:sp>
      <p:sp>
        <p:nvSpPr>
          <p:cNvPr id="2" name="TextBox 1">
            <a:extLst>
              <a:ext uri="{FF2B5EF4-FFF2-40B4-BE49-F238E27FC236}">
                <a16:creationId xmlns:a16="http://schemas.microsoft.com/office/drawing/2014/main" id="{2DE6C147-668C-485F-B6D1-8EA7CAFE2421}"/>
              </a:ext>
            </a:extLst>
          </p:cNvPr>
          <p:cNvSpPr txBox="1"/>
          <p:nvPr/>
        </p:nvSpPr>
        <p:spPr>
          <a:xfrm>
            <a:off x="323528" y="374318"/>
            <a:ext cx="4968552" cy="576064"/>
          </a:xfrm>
          <a:prstGeom prst="rect">
            <a:avLst/>
          </a:prstGeom>
        </p:spPr>
        <p:txBody>
          <a:bodyPr vert="horz" wrap="square" lIns="91440" tIns="45720" rIns="91440" bIns="45720" rtlCol="0" anchor="ctr">
            <a:noAutofit/>
          </a:bodyPr>
          <a:lstStyle/>
          <a:p>
            <a:r>
              <a:rPr lang="en-US" altLang="zh-CN" sz="3000" dirty="0">
                <a:solidFill>
                  <a:schemeClr val="tx1">
                    <a:lumMod val="85000"/>
                    <a:lumOff val="15000"/>
                  </a:schemeClr>
                </a:solidFill>
              </a:rPr>
              <a:t>Data Visualization &amp; Insights</a:t>
            </a:r>
            <a:endParaRPr lang="en-US" sz="3000" dirty="0">
              <a:solidFill>
                <a:schemeClr val="tx1">
                  <a:lumMod val="85000"/>
                  <a:lumOff val="15000"/>
                </a:schemeClr>
              </a:solidFill>
            </a:endParaRPr>
          </a:p>
        </p:txBody>
      </p:sp>
      <p:sp>
        <p:nvSpPr>
          <p:cNvPr id="4" name="TextBox 3">
            <a:extLst>
              <a:ext uri="{FF2B5EF4-FFF2-40B4-BE49-F238E27FC236}">
                <a16:creationId xmlns:a16="http://schemas.microsoft.com/office/drawing/2014/main" id="{D4C97DDF-247E-42DD-8797-3DE0C5CE3DF8}"/>
              </a:ext>
            </a:extLst>
          </p:cNvPr>
          <p:cNvSpPr txBox="1"/>
          <p:nvPr/>
        </p:nvSpPr>
        <p:spPr>
          <a:xfrm>
            <a:off x="2123728" y="2139702"/>
            <a:ext cx="5472608" cy="576064"/>
          </a:xfrm>
          <a:prstGeom prst="rect">
            <a:avLst/>
          </a:prstGeom>
        </p:spPr>
        <p:txBody>
          <a:bodyPr vert="horz" wrap="square" lIns="91440" tIns="45720" rIns="91440" bIns="45720" rtlCol="0" anchor="ctr">
            <a:noAutofit/>
          </a:bodyPr>
          <a:lstStyle/>
          <a:p>
            <a:r>
              <a:rPr lang="en-US" altLang="zh-CN" sz="4000" dirty="0">
                <a:solidFill>
                  <a:schemeClr val="tx1">
                    <a:lumMod val="85000"/>
                    <a:lumOff val="15000"/>
                  </a:schemeClr>
                </a:solidFill>
              </a:rPr>
              <a:t>Let’s Move to Dashboard</a:t>
            </a:r>
            <a:endParaRPr lang="en-US" sz="4000" dirty="0">
              <a:solidFill>
                <a:schemeClr val="tx1">
                  <a:lumMod val="85000"/>
                  <a:lumOff val="15000"/>
                </a:schemeClr>
              </a:solidFill>
            </a:endParaRPr>
          </a:p>
        </p:txBody>
      </p:sp>
    </p:spTree>
    <p:extLst>
      <p:ext uri="{BB962C8B-B14F-4D97-AF65-F5344CB8AC3E}">
        <p14:creationId xmlns:p14="http://schemas.microsoft.com/office/powerpoint/2010/main" val="32226037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Data Visualization &amp; Insights</a:t>
            </a:r>
            <a:endParaRPr lang="en-SG" altLang="zh-SG" sz="1200" spc="300" dirty="0">
              <a:solidFill>
                <a:schemeClr val="bg1"/>
              </a:solidFill>
            </a:endParaRPr>
          </a:p>
        </p:txBody>
      </p:sp>
      <p:sp>
        <p:nvSpPr>
          <p:cNvPr id="2" name="TextBox 1">
            <a:extLst>
              <a:ext uri="{FF2B5EF4-FFF2-40B4-BE49-F238E27FC236}">
                <a16:creationId xmlns:a16="http://schemas.microsoft.com/office/drawing/2014/main" id="{2DE6C147-668C-485F-B6D1-8EA7CAFE2421}"/>
              </a:ext>
            </a:extLst>
          </p:cNvPr>
          <p:cNvSpPr txBox="1"/>
          <p:nvPr/>
        </p:nvSpPr>
        <p:spPr>
          <a:xfrm>
            <a:off x="323528" y="397188"/>
            <a:ext cx="4968552" cy="576064"/>
          </a:xfrm>
          <a:prstGeom prst="rect">
            <a:avLst/>
          </a:prstGeom>
        </p:spPr>
        <p:txBody>
          <a:bodyPr vert="horz" wrap="square" lIns="91440" tIns="45720" rIns="91440" bIns="45720" rtlCol="0" anchor="ctr">
            <a:noAutofit/>
          </a:bodyPr>
          <a:lstStyle/>
          <a:p>
            <a:r>
              <a:rPr lang="en-US" altLang="zh-CN" sz="3000" dirty="0">
                <a:solidFill>
                  <a:schemeClr val="tx1">
                    <a:lumMod val="85000"/>
                    <a:lumOff val="15000"/>
                  </a:schemeClr>
                </a:solidFill>
              </a:rPr>
              <a:t>Conclusion</a:t>
            </a:r>
            <a:endParaRPr lang="en-US" sz="3000" dirty="0">
              <a:solidFill>
                <a:schemeClr val="tx1">
                  <a:lumMod val="85000"/>
                  <a:lumOff val="15000"/>
                </a:schemeClr>
              </a:solidFill>
            </a:endParaRPr>
          </a:p>
        </p:txBody>
      </p:sp>
      <p:sp>
        <p:nvSpPr>
          <p:cNvPr id="4" name="Text Placeholder 4">
            <a:extLst>
              <a:ext uri="{FF2B5EF4-FFF2-40B4-BE49-F238E27FC236}">
                <a16:creationId xmlns:a16="http://schemas.microsoft.com/office/drawing/2014/main" id="{3502EB17-F711-412B-890D-F9AE5ABCECCE}"/>
              </a:ext>
            </a:extLst>
          </p:cNvPr>
          <p:cNvSpPr txBox="1">
            <a:spLocks/>
          </p:cNvSpPr>
          <p:nvPr/>
        </p:nvSpPr>
        <p:spPr>
          <a:xfrm>
            <a:off x="728997" y="1059582"/>
            <a:ext cx="3384376" cy="388843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SG" sz="1600" b="1" u="sng" dirty="0">
                <a:solidFill>
                  <a:schemeClr val="bg1"/>
                </a:solidFill>
                <a:highlight>
                  <a:srgbClr val="E98300"/>
                </a:highlight>
              </a:rPr>
              <a:t>Top Teams </a:t>
            </a:r>
            <a:r>
              <a:rPr lang="en-US" altLang="zh-SG" sz="1600" dirty="0">
                <a:solidFill>
                  <a:srgbClr val="121212"/>
                </a:solidFill>
                <a:latin typeface="+mj-lt"/>
              </a:rPr>
              <a:t>: </a:t>
            </a:r>
          </a:p>
          <a:p>
            <a:pPr marL="0" indent="0">
              <a:buNone/>
            </a:pPr>
            <a:r>
              <a:rPr lang="en-US" altLang="zh-SG" sz="1200" b="1" u="sng" dirty="0">
                <a:solidFill>
                  <a:srgbClr val="029676"/>
                </a:solidFill>
              </a:rPr>
              <a:t>Brazil</a:t>
            </a:r>
            <a:r>
              <a:rPr lang="en-US" altLang="zh-SG" sz="1200" dirty="0">
                <a:solidFill>
                  <a:srgbClr val="121212"/>
                </a:solidFill>
              </a:rPr>
              <a:t>: </a:t>
            </a:r>
            <a:r>
              <a:rPr lang="en-US" altLang="zh-SG" sz="1200" b="1" u="sng" dirty="0">
                <a:solidFill>
                  <a:srgbClr val="121212"/>
                </a:solidFill>
                <a:highlight>
                  <a:srgbClr val="FFFF00"/>
                </a:highlight>
              </a:rPr>
              <a:t>5 Champion</a:t>
            </a:r>
            <a:r>
              <a:rPr lang="en-US" altLang="zh-SG" sz="1200" dirty="0">
                <a:solidFill>
                  <a:srgbClr val="121212"/>
                </a:solidFill>
              </a:rPr>
              <a:t>, Stable high performance</a:t>
            </a:r>
            <a:endParaRPr lang="en-US" altLang="zh-SG" sz="1200" dirty="0">
              <a:solidFill>
                <a:srgbClr val="121212"/>
              </a:solidFill>
              <a:latin typeface="+mj-lt"/>
            </a:endParaRPr>
          </a:p>
          <a:p>
            <a:pPr marL="0" indent="0">
              <a:buNone/>
            </a:pPr>
            <a:r>
              <a:rPr lang="en-US" altLang="zh-SG" sz="1200" b="1" u="sng" dirty="0">
                <a:solidFill>
                  <a:srgbClr val="121212"/>
                </a:solidFill>
                <a:latin typeface="+mj-lt"/>
              </a:rPr>
              <a:t>Germany</a:t>
            </a:r>
            <a:r>
              <a:rPr lang="en-US" altLang="zh-SG" sz="1200" dirty="0">
                <a:solidFill>
                  <a:srgbClr val="121212"/>
                </a:solidFill>
                <a:latin typeface="+mj-lt"/>
              </a:rPr>
              <a:t>:</a:t>
            </a:r>
            <a:r>
              <a:rPr lang="en-US" altLang="zh-SG" sz="1200" b="1" u="sng" dirty="0">
                <a:solidFill>
                  <a:srgbClr val="121212"/>
                </a:solidFill>
                <a:highlight>
                  <a:srgbClr val="FFFF00"/>
                </a:highlight>
              </a:rPr>
              <a:t>4 Champion</a:t>
            </a:r>
            <a:r>
              <a:rPr lang="en-US" altLang="zh-SG" sz="1200" dirty="0">
                <a:solidFill>
                  <a:srgbClr val="121212"/>
                </a:solidFill>
                <a:latin typeface="+mj-lt"/>
              </a:rPr>
              <a:t>,</a:t>
            </a:r>
            <a:r>
              <a:rPr lang="en-US" altLang="zh-SG" sz="1200" dirty="0">
                <a:solidFill>
                  <a:srgbClr val="121212"/>
                </a:solidFill>
              </a:rPr>
              <a:t> Stable high performance</a:t>
            </a:r>
            <a:endParaRPr lang="en-US" altLang="zh-SG" sz="1200" dirty="0">
              <a:solidFill>
                <a:srgbClr val="121212"/>
              </a:solidFill>
              <a:latin typeface="+mj-lt"/>
            </a:endParaRPr>
          </a:p>
          <a:p>
            <a:pPr marL="0" indent="0">
              <a:buNone/>
            </a:pPr>
            <a:r>
              <a:rPr lang="en-US" altLang="zh-SG" sz="1200" b="1" u="sng" dirty="0">
                <a:solidFill>
                  <a:srgbClr val="FF0000"/>
                </a:solidFill>
              </a:rPr>
              <a:t>Italy</a:t>
            </a:r>
            <a:r>
              <a:rPr lang="en-US" altLang="zh-SG" sz="1200" dirty="0">
                <a:solidFill>
                  <a:srgbClr val="121212"/>
                </a:solidFill>
              </a:rPr>
              <a:t>: </a:t>
            </a:r>
            <a:r>
              <a:rPr lang="en-US" altLang="zh-SG" sz="1200" b="1" u="sng" dirty="0">
                <a:solidFill>
                  <a:srgbClr val="121212"/>
                </a:solidFill>
                <a:highlight>
                  <a:srgbClr val="FFFF00"/>
                </a:highlight>
              </a:rPr>
              <a:t>4 Champion</a:t>
            </a:r>
            <a:r>
              <a:rPr lang="en-US" altLang="zh-SG" sz="1200" dirty="0">
                <a:solidFill>
                  <a:srgbClr val="121212"/>
                </a:solidFill>
              </a:rPr>
              <a:t>, performance falling downwards</a:t>
            </a:r>
            <a:endParaRPr lang="en-US" altLang="zh-SG" sz="1200" dirty="0">
              <a:solidFill>
                <a:srgbClr val="121212"/>
              </a:solidFill>
              <a:latin typeface="+mj-lt"/>
            </a:endParaRPr>
          </a:p>
          <a:p>
            <a:pPr marL="0" indent="0">
              <a:buNone/>
            </a:pPr>
            <a:r>
              <a:rPr lang="en-US" altLang="zh-SG" sz="1200" b="1" u="sng" dirty="0">
                <a:solidFill>
                  <a:srgbClr val="0070C0"/>
                </a:solidFill>
                <a:latin typeface="+mj-lt"/>
              </a:rPr>
              <a:t>Argentina</a:t>
            </a:r>
            <a:r>
              <a:rPr lang="en-US" altLang="zh-SG" sz="1200" dirty="0">
                <a:solidFill>
                  <a:srgbClr val="121212"/>
                </a:solidFill>
                <a:latin typeface="+mj-lt"/>
              </a:rPr>
              <a:t>:</a:t>
            </a:r>
            <a:r>
              <a:rPr lang="en-US" altLang="zh-SG" sz="1200" dirty="0">
                <a:solidFill>
                  <a:srgbClr val="121212"/>
                </a:solidFill>
              </a:rPr>
              <a:t> 2 Champion, performance uprising</a:t>
            </a:r>
            <a:endParaRPr lang="en-US" altLang="zh-SG" sz="1200" dirty="0">
              <a:solidFill>
                <a:srgbClr val="121212"/>
              </a:solidFill>
              <a:latin typeface="+mj-lt"/>
            </a:endParaRPr>
          </a:p>
          <a:p>
            <a:pPr marL="0" indent="0">
              <a:buNone/>
            </a:pPr>
            <a:r>
              <a:rPr lang="en-US" altLang="zh-SG" sz="1200" b="1" u="sng" dirty="0">
                <a:solidFill>
                  <a:srgbClr val="00B0F0"/>
                </a:solidFill>
              </a:rPr>
              <a:t>France</a:t>
            </a:r>
            <a:r>
              <a:rPr lang="en-US" altLang="zh-SG" sz="1200" dirty="0">
                <a:solidFill>
                  <a:srgbClr val="121212"/>
                </a:solidFill>
              </a:rPr>
              <a:t>: 1 Champion, performance uprising</a:t>
            </a:r>
            <a:endParaRPr lang="en-US" altLang="zh-SG" sz="1200" dirty="0">
              <a:solidFill>
                <a:srgbClr val="121212"/>
              </a:solidFill>
              <a:latin typeface="+mj-lt"/>
            </a:endParaRPr>
          </a:p>
          <a:p>
            <a:pPr marL="0" indent="0">
              <a:buNone/>
            </a:pPr>
            <a:r>
              <a:rPr lang="en-US" altLang="zh-SG" sz="1600" b="1" u="sng" dirty="0">
                <a:solidFill>
                  <a:schemeClr val="bg1"/>
                </a:solidFill>
                <a:highlight>
                  <a:srgbClr val="0000FF"/>
                </a:highlight>
                <a:latin typeface="+mj-lt"/>
              </a:rPr>
              <a:t>Rank 16 </a:t>
            </a:r>
            <a:r>
              <a:rPr lang="en-US" altLang="zh-SG" sz="1600" dirty="0">
                <a:solidFill>
                  <a:srgbClr val="121212"/>
                </a:solidFill>
                <a:latin typeface="+mj-lt"/>
              </a:rPr>
              <a:t>for </a:t>
            </a:r>
            <a:r>
              <a:rPr lang="en-US" altLang="zh-SG" sz="1600" u="sng" dirty="0">
                <a:solidFill>
                  <a:schemeClr val="bg1"/>
                </a:solidFill>
                <a:highlight>
                  <a:srgbClr val="0000FF"/>
                </a:highlight>
                <a:latin typeface="+mj-lt"/>
              </a:rPr>
              <a:t>Continuous </a:t>
            </a:r>
            <a:r>
              <a:rPr lang="en-US" altLang="zh-SG" sz="1600" b="1" u="sng" dirty="0">
                <a:solidFill>
                  <a:schemeClr val="bg1"/>
                </a:solidFill>
                <a:highlight>
                  <a:srgbClr val="0000FF"/>
                </a:highlight>
                <a:latin typeface="+mj-lt"/>
              </a:rPr>
              <a:t>6</a:t>
            </a:r>
            <a:r>
              <a:rPr lang="en-US" altLang="zh-SG" sz="1600" dirty="0">
                <a:solidFill>
                  <a:srgbClr val="121212"/>
                </a:solidFill>
                <a:latin typeface="+mj-lt"/>
              </a:rPr>
              <a:t> World-Cup: </a:t>
            </a:r>
          </a:p>
          <a:p>
            <a:pPr marL="0" indent="0">
              <a:buNone/>
            </a:pPr>
            <a:r>
              <a:rPr lang="en-US" altLang="zh-SG" sz="1200" dirty="0">
                <a:solidFill>
                  <a:srgbClr val="121212"/>
                </a:solidFill>
                <a:latin typeface="+mj-lt"/>
              </a:rPr>
              <a:t>Mexico</a:t>
            </a:r>
          </a:p>
          <a:p>
            <a:pPr marL="0" indent="0">
              <a:buNone/>
            </a:pPr>
            <a:r>
              <a:rPr lang="en-US" altLang="zh-SG" sz="1600" b="1" u="sng" dirty="0">
                <a:solidFill>
                  <a:schemeClr val="bg1"/>
                </a:solidFill>
                <a:highlight>
                  <a:srgbClr val="000000"/>
                </a:highlight>
              </a:rPr>
              <a:t>Dark Horses</a:t>
            </a:r>
            <a:r>
              <a:rPr lang="en-US" altLang="zh-SG" sz="1600" dirty="0"/>
              <a:t>:</a:t>
            </a:r>
          </a:p>
          <a:p>
            <a:pPr marL="0" indent="0">
              <a:buNone/>
            </a:pPr>
            <a:r>
              <a:rPr lang="en-US" altLang="zh-SG" sz="1200" dirty="0">
                <a:solidFill>
                  <a:srgbClr val="121212"/>
                </a:solidFill>
                <a:latin typeface="+mj-lt"/>
              </a:rPr>
              <a:t>Turkey(3), Ukraine(8), Senegal(8)</a:t>
            </a:r>
          </a:p>
          <a:p>
            <a:pPr marL="0" indent="0">
              <a:buNone/>
            </a:pPr>
            <a:r>
              <a:rPr lang="en-US" altLang="zh-SG" sz="1600" b="1" dirty="0">
                <a:solidFill>
                  <a:schemeClr val="bg1"/>
                </a:solidFill>
                <a:highlight>
                  <a:srgbClr val="800080"/>
                </a:highlight>
                <a:latin typeface="+mj-lt"/>
              </a:rPr>
              <a:t>Common Score</a:t>
            </a:r>
          </a:p>
          <a:p>
            <a:pPr marL="0" indent="0">
              <a:buNone/>
            </a:pPr>
            <a:r>
              <a:rPr lang="en-US" altLang="zh-SG" sz="1600" dirty="0">
                <a:solidFill>
                  <a:srgbClr val="121212"/>
                </a:solidFill>
                <a:latin typeface="+mj-lt"/>
              </a:rPr>
              <a:t>0-1,1-2</a:t>
            </a:r>
          </a:p>
        </p:txBody>
      </p:sp>
      <p:sp>
        <p:nvSpPr>
          <p:cNvPr id="3" name="Text Placeholder 4">
            <a:extLst>
              <a:ext uri="{FF2B5EF4-FFF2-40B4-BE49-F238E27FC236}">
                <a16:creationId xmlns:a16="http://schemas.microsoft.com/office/drawing/2014/main" id="{A3AB4916-4CDE-46BB-8FC2-1AD2DB17F87C}"/>
              </a:ext>
            </a:extLst>
          </p:cNvPr>
          <p:cNvSpPr txBox="1">
            <a:spLocks/>
          </p:cNvSpPr>
          <p:nvPr/>
        </p:nvSpPr>
        <p:spPr>
          <a:xfrm>
            <a:off x="5004048" y="886922"/>
            <a:ext cx="3672408" cy="388843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SG" sz="2600" dirty="0">
                <a:solidFill>
                  <a:srgbClr val="121212"/>
                </a:solidFill>
                <a:latin typeface="+mj-lt"/>
              </a:rPr>
              <a:t>Result of </a:t>
            </a:r>
            <a:r>
              <a:rPr lang="en-US" altLang="zh-SG" sz="2600" u="sng" dirty="0">
                <a:solidFill>
                  <a:srgbClr val="C00000"/>
                </a:solidFill>
                <a:latin typeface="+mj-lt"/>
              </a:rPr>
              <a:t>World-Cup 2018</a:t>
            </a:r>
          </a:p>
          <a:p>
            <a:pPr marL="0" indent="0">
              <a:buNone/>
            </a:pPr>
            <a:endParaRPr lang="en-US" altLang="zh-SG" sz="1600" b="1" u="sng" dirty="0">
              <a:solidFill>
                <a:srgbClr val="029676"/>
              </a:solidFill>
            </a:endParaRPr>
          </a:p>
          <a:p>
            <a:pPr marL="0" indent="0">
              <a:buNone/>
            </a:pPr>
            <a:r>
              <a:rPr lang="en-US" altLang="zh-SG" sz="1600" b="1" u="sng" dirty="0">
                <a:solidFill>
                  <a:srgbClr val="029676"/>
                </a:solidFill>
              </a:rPr>
              <a:t>Brazil</a:t>
            </a:r>
            <a:r>
              <a:rPr lang="en-US" altLang="zh-SG" sz="1600" dirty="0">
                <a:solidFill>
                  <a:srgbClr val="121212"/>
                </a:solidFill>
              </a:rPr>
              <a:t>: </a:t>
            </a:r>
            <a:r>
              <a:rPr lang="en-US" altLang="zh-SG" sz="1600" dirty="0"/>
              <a:t>Position 8</a:t>
            </a:r>
            <a:endParaRPr lang="en-US" altLang="zh-SG" sz="1600" dirty="0">
              <a:latin typeface="+mj-lt"/>
            </a:endParaRPr>
          </a:p>
          <a:p>
            <a:pPr marL="0" indent="0">
              <a:buNone/>
            </a:pPr>
            <a:r>
              <a:rPr lang="en-US" altLang="zh-SG" sz="1600" b="1" u="sng" dirty="0">
                <a:solidFill>
                  <a:srgbClr val="121212"/>
                </a:solidFill>
                <a:latin typeface="+mj-lt"/>
              </a:rPr>
              <a:t>Germany</a:t>
            </a:r>
            <a:r>
              <a:rPr lang="en-US" altLang="zh-SG" sz="1600" dirty="0">
                <a:solidFill>
                  <a:srgbClr val="121212"/>
                </a:solidFill>
                <a:latin typeface="+mj-lt"/>
              </a:rPr>
              <a:t>:</a:t>
            </a:r>
            <a:r>
              <a:rPr lang="en-US" altLang="zh-SG" sz="1600" b="1" dirty="0">
                <a:solidFill>
                  <a:srgbClr val="121212"/>
                </a:solidFill>
                <a:latin typeface="+mj-lt"/>
              </a:rPr>
              <a:t> </a:t>
            </a:r>
            <a:r>
              <a:rPr lang="en-US" altLang="zh-SG" sz="1600" dirty="0">
                <a:solidFill>
                  <a:srgbClr val="121212"/>
                </a:solidFill>
                <a:latin typeface="+mj-lt"/>
              </a:rPr>
              <a:t>End in Group Games</a:t>
            </a:r>
            <a:endParaRPr lang="en-US" altLang="zh-SG" sz="1600" dirty="0">
              <a:latin typeface="+mj-lt"/>
            </a:endParaRPr>
          </a:p>
          <a:p>
            <a:pPr marL="0" indent="0">
              <a:buNone/>
            </a:pPr>
            <a:r>
              <a:rPr lang="en-US" altLang="zh-SG" sz="1600" b="1" u="sng" dirty="0">
                <a:solidFill>
                  <a:srgbClr val="FF0000"/>
                </a:solidFill>
              </a:rPr>
              <a:t>Italy</a:t>
            </a:r>
            <a:r>
              <a:rPr lang="en-US" altLang="zh-SG" sz="1600" dirty="0">
                <a:solidFill>
                  <a:srgbClr val="121212"/>
                </a:solidFill>
              </a:rPr>
              <a:t>: </a:t>
            </a:r>
            <a:r>
              <a:rPr lang="en-US" altLang="zh-SG" sz="1600" dirty="0">
                <a:solidFill>
                  <a:srgbClr val="121212"/>
                </a:solidFill>
                <a:latin typeface="+mj-lt"/>
              </a:rPr>
              <a:t>Not even qualified</a:t>
            </a:r>
          </a:p>
          <a:p>
            <a:pPr marL="0" indent="0">
              <a:buNone/>
            </a:pPr>
            <a:r>
              <a:rPr lang="en-US" altLang="zh-SG" sz="1600" b="1" u="sng" dirty="0">
                <a:solidFill>
                  <a:srgbClr val="0070C0"/>
                </a:solidFill>
                <a:latin typeface="+mj-lt"/>
              </a:rPr>
              <a:t>Argentina</a:t>
            </a:r>
            <a:r>
              <a:rPr lang="en-US" altLang="zh-SG" sz="1600" dirty="0">
                <a:solidFill>
                  <a:srgbClr val="121212"/>
                </a:solidFill>
                <a:latin typeface="+mj-lt"/>
              </a:rPr>
              <a:t>:</a:t>
            </a:r>
            <a:r>
              <a:rPr lang="en-US" altLang="zh-SG" sz="1600" dirty="0">
                <a:solidFill>
                  <a:srgbClr val="121212"/>
                </a:solidFill>
              </a:rPr>
              <a:t> </a:t>
            </a:r>
            <a:r>
              <a:rPr lang="en-US" altLang="zh-SG" sz="1600" dirty="0"/>
              <a:t>Position 8</a:t>
            </a:r>
          </a:p>
          <a:p>
            <a:pPr marL="0" indent="0">
              <a:buNone/>
            </a:pPr>
            <a:r>
              <a:rPr lang="en-US" altLang="zh-SG" sz="1600" u="sng" dirty="0">
                <a:solidFill>
                  <a:srgbClr val="C00000"/>
                </a:solidFill>
                <a:latin typeface="+mj-lt"/>
              </a:rPr>
              <a:t>Mexico</a:t>
            </a:r>
            <a:r>
              <a:rPr lang="en-US" altLang="zh-SG" sz="1600" dirty="0">
                <a:solidFill>
                  <a:srgbClr val="C00000"/>
                </a:solidFill>
                <a:latin typeface="+mj-lt"/>
              </a:rPr>
              <a:t>: Still Rank 16…</a:t>
            </a:r>
          </a:p>
          <a:p>
            <a:pPr marL="0" indent="0">
              <a:buNone/>
            </a:pPr>
            <a:r>
              <a:rPr lang="en-US" altLang="zh-SG" sz="1600" b="1" u="sng" dirty="0">
                <a:solidFill>
                  <a:srgbClr val="00B0F0"/>
                </a:solidFill>
                <a:latin typeface="+mj-lt"/>
              </a:rPr>
              <a:t>France </a:t>
            </a:r>
            <a:r>
              <a:rPr lang="en-US" altLang="zh-SG" sz="1600" dirty="0">
                <a:solidFill>
                  <a:srgbClr val="121212"/>
                </a:solidFill>
              </a:rPr>
              <a:t>:</a:t>
            </a:r>
            <a:endParaRPr lang="en-US" altLang="zh-SG" sz="1600" dirty="0">
              <a:solidFill>
                <a:srgbClr val="121212"/>
              </a:solidFill>
              <a:latin typeface="+mj-lt"/>
            </a:endParaRPr>
          </a:p>
        </p:txBody>
      </p:sp>
      <p:pic>
        <p:nvPicPr>
          <p:cNvPr id="6" name="Graphic 5">
            <a:extLst>
              <a:ext uri="{FF2B5EF4-FFF2-40B4-BE49-F238E27FC236}">
                <a16:creationId xmlns:a16="http://schemas.microsoft.com/office/drawing/2014/main" id="{92F2003D-A4CD-4116-A47F-BBEBB7E4F71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36767" y="1756"/>
            <a:ext cx="495938" cy="547121"/>
          </a:xfrm>
          <a:prstGeom prst="rect">
            <a:avLst/>
          </a:prstGeom>
        </p:spPr>
      </p:pic>
      <p:sp>
        <p:nvSpPr>
          <p:cNvPr id="8" name="Title 7">
            <a:extLst>
              <a:ext uri="{FF2B5EF4-FFF2-40B4-BE49-F238E27FC236}">
                <a16:creationId xmlns:a16="http://schemas.microsoft.com/office/drawing/2014/main" id="{5575F691-5892-487B-9C3C-DEBBC70D6165}"/>
              </a:ext>
            </a:extLst>
          </p:cNvPr>
          <p:cNvSpPr>
            <a:spLocks noGrp="1"/>
          </p:cNvSpPr>
          <p:nvPr>
            <p:ph type="title"/>
          </p:nvPr>
        </p:nvSpPr>
        <p:spPr/>
        <p:txBody>
          <a:bodyPr/>
          <a:lstStyle/>
          <a:p>
            <a:endParaRPr lang="zh-SG" altLang="en-US"/>
          </a:p>
        </p:txBody>
      </p:sp>
      <p:sp>
        <p:nvSpPr>
          <p:cNvPr id="9" name="Content Placeholder 8">
            <a:extLst>
              <a:ext uri="{FF2B5EF4-FFF2-40B4-BE49-F238E27FC236}">
                <a16:creationId xmlns:a16="http://schemas.microsoft.com/office/drawing/2014/main" id="{EE3AB85A-8BC6-4306-809E-EDD68BB75275}"/>
              </a:ext>
            </a:extLst>
          </p:cNvPr>
          <p:cNvSpPr>
            <a:spLocks noGrp="1"/>
          </p:cNvSpPr>
          <p:nvPr>
            <p:ph idx="1"/>
          </p:nvPr>
        </p:nvSpPr>
        <p:spPr/>
        <p:txBody>
          <a:bodyPr/>
          <a:lstStyle/>
          <a:p>
            <a:endParaRPr lang="zh-SG" altLang="en-US"/>
          </a:p>
        </p:txBody>
      </p:sp>
    </p:spTree>
    <p:extLst>
      <p:ext uri="{BB962C8B-B14F-4D97-AF65-F5344CB8AC3E}">
        <p14:creationId xmlns:p14="http://schemas.microsoft.com/office/powerpoint/2010/main" val="2162286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6"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additive="base">
                                        <p:cTn id="42" dur="500" fill="hold"/>
                                        <p:tgtEl>
                                          <p:spTgt spid="4">
                                            <p:txEl>
                                              <p:pRg st="7" end="7"/>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Effect transition="in" filter="fade">
                                      <p:cBhvr>
                                        <p:cTn id="48" dur="500"/>
                                        <p:tgtEl>
                                          <p:spTgt spid="4">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Effect transition="in" filter="wipe(left)">
                                      <p:cBhvr>
                                        <p:cTn id="53" dur="500"/>
                                        <p:tgtEl>
                                          <p:spTgt spid="4">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0" end="10"/>
                                            </p:txEl>
                                          </p:spTgt>
                                        </p:tgtEl>
                                        <p:attrNameLst>
                                          <p:attrName>style.visibility</p:attrName>
                                        </p:attrNameLst>
                                      </p:cBhvr>
                                      <p:to>
                                        <p:strVal val="visible"/>
                                      </p:to>
                                    </p:set>
                                    <p:animEffect transition="in" filter="fade">
                                      <p:cBhvr>
                                        <p:cTn id="58" dur="500"/>
                                        <p:tgtEl>
                                          <p:spTgt spid="4">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4">
                                            <p:txEl>
                                              <p:pRg st="11" end="11"/>
                                            </p:txEl>
                                          </p:spTgt>
                                        </p:tgtEl>
                                        <p:attrNameLst>
                                          <p:attrName>style.visibility</p:attrName>
                                        </p:attrNameLst>
                                      </p:cBhvr>
                                      <p:to>
                                        <p:strVal val="visible"/>
                                      </p:to>
                                    </p:set>
                                    <p:animEffect transition="in" filter="wipe(left)">
                                      <p:cBhvr>
                                        <p:cTn id="63" dur="500"/>
                                        <p:tgtEl>
                                          <p:spTgt spid="4">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0" end="0"/>
                                            </p:txEl>
                                          </p:spTgt>
                                        </p:tgtEl>
                                        <p:attrNameLst>
                                          <p:attrName>style.visibility</p:attrName>
                                        </p:attrNameLst>
                                      </p:cBhvr>
                                      <p:to>
                                        <p:strVal val="visible"/>
                                      </p:to>
                                    </p:set>
                                    <p:animEffect transition="in" filter="fade">
                                      <p:cBhvr>
                                        <p:cTn id="68" dur="500"/>
                                        <p:tgtEl>
                                          <p:spTgt spid="3">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2" end="2"/>
                                            </p:txEl>
                                          </p:spTgt>
                                        </p:tgtEl>
                                        <p:attrNameLst>
                                          <p:attrName>style.visibility</p:attrName>
                                        </p:attrNameLst>
                                      </p:cBhvr>
                                      <p:to>
                                        <p:strVal val="visible"/>
                                      </p:to>
                                    </p:set>
                                    <p:animEffect transition="in" filter="fade">
                                      <p:cBhvr>
                                        <p:cTn id="73" dur="500"/>
                                        <p:tgtEl>
                                          <p:spTgt spid="3">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
                                            <p:txEl>
                                              <p:pRg st="3" end="3"/>
                                            </p:txEl>
                                          </p:spTgt>
                                        </p:tgtEl>
                                        <p:attrNameLst>
                                          <p:attrName>style.visibility</p:attrName>
                                        </p:attrNameLst>
                                      </p:cBhvr>
                                      <p:to>
                                        <p:strVal val="visible"/>
                                      </p:to>
                                    </p:set>
                                    <p:animEffect transition="in" filter="fade">
                                      <p:cBhvr>
                                        <p:cTn id="78" dur="500"/>
                                        <p:tgtEl>
                                          <p:spTgt spid="3">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4" end="4"/>
                                            </p:txEl>
                                          </p:spTgt>
                                        </p:tgtEl>
                                        <p:attrNameLst>
                                          <p:attrName>style.visibility</p:attrName>
                                        </p:attrNameLst>
                                      </p:cBhvr>
                                      <p:to>
                                        <p:strVal val="visible"/>
                                      </p:to>
                                    </p:set>
                                    <p:animEffect transition="in" filter="fade">
                                      <p:cBhvr>
                                        <p:cTn id="83" dur="500"/>
                                        <p:tgtEl>
                                          <p:spTgt spid="3">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
                                            <p:txEl>
                                              <p:pRg st="5" end="5"/>
                                            </p:txEl>
                                          </p:spTgt>
                                        </p:tgtEl>
                                        <p:attrNameLst>
                                          <p:attrName>style.visibility</p:attrName>
                                        </p:attrNameLst>
                                      </p:cBhvr>
                                      <p:to>
                                        <p:strVal val="visible"/>
                                      </p:to>
                                    </p:set>
                                    <p:animEffect transition="in" filter="fade">
                                      <p:cBhvr>
                                        <p:cTn id="88" dur="500"/>
                                        <p:tgtEl>
                                          <p:spTgt spid="3">
                                            <p:txEl>
                                              <p:pRg st="5" end="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
                                            <p:txEl>
                                              <p:pRg st="6" end="6"/>
                                            </p:txEl>
                                          </p:spTgt>
                                        </p:tgtEl>
                                        <p:attrNameLst>
                                          <p:attrName>style.visibility</p:attrName>
                                        </p:attrNameLst>
                                      </p:cBhvr>
                                      <p:to>
                                        <p:strVal val="visible"/>
                                      </p:to>
                                    </p:set>
                                    <p:animEffect transition="in" filter="fade">
                                      <p:cBhvr>
                                        <p:cTn id="93" dur="500"/>
                                        <p:tgtEl>
                                          <p:spTgt spid="3">
                                            <p:txEl>
                                              <p:pRg st="6" end="6"/>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
                                            <p:txEl>
                                              <p:pRg st="7" end="7"/>
                                            </p:txEl>
                                          </p:spTgt>
                                        </p:tgtEl>
                                        <p:attrNameLst>
                                          <p:attrName>style.visibility</p:attrName>
                                        </p:attrNameLst>
                                      </p:cBhvr>
                                      <p:to>
                                        <p:strVal val="visible"/>
                                      </p:to>
                                    </p:set>
                                    <p:animEffect transition="in" filter="fade">
                                      <p:cBhvr>
                                        <p:cTn id="98" dur="500"/>
                                        <p:tgtEl>
                                          <p:spTgt spid="3">
                                            <p:txEl>
                                              <p:pRg st="7" end="7"/>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nodeType="clickEffect">
                                  <p:stCondLst>
                                    <p:cond delay="0"/>
                                  </p:stCondLst>
                                  <p:childTnLst>
                                    <p:animMotion origin="layout" path="M 2.22222E-6 4.93827E-6 L -0.29531 0.60061 " pathEditMode="relative" rAng="0" ptsTypes="AA">
                                      <p:cBhvr>
                                        <p:cTn id="102" dur="1000" fill="hold"/>
                                        <p:tgtEl>
                                          <p:spTgt spid="6"/>
                                        </p:tgtEl>
                                        <p:attrNameLst>
                                          <p:attrName>ppt_x</p:attrName>
                                          <p:attrName>ppt_y</p:attrName>
                                        </p:attrNameLst>
                                      </p:cBhvr>
                                      <p:rCtr x="-14774" y="30031"/>
                                    </p:animMotion>
                                  </p:childTnLst>
                                </p:cTn>
                              </p:par>
                            </p:childTnLst>
                          </p:cTn>
                        </p:par>
                        <p:par>
                          <p:cTn id="103" fill="hold">
                            <p:stCondLst>
                              <p:cond delay="1000"/>
                            </p:stCondLst>
                            <p:childTnLst>
                              <p:par>
                                <p:cTn id="104" presetID="6" presetClass="emph" presetSubtype="0" fill="hold" nodeType="afterEffect">
                                  <p:stCondLst>
                                    <p:cond delay="0"/>
                                  </p:stCondLst>
                                  <p:childTnLst>
                                    <p:animScale>
                                      <p:cBhvr>
                                        <p:cTn id="105" dur="1000" fill="hold"/>
                                        <p:tgtEl>
                                          <p:spTgt spid="6"/>
                                        </p:tgtEl>
                                      </p:cBhvr>
                                      <p:by x="150000" y="150000"/>
                                    </p:animScale>
                                  </p:childTnLst>
                                </p:cTn>
                              </p:par>
                            </p:childTnLst>
                          </p:cTn>
                        </p:par>
                        <p:par>
                          <p:cTn id="106" fill="hold">
                            <p:stCondLst>
                              <p:cond delay="2000"/>
                            </p:stCondLst>
                            <p:childTnLst>
                              <p:par>
                                <p:cTn id="107" presetID="8" presetClass="emph" presetSubtype="0" fill="remove" nodeType="afterEffect">
                                  <p:stCondLst>
                                    <p:cond delay="0"/>
                                  </p:stCondLst>
                                  <p:childTnLst>
                                    <p:animRot by="43200000">
                                      <p:cBhvr>
                                        <p:cTn id="108" dur="1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Data Visualization &amp; Insights</a:t>
            </a:r>
            <a:endParaRPr lang="en-SG" altLang="zh-SG" sz="1200" spc="300" dirty="0">
              <a:solidFill>
                <a:schemeClr val="bg1"/>
              </a:solidFill>
            </a:endParaRPr>
          </a:p>
        </p:txBody>
      </p:sp>
      <p:sp>
        <p:nvSpPr>
          <p:cNvPr id="2" name="TextBox 1">
            <a:extLst>
              <a:ext uri="{FF2B5EF4-FFF2-40B4-BE49-F238E27FC236}">
                <a16:creationId xmlns:a16="http://schemas.microsoft.com/office/drawing/2014/main" id="{2DE6C147-668C-485F-B6D1-8EA7CAFE2421}"/>
              </a:ext>
            </a:extLst>
          </p:cNvPr>
          <p:cNvSpPr txBox="1"/>
          <p:nvPr/>
        </p:nvSpPr>
        <p:spPr>
          <a:xfrm>
            <a:off x="323528" y="310858"/>
            <a:ext cx="4968552" cy="576064"/>
          </a:xfrm>
          <a:prstGeom prst="rect">
            <a:avLst/>
          </a:prstGeom>
        </p:spPr>
        <p:txBody>
          <a:bodyPr vert="horz" wrap="square" lIns="91440" tIns="45720" rIns="91440" bIns="45720" rtlCol="0" anchor="ctr">
            <a:noAutofit/>
          </a:bodyPr>
          <a:lstStyle/>
          <a:p>
            <a:r>
              <a:rPr lang="en-US" sz="3000" dirty="0">
                <a:solidFill>
                  <a:schemeClr val="tx1">
                    <a:lumMod val="85000"/>
                    <a:lumOff val="15000"/>
                  </a:schemeClr>
                </a:solidFill>
              </a:rPr>
              <a:t>What’s more</a:t>
            </a:r>
          </a:p>
        </p:txBody>
      </p:sp>
      <p:sp>
        <p:nvSpPr>
          <p:cNvPr id="4" name="Text Placeholder 4">
            <a:extLst>
              <a:ext uri="{FF2B5EF4-FFF2-40B4-BE49-F238E27FC236}">
                <a16:creationId xmlns:a16="http://schemas.microsoft.com/office/drawing/2014/main" id="{3502EB17-F711-412B-890D-F9AE5ABCECCE}"/>
              </a:ext>
            </a:extLst>
          </p:cNvPr>
          <p:cNvSpPr txBox="1">
            <a:spLocks/>
          </p:cNvSpPr>
          <p:nvPr/>
        </p:nvSpPr>
        <p:spPr>
          <a:xfrm>
            <a:off x="395536" y="1079989"/>
            <a:ext cx="8205092" cy="4779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AutoNum type="arabicPeriod"/>
            </a:pPr>
            <a:r>
              <a:rPr lang="en-US" altLang="zh-SG" sz="1400" b="1" i="0" u="sng" dirty="0">
                <a:solidFill>
                  <a:srgbClr val="029676"/>
                </a:solidFill>
                <a:effectLst/>
                <a:latin typeface="+mj-lt"/>
              </a:rPr>
              <a:t>Historical competition </a:t>
            </a:r>
            <a:r>
              <a:rPr lang="en-US" altLang="zh-SG" sz="1400" b="0" i="0" dirty="0">
                <a:solidFill>
                  <a:srgbClr val="121212"/>
                </a:solidFill>
                <a:effectLst/>
                <a:latin typeface="+mj-lt"/>
              </a:rPr>
              <a:t>could be retrieved, and statistics could be carried out if 2 Countries has been provided.</a:t>
            </a:r>
          </a:p>
          <a:p>
            <a:pPr>
              <a:buAutoNum type="arabicPeriod"/>
            </a:pPr>
            <a:endParaRPr lang="en-US" altLang="zh-SG" sz="1400" b="0" i="0" dirty="0">
              <a:solidFill>
                <a:srgbClr val="121212"/>
              </a:solidFill>
              <a:effectLst/>
              <a:latin typeface="+mj-lt"/>
            </a:endParaRPr>
          </a:p>
          <a:p>
            <a:pPr>
              <a:buAutoNum type="arabicPeriod"/>
            </a:pPr>
            <a:r>
              <a:rPr lang="en-US" altLang="zh-SG" sz="1400" dirty="0">
                <a:solidFill>
                  <a:srgbClr val="121212"/>
                </a:solidFill>
                <a:latin typeface="+mj-lt"/>
              </a:rPr>
              <a:t>Some of </a:t>
            </a:r>
            <a:r>
              <a:rPr lang="en-US" altLang="zh-CN" sz="1400" dirty="0">
                <a:solidFill>
                  <a:srgbClr val="121212"/>
                </a:solidFill>
                <a:latin typeface="+mj-lt"/>
              </a:rPr>
              <a:t>the tables(e.g. Players, Stadium, etc.) and attributes(e.g. attendance, Half time goals etc.) not in use this time could be used for future analysis to dredge more insights</a:t>
            </a:r>
          </a:p>
          <a:p>
            <a:pPr>
              <a:buAutoNum type="arabicPeriod"/>
            </a:pPr>
            <a:endParaRPr lang="en-US" altLang="zh-SG" sz="1400" b="0" i="0" dirty="0">
              <a:solidFill>
                <a:srgbClr val="121212"/>
              </a:solidFill>
              <a:effectLst/>
              <a:latin typeface="+mj-lt"/>
            </a:endParaRPr>
          </a:p>
          <a:p>
            <a:pPr>
              <a:buAutoNum type="arabicPeriod"/>
            </a:pPr>
            <a:r>
              <a:rPr lang="en-US" altLang="zh-CN" sz="1400" dirty="0">
                <a:solidFill>
                  <a:srgbClr val="121212"/>
                </a:solidFill>
                <a:latin typeface="+mj-lt"/>
              </a:rPr>
              <a:t>Quantitative Analysis</a:t>
            </a:r>
            <a:endParaRPr lang="en-US" altLang="zh-SG" sz="1400" b="0" i="0" dirty="0">
              <a:solidFill>
                <a:srgbClr val="121212"/>
              </a:solidFill>
              <a:effectLst/>
              <a:latin typeface="+mj-lt"/>
            </a:endParaRPr>
          </a:p>
          <a:p>
            <a:pPr>
              <a:buAutoNum type="arabicPeriod"/>
            </a:pPr>
            <a:endParaRPr lang="en-US" altLang="zh-SG" sz="1400" dirty="0">
              <a:solidFill>
                <a:srgbClr val="121212"/>
              </a:solidFill>
              <a:latin typeface="+mj-lt"/>
            </a:endParaRPr>
          </a:p>
          <a:p>
            <a:pPr>
              <a:buAutoNum type="arabicPeriod"/>
            </a:pPr>
            <a:endParaRPr lang="en-US" altLang="zh-SG" sz="1400" b="0" i="0" dirty="0">
              <a:solidFill>
                <a:srgbClr val="121212"/>
              </a:solidFill>
              <a:effectLst/>
              <a:latin typeface="+mj-lt"/>
            </a:endParaRPr>
          </a:p>
        </p:txBody>
      </p:sp>
    </p:spTree>
    <p:extLst>
      <p:ext uri="{BB962C8B-B14F-4D97-AF65-F5344CB8AC3E}">
        <p14:creationId xmlns:p14="http://schemas.microsoft.com/office/powerpoint/2010/main" val="17826633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sz="1200" spc="300" dirty="0">
                <a:solidFill>
                  <a:schemeClr val="bg1"/>
                </a:solidFill>
              </a:rPr>
              <a:t>Q&amp;A</a:t>
            </a:r>
            <a:endParaRPr lang="en-SG" sz="1200" spc="300" dirty="0">
              <a:solidFill>
                <a:schemeClr val="bg1"/>
              </a:solidFill>
            </a:endParaRPr>
          </a:p>
        </p:txBody>
      </p:sp>
      <p:sp>
        <p:nvSpPr>
          <p:cNvPr id="2" name="TextBox 1">
            <a:extLst>
              <a:ext uri="{FF2B5EF4-FFF2-40B4-BE49-F238E27FC236}">
                <a16:creationId xmlns:a16="http://schemas.microsoft.com/office/drawing/2014/main" id="{2DE6C147-668C-485F-B6D1-8EA7CAFE2421}"/>
              </a:ext>
            </a:extLst>
          </p:cNvPr>
          <p:cNvSpPr txBox="1"/>
          <p:nvPr/>
        </p:nvSpPr>
        <p:spPr>
          <a:xfrm>
            <a:off x="323528" y="374318"/>
            <a:ext cx="8352928" cy="3925624"/>
          </a:xfrm>
          <a:prstGeom prst="rect">
            <a:avLst/>
          </a:prstGeom>
        </p:spPr>
        <p:txBody>
          <a:bodyPr vert="horz" wrap="square" lIns="91440" tIns="45720" rIns="91440" bIns="45720" rtlCol="0" anchor="ctr">
            <a:noAutofit/>
          </a:bodyPr>
          <a:lstStyle/>
          <a:p>
            <a:pPr algn="ctr"/>
            <a:r>
              <a:rPr lang="en-US" altLang="zh-CN" sz="10000" dirty="0">
                <a:solidFill>
                  <a:schemeClr val="tx1">
                    <a:lumMod val="85000"/>
                    <a:lumOff val="15000"/>
                  </a:schemeClr>
                </a:solidFill>
              </a:rPr>
              <a:t>Q &amp; A</a:t>
            </a:r>
            <a:endParaRPr lang="en-US" sz="10000" dirty="0">
              <a:solidFill>
                <a:schemeClr val="tx1">
                  <a:lumMod val="85000"/>
                  <a:lumOff val="15000"/>
                </a:schemeClr>
              </a:solidFill>
            </a:endParaRPr>
          </a:p>
        </p:txBody>
      </p:sp>
    </p:spTree>
    <p:extLst>
      <p:ext uri="{BB962C8B-B14F-4D97-AF65-F5344CB8AC3E}">
        <p14:creationId xmlns:p14="http://schemas.microsoft.com/office/powerpoint/2010/main" val="3966217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6C147-668C-485F-B6D1-8EA7CAFE2421}"/>
              </a:ext>
            </a:extLst>
          </p:cNvPr>
          <p:cNvSpPr txBox="1"/>
          <p:nvPr/>
        </p:nvSpPr>
        <p:spPr>
          <a:xfrm>
            <a:off x="323528" y="374318"/>
            <a:ext cx="8352928" cy="3925624"/>
          </a:xfrm>
          <a:prstGeom prst="rect">
            <a:avLst/>
          </a:prstGeom>
        </p:spPr>
        <p:txBody>
          <a:bodyPr vert="horz" wrap="square" lIns="91440" tIns="45720" rIns="91440" bIns="45720" rtlCol="0" anchor="ctr">
            <a:noAutofit/>
          </a:bodyPr>
          <a:lstStyle/>
          <a:p>
            <a:pPr algn="ctr"/>
            <a:r>
              <a:rPr lang="en-US" altLang="zh-CN" sz="6000" dirty="0">
                <a:solidFill>
                  <a:schemeClr val="tx1">
                    <a:lumMod val="85000"/>
                    <a:lumOff val="15000"/>
                  </a:schemeClr>
                </a:solidFill>
              </a:rPr>
              <a:t>Thank you!</a:t>
            </a:r>
            <a:endParaRPr lang="en-US" sz="6000" dirty="0">
              <a:solidFill>
                <a:schemeClr val="tx1">
                  <a:lumMod val="85000"/>
                  <a:lumOff val="15000"/>
                </a:schemeClr>
              </a:solidFill>
            </a:endParaRPr>
          </a:p>
        </p:txBody>
      </p:sp>
      <p:sp>
        <p:nvSpPr>
          <p:cNvPr id="3" name="TextBox 2">
            <a:extLst>
              <a:ext uri="{FF2B5EF4-FFF2-40B4-BE49-F238E27FC236}">
                <a16:creationId xmlns:a16="http://schemas.microsoft.com/office/drawing/2014/main" id="{81F3360F-059F-4C7E-B18F-E772C48735D9}"/>
              </a:ext>
            </a:extLst>
          </p:cNvPr>
          <p:cNvSpPr txBox="1"/>
          <p:nvPr/>
        </p:nvSpPr>
        <p:spPr>
          <a:xfrm>
            <a:off x="7775848" y="3895350"/>
            <a:ext cx="1368152" cy="936104"/>
          </a:xfrm>
          <a:prstGeom prst="rect">
            <a:avLst/>
          </a:prstGeom>
        </p:spPr>
        <p:txBody>
          <a:bodyPr vert="horz" wrap="square" lIns="91440" tIns="45720" rIns="91440" bIns="45720" rtlCol="0" anchor="ctr">
            <a:noAutofit/>
          </a:bodyPr>
          <a:lstStyle/>
          <a:p>
            <a:r>
              <a:rPr lang="en-US" altLang="zh-SG" dirty="0">
                <a:solidFill>
                  <a:schemeClr val="tx1">
                    <a:lumMod val="85000"/>
                    <a:lumOff val="15000"/>
                  </a:schemeClr>
                </a:solidFill>
              </a:rPr>
              <a:t>Li </a:t>
            </a:r>
            <a:r>
              <a:rPr lang="en-US" altLang="zh-SG" dirty="0" err="1">
                <a:solidFill>
                  <a:schemeClr val="tx1">
                    <a:lumMod val="85000"/>
                    <a:lumOff val="15000"/>
                  </a:schemeClr>
                </a:solidFill>
              </a:rPr>
              <a:t>Zheming</a:t>
            </a:r>
            <a:endParaRPr lang="zh-SG" altLang="en-US" dirty="0">
              <a:solidFill>
                <a:schemeClr val="tx1">
                  <a:lumMod val="85000"/>
                  <a:lumOff val="15000"/>
                </a:schemeClr>
              </a:solidFill>
            </a:endParaRPr>
          </a:p>
        </p:txBody>
      </p:sp>
    </p:spTree>
    <p:extLst>
      <p:ext uri="{BB962C8B-B14F-4D97-AF65-F5344CB8AC3E}">
        <p14:creationId xmlns:p14="http://schemas.microsoft.com/office/powerpoint/2010/main" val="29118933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txBox="1">
            <a:spLocks/>
          </p:cNvSpPr>
          <p:nvPr/>
        </p:nvSpPr>
        <p:spPr>
          <a:xfrm>
            <a:off x="328288" y="1131590"/>
            <a:ext cx="8540215" cy="34563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AutoNum type="arabicPeriod"/>
            </a:pPr>
            <a:r>
              <a:rPr lang="en-US" altLang="zh-CN" dirty="0">
                <a:latin typeface="+mj-lt"/>
              </a:rPr>
              <a:t>Problem Definition</a:t>
            </a:r>
          </a:p>
          <a:p>
            <a:pPr>
              <a:buAutoNum type="arabicPeriod"/>
            </a:pPr>
            <a:r>
              <a:rPr lang="en-US" altLang="zh-CN" dirty="0">
                <a:latin typeface="+mj-lt"/>
              </a:rPr>
              <a:t>Data Collection</a:t>
            </a:r>
          </a:p>
          <a:p>
            <a:pPr>
              <a:buAutoNum type="arabicPeriod"/>
            </a:pPr>
            <a:r>
              <a:rPr lang="en-US" altLang="zh-CN" dirty="0">
                <a:latin typeface="+mj-lt"/>
              </a:rPr>
              <a:t>E-R Diagram &amp; Schema</a:t>
            </a:r>
          </a:p>
          <a:p>
            <a:pPr>
              <a:buAutoNum type="arabicPeriod"/>
            </a:pPr>
            <a:r>
              <a:rPr lang="en-US" altLang="zh-CN" dirty="0">
                <a:latin typeface="+mj-lt"/>
              </a:rPr>
              <a:t>Data Preparation</a:t>
            </a:r>
          </a:p>
          <a:p>
            <a:pPr>
              <a:buAutoNum type="arabicPeriod"/>
            </a:pPr>
            <a:r>
              <a:rPr lang="en-US" altLang="zh-CN" dirty="0">
                <a:latin typeface="+mj-lt"/>
              </a:rPr>
              <a:t>Data Analysis</a:t>
            </a:r>
          </a:p>
          <a:p>
            <a:pPr>
              <a:buAutoNum type="arabicPeriod"/>
            </a:pPr>
            <a:r>
              <a:rPr lang="en-US" altLang="zh-CN" dirty="0">
                <a:latin typeface="+mj-lt"/>
              </a:rPr>
              <a:t>Data Visualization &amp; Insights</a:t>
            </a:r>
          </a:p>
          <a:p>
            <a:pPr>
              <a:buAutoNum type="arabicPeriod"/>
            </a:pPr>
            <a:r>
              <a:rPr lang="en-US" altLang="zh-CN" dirty="0">
                <a:latin typeface="+mj-lt"/>
              </a:rPr>
              <a:t>Q &amp; A</a:t>
            </a:r>
          </a:p>
          <a:p>
            <a:pPr>
              <a:buAutoNum type="arabicPeriod"/>
            </a:pPr>
            <a:endParaRPr lang="en-US" altLang="zh-CN" sz="1400" b="1" dirty="0">
              <a:solidFill>
                <a:srgbClr val="0070C0"/>
              </a:solidFill>
              <a:latin typeface="+mj-lt"/>
            </a:endParaRPr>
          </a:p>
          <a:p>
            <a:pPr>
              <a:buAutoNum type="arabicPeriod"/>
            </a:pPr>
            <a:endParaRPr lang="en-US" sz="1400" dirty="0">
              <a:solidFill>
                <a:schemeClr val="tx1">
                  <a:lumMod val="85000"/>
                  <a:lumOff val="15000"/>
                </a:schemeClr>
              </a:solidFill>
              <a:latin typeface="+mj-lt"/>
            </a:endParaRPr>
          </a:p>
        </p:txBody>
      </p:sp>
      <p:sp>
        <p:nvSpPr>
          <p:cNvPr id="6" name="TextBox 5"/>
          <p:cNvSpPr txBox="1"/>
          <p:nvPr/>
        </p:nvSpPr>
        <p:spPr>
          <a:xfrm>
            <a:off x="323528" y="469196"/>
            <a:ext cx="2736304" cy="576064"/>
          </a:xfrm>
          <a:prstGeom prst="rect">
            <a:avLst/>
          </a:prstGeom>
        </p:spPr>
        <p:txBody>
          <a:bodyPr vert="horz" wrap="square" lIns="91440" tIns="45720" rIns="91440" bIns="45720" rtlCol="0" anchor="ctr">
            <a:noAutofit/>
          </a:bodyPr>
          <a:lstStyle/>
          <a:p>
            <a:r>
              <a:rPr lang="en-US" sz="3000" dirty="0">
                <a:solidFill>
                  <a:schemeClr val="tx1">
                    <a:lumMod val="85000"/>
                    <a:lumOff val="15000"/>
                  </a:schemeClr>
                </a:solidFill>
              </a:rPr>
              <a:t>Content</a:t>
            </a:r>
          </a:p>
        </p:txBody>
      </p:sp>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sz="1200" spc="300" dirty="0">
                <a:solidFill>
                  <a:schemeClr val="bg1"/>
                </a:solidFill>
              </a:rPr>
              <a:t>Table of Content</a:t>
            </a:r>
            <a:endParaRPr lang="en-SG" sz="1200" spc="300" dirty="0">
              <a:solidFill>
                <a:schemeClr val="bg1"/>
              </a:solidFill>
            </a:endParaRPr>
          </a:p>
        </p:txBody>
      </p:sp>
    </p:spTree>
    <p:extLst>
      <p:ext uri="{BB962C8B-B14F-4D97-AF65-F5344CB8AC3E}">
        <p14:creationId xmlns:p14="http://schemas.microsoft.com/office/powerpoint/2010/main" val="32970983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Problem Definition</a:t>
            </a:r>
            <a:endParaRPr lang="en-SG" sz="1200" spc="300" dirty="0">
              <a:solidFill>
                <a:schemeClr val="bg1"/>
              </a:solidFill>
            </a:endParaRPr>
          </a:p>
        </p:txBody>
      </p:sp>
      <p:sp>
        <p:nvSpPr>
          <p:cNvPr id="2" name="TextBox 1">
            <a:extLst>
              <a:ext uri="{FF2B5EF4-FFF2-40B4-BE49-F238E27FC236}">
                <a16:creationId xmlns:a16="http://schemas.microsoft.com/office/drawing/2014/main" id="{2DE6C147-668C-485F-B6D1-8EA7CAFE2421}"/>
              </a:ext>
            </a:extLst>
          </p:cNvPr>
          <p:cNvSpPr txBox="1"/>
          <p:nvPr/>
        </p:nvSpPr>
        <p:spPr>
          <a:xfrm>
            <a:off x="323528" y="374318"/>
            <a:ext cx="4968552" cy="576064"/>
          </a:xfrm>
          <a:prstGeom prst="rect">
            <a:avLst/>
          </a:prstGeom>
        </p:spPr>
        <p:txBody>
          <a:bodyPr vert="horz" wrap="square" lIns="91440" tIns="45720" rIns="91440" bIns="45720" rtlCol="0" anchor="ctr">
            <a:noAutofit/>
          </a:bodyPr>
          <a:lstStyle/>
          <a:p>
            <a:r>
              <a:rPr lang="en-US" altLang="zh-CN" sz="3000" dirty="0">
                <a:solidFill>
                  <a:schemeClr val="tx1">
                    <a:lumMod val="85000"/>
                    <a:lumOff val="15000"/>
                  </a:schemeClr>
                </a:solidFill>
              </a:rPr>
              <a:t>Problem Definition</a:t>
            </a:r>
            <a:endParaRPr lang="en-US" sz="3000" dirty="0">
              <a:solidFill>
                <a:schemeClr val="tx1">
                  <a:lumMod val="85000"/>
                  <a:lumOff val="15000"/>
                </a:schemeClr>
              </a:solidFill>
            </a:endParaRPr>
          </a:p>
        </p:txBody>
      </p:sp>
      <p:sp>
        <p:nvSpPr>
          <p:cNvPr id="6" name="Text Placeholder 4">
            <a:extLst>
              <a:ext uri="{FF2B5EF4-FFF2-40B4-BE49-F238E27FC236}">
                <a16:creationId xmlns:a16="http://schemas.microsoft.com/office/drawing/2014/main" id="{C70C3F42-CA3D-402F-8596-84969B98F63B}"/>
              </a:ext>
            </a:extLst>
          </p:cNvPr>
          <p:cNvSpPr txBox="1">
            <a:spLocks/>
          </p:cNvSpPr>
          <p:nvPr/>
        </p:nvSpPr>
        <p:spPr>
          <a:xfrm>
            <a:off x="395536" y="904468"/>
            <a:ext cx="8280920" cy="368350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400" b="1" dirty="0">
                <a:solidFill>
                  <a:srgbClr val="121212"/>
                </a:solidFill>
                <a:latin typeface="+mj-lt"/>
              </a:rPr>
              <a:t>A </a:t>
            </a:r>
            <a:r>
              <a:rPr lang="en-US" altLang="zh-CN" sz="1400" b="1" u="sng" dirty="0">
                <a:solidFill>
                  <a:srgbClr val="029676"/>
                </a:solidFill>
                <a:latin typeface="+mj-lt"/>
              </a:rPr>
              <a:t>Real</a:t>
            </a:r>
            <a:r>
              <a:rPr lang="en-US" altLang="zh-CN" sz="1400" b="1" dirty="0">
                <a:solidFill>
                  <a:srgbClr val="121212"/>
                </a:solidFill>
                <a:latin typeface="+mj-lt"/>
              </a:rPr>
              <a:t> </a:t>
            </a:r>
            <a:r>
              <a:rPr lang="en-US" altLang="zh-SG" sz="1400" b="1" dirty="0">
                <a:solidFill>
                  <a:srgbClr val="121212"/>
                </a:solidFill>
                <a:latin typeface="+mj-lt"/>
              </a:rPr>
              <a:t>Scenario</a:t>
            </a:r>
            <a:r>
              <a:rPr lang="en-US" altLang="zh-SG" sz="1400" i="0" dirty="0">
                <a:solidFill>
                  <a:srgbClr val="121212"/>
                </a:solidFill>
                <a:effectLst/>
                <a:latin typeface="+mj-lt"/>
              </a:rPr>
              <a:t>:</a:t>
            </a:r>
          </a:p>
          <a:p>
            <a:pPr marL="0" indent="0">
              <a:buNone/>
            </a:pPr>
            <a:r>
              <a:rPr lang="en-US" sz="1400" dirty="0">
                <a:latin typeface="+mj-lt"/>
              </a:rPr>
              <a:t>Earlier in June 2018, since </a:t>
            </a:r>
            <a:r>
              <a:rPr lang="en-US" sz="1400" b="1" u="sng" dirty="0">
                <a:solidFill>
                  <a:srgbClr val="029676"/>
                </a:solidFill>
                <a:latin typeface="+mj-lt"/>
              </a:rPr>
              <a:t>FIFA World Cup 2018</a:t>
            </a:r>
            <a:r>
              <a:rPr lang="en-US" sz="1400" u="sng" dirty="0">
                <a:solidFill>
                  <a:srgbClr val="029676"/>
                </a:solidFill>
                <a:latin typeface="+mj-lt"/>
              </a:rPr>
              <a:t> </a:t>
            </a:r>
            <a:r>
              <a:rPr lang="en-US" sz="1400" dirty="0">
                <a:latin typeface="+mj-lt"/>
              </a:rPr>
              <a:t>was getting closer, most of my friends decided to watch the games together or even make some bets (or buying Singapore Pools)</a:t>
            </a:r>
            <a:r>
              <a:rPr lang="en-US" altLang="zh-SG" sz="1400" dirty="0"/>
              <a:t> </a:t>
            </a:r>
            <a:r>
              <a:rPr lang="en-US" sz="1400" dirty="0">
                <a:latin typeface="+mj-lt"/>
              </a:rPr>
              <a:t>on the result. I was also interested in it and would like to participate.</a:t>
            </a:r>
          </a:p>
          <a:p>
            <a:pPr marL="0" indent="0">
              <a:buNone/>
            </a:pPr>
            <a:r>
              <a:rPr lang="en-US" sz="1400" dirty="0">
                <a:latin typeface="+mj-lt"/>
              </a:rPr>
              <a:t>But the </a:t>
            </a:r>
            <a:r>
              <a:rPr lang="en-US" sz="1400" b="1" u="sng" dirty="0">
                <a:solidFill>
                  <a:srgbClr val="029676"/>
                </a:solidFill>
                <a:latin typeface="+mj-lt"/>
              </a:rPr>
              <a:t>Problem</a:t>
            </a:r>
            <a:r>
              <a:rPr lang="en-US" sz="1400" dirty="0">
                <a:latin typeface="+mj-lt"/>
              </a:rPr>
              <a:t> was that I </a:t>
            </a:r>
            <a:r>
              <a:rPr lang="en-US" altLang="zh-SG" sz="1400" dirty="0"/>
              <a:t>had </a:t>
            </a:r>
            <a:r>
              <a:rPr lang="en-US" sz="1400" dirty="0">
                <a:latin typeface="+mj-lt"/>
              </a:rPr>
              <a:t>only very basic common sense about World-Cup and totally no idea about the performance of each country or how was the score like in usual. Which made me unable to catch up the chat with my friends. (or </a:t>
            </a:r>
            <a:r>
              <a:rPr lang="en-US" altLang="zh-CN" sz="1400" dirty="0">
                <a:latin typeface="+mj-lt"/>
              </a:rPr>
              <a:t>lose</a:t>
            </a:r>
            <a:r>
              <a:rPr lang="en-US" sz="1400" dirty="0">
                <a:latin typeface="+mj-lt"/>
              </a:rPr>
              <a:t> the bet)</a:t>
            </a:r>
          </a:p>
          <a:p>
            <a:pPr marL="0" indent="0">
              <a:buNone/>
            </a:pPr>
            <a:r>
              <a:rPr lang="en-US" sz="1400" dirty="0">
                <a:latin typeface="+mj-lt"/>
              </a:rPr>
              <a:t>Luckily, the historical World-Cup records are well kept and easy to assess. Analysis could be carried out based on these previous records in order to get the insights which might be useful to me.</a:t>
            </a:r>
          </a:p>
          <a:p>
            <a:pPr marL="0" indent="0">
              <a:buNone/>
            </a:pPr>
            <a:r>
              <a:rPr lang="en-US" sz="1400" dirty="0">
                <a:latin typeface="+mj-lt"/>
              </a:rPr>
              <a:t>So, My </a:t>
            </a:r>
            <a:r>
              <a:rPr lang="en-US" sz="1400" b="1" u="sng" dirty="0">
                <a:solidFill>
                  <a:srgbClr val="029676"/>
                </a:solidFill>
                <a:latin typeface="+mj-lt"/>
              </a:rPr>
              <a:t>Solution</a:t>
            </a:r>
            <a:r>
              <a:rPr lang="en-US" sz="1400" dirty="0">
                <a:latin typeface="+mj-lt"/>
              </a:rPr>
              <a:t> was to look for the World-Cup’s track record and try to figure out at least the following </a:t>
            </a:r>
            <a:r>
              <a:rPr lang="en-US" sz="1400" b="1" u="sng" dirty="0">
                <a:solidFill>
                  <a:srgbClr val="029676"/>
                </a:solidFill>
                <a:latin typeface="+mj-lt"/>
              </a:rPr>
              <a:t>insights</a:t>
            </a:r>
            <a:r>
              <a:rPr lang="en-US" sz="1400" dirty="0">
                <a:latin typeface="+mj-lt"/>
              </a:rPr>
              <a:t>:</a:t>
            </a:r>
          </a:p>
          <a:p>
            <a:pPr>
              <a:buAutoNum type="arabicPeriod"/>
            </a:pPr>
            <a:r>
              <a:rPr lang="en-US" sz="1400" u="sng" dirty="0">
                <a:solidFill>
                  <a:srgbClr val="029676"/>
                </a:solidFill>
                <a:latin typeface="+mj-lt"/>
              </a:rPr>
              <a:t>Quick Facts </a:t>
            </a:r>
            <a:r>
              <a:rPr lang="en-US" sz="1400" dirty="0">
                <a:latin typeface="+mj-lt"/>
              </a:rPr>
              <a:t>about World Cup;</a:t>
            </a:r>
          </a:p>
          <a:p>
            <a:pPr>
              <a:buAutoNum type="arabicPeriod"/>
            </a:pPr>
            <a:r>
              <a:rPr lang="en-US" sz="1400" dirty="0">
                <a:latin typeface="+mj-lt"/>
              </a:rPr>
              <a:t>What are the </a:t>
            </a:r>
            <a:r>
              <a:rPr lang="en-US" sz="1400" u="sng" dirty="0">
                <a:solidFill>
                  <a:srgbClr val="029676"/>
                </a:solidFill>
                <a:latin typeface="+mj-lt"/>
              </a:rPr>
              <a:t>Top Teams</a:t>
            </a:r>
            <a:r>
              <a:rPr lang="en-US" sz="1400" dirty="0">
                <a:latin typeface="+mj-lt"/>
              </a:rPr>
              <a:t>;</a:t>
            </a:r>
          </a:p>
          <a:p>
            <a:pPr>
              <a:buAutoNum type="arabicPeriod"/>
            </a:pPr>
            <a:r>
              <a:rPr lang="en-US" sz="1400" dirty="0">
                <a:latin typeface="+mj-lt"/>
              </a:rPr>
              <a:t>What are the </a:t>
            </a:r>
            <a:r>
              <a:rPr lang="en-US" sz="1400" u="sng" dirty="0">
                <a:solidFill>
                  <a:srgbClr val="029676"/>
                </a:solidFill>
                <a:latin typeface="+mj-lt"/>
              </a:rPr>
              <a:t>Dark Horses</a:t>
            </a:r>
            <a:r>
              <a:rPr lang="en-US" sz="1400" dirty="0">
                <a:latin typeface="+mj-lt"/>
              </a:rPr>
              <a:t>;</a:t>
            </a:r>
          </a:p>
          <a:p>
            <a:pPr>
              <a:buAutoNum type="arabicPeriod"/>
            </a:pPr>
            <a:r>
              <a:rPr lang="en-US" sz="1400" dirty="0">
                <a:latin typeface="+mj-lt"/>
              </a:rPr>
              <a:t>What are the </a:t>
            </a:r>
            <a:r>
              <a:rPr lang="en-US" sz="1400" u="sng" dirty="0">
                <a:solidFill>
                  <a:srgbClr val="029676"/>
                </a:solidFill>
                <a:latin typeface="+mj-lt"/>
              </a:rPr>
              <a:t>Common Scores</a:t>
            </a:r>
            <a:r>
              <a:rPr lang="en-US" sz="1400" dirty="0">
                <a:latin typeface="+mj-lt"/>
              </a:rPr>
              <a:t>;</a:t>
            </a:r>
          </a:p>
          <a:p>
            <a:pPr marL="0" indent="0">
              <a:buNone/>
            </a:pPr>
            <a:r>
              <a:rPr lang="en-US" sz="1400" dirty="0">
                <a:latin typeface="+mj-lt"/>
              </a:rPr>
              <a:t>…</a:t>
            </a:r>
          </a:p>
          <a:p>
            <a:pPr>
              <a:buAutoNum type="arabicPeriod"/>
            </a:pPr>
            <a:endParaRPr lang="en-US" sz="1400" dirty="0">
              <a:latin typeface="+mj-lt"/>
            </a:endParaRPr>
          </a:p>
          <a:p>
            <a:pPr>
              <a:buAutoNum type="arabicPeriod"/>
            </a:pPr>
            <a:endParaRPr lang="en-US" sz="1400" dirty="0">
              <a:latin typeface="+mj-lt"/>
            </a:endParaRPr>
          </a:p>
        </p:txBody>
      </p:sp>
    </p:spTree>
    <p:extLst>
      <p:ext uri="{BB962C8B-B14F-4D97-AF65-F5344CB8AC3E}">
        <p14:creationId xmlns:p14="http://schemas.microsoft.com/office/powerpoint/2010/main" val="40250788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 calcmode="lin" valueType="num">
                                      <p:cBhvr additive="base">
                                        <p:cTn id="30"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 calcmode="lin" valueType="num">
                                      <p:cBhvr additive="base">
                                        <p:cTn id="36"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 calcmode="lin" valueType="num">
                                      <p:cBhvr additive="base">
                                        <p:cTn id="42"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6">
                                            <p:txEl>
                                              <p:pRg st="8" end="8"/>
                                            </p:txEl>
                                          </p:spTgt>
                                        </p:tgtEl>
                                        <p:attrNameLst>
                                          <p:attrName>style.visibility</p:attrName>
                                        </p:attrNameLst>
                                      </p:cBhvr>
                                      <p:to>
                                        <p:strVal val="visible"/>
                                      </p:to>
                                    </p:set>
                                    <p:anim calcmode="lin" valueType="num">
                                      <p:cBhvr additive="base">
                                        <p:cTn id="48"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Data Collection</a:t>
            </a:r>
            <a:endParaRPr lang="en-SG" sz="1200" spc="300" dirty="0">
              <a:solidFill>
                <a:schemeClr val="bg1"/>
              </a:solidFill>
            </a:endParaRPr>
          </a:p>
        </p:txBody>
      </p:sp>
      <p:sp>
        <p:nvSpPr>
          <p:cNvPr id="2" name="TextBox 1">
            <a:extLst>
              <a:ext uri="{FF2B5EF4-FFF2-40B4-BE49-F238E27FC236}">
                <a16:creationId xmlns:a16="http://schemas.microsoft.com/office/drawing/2014/main" id="{2DE6C147-668C-485F-B6D1-8EA7CAFE2421}"/>
              </a:ext>
            </a:extLst>
          </p:cNvPr>
          <p:cNvSpPr txBox="1"/>
          <p:nvPr/>
        </p:nvSpPr>
        <p:spPr>
          <a:xfrm>
            <a:off x="323528" y="374318"/>
            <a:ext cx="4968552" cy="576064"/>
          </a:xfrm>
          <a:prstGeom prst="rect">
            <a:avLst/>
          </a:prstGeom>
        </p:spPr>
        <p:txBody>
          <a:bodyPr vert="horz" wrap="square" lIns="91440" tIns="45720" rIns="91440" bIns="45720" rtlCol="0" anchor="ctr">
            <a:noAutofit/>
          </a:bodyPr>
          <a:lstStyle/>
          <a:p>
            <a:r>
              <a:rPr lang="en-US" altLang="zh-CN" sz="3000" dirty="0">
                <a:solidFill>
                  <a:schemeClr val="tx1">
                    <a:lumMod val="85000"/>
                    <a:lumOff val="15000"/>
                  </a:schemeClr>
                </a:solidFill>
              </a:rPr>
              <a:t>Data Collection</a:t>
            </a:r>
            <a:endParaRPr lang="en-US" sz="3000" dirty="0">
              <a:solidFill>
                <a:schemeClr val="tx1">
                  <a:lumMod val="85000"/>
                  <a:lumOff val="15000"/>
                </a:schemeClr>
              </a:solidFill>
            </a:endParaRPr>
          </a:p>
        </p:txBody>
      </p:sp>
      <p:sp>
        <p:nvSpPr>
          <p:cNvPr id="6" name="Text Placeholder 4">
            <a:extLst>
              <a:ext uri="{FF2B5EF4-FFF2-40B4-BE49-F238E27FC236}">
                <a16:creationId xmlns:a16="http://schemas.microsoft.com/office/drawing/2014/main" id="{C70C3F42-CA3D-402F-8596-84969B98F63B}"/>
              </a:ext>
            </a:extLst>
          </p:cNvPr>
          <p:cNvSpPr txBox="1">
            <a:spLocks/>
          </p:cNvSpPr>
          <p:nvPr/>
        </p:nvSpPr>
        <p:spPr>
          <a:xfrm>
            <a:off x="395536" y="904468"/>
            <a:ext cx="8208912" cy="368350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SG" sz="1400" b="1" dirty="0">
                <a:latin typeface="+mj-lt"/>
              </a:rPr>
              <a:t>Sources:</a:t>
            </a:r>
          </a:p>
          <a:p>
            <a:pPr marL="0" indent="0">
              <a:buNone/>
            </a:pPr>
            <a:endParaRPr lang="en-US" altLang="zh-SG" sz="1400" b="1" dirty="0">
              <a:latin typeface="+mj-lt"/>
            </a:endParaRPr>
          </a:p>
          <a:p>
            <a:pPr marL="0" indent="0">
              <a:buNone/>
            </a:pPr>
            <a:r>
              <a:rPr lang="en-US" altLang="zh-SG" sz="1400" dirty="0">
                <a:solidFill>
                  <a:srgbClr val="121212"/>
                </a:solidFill>
                <a:latin typeface="+mj-lt"/>
              </a:rPr>
              <a:t>Kaggle           </a:t>
            </a:r>
            <a:r>
              <a:rPr lang="en-US" altLang="zh-SG" sz="1400" b="0" i="0" dirty="0">
                <a:solidFill>
                  <a:srgbClr val="121212"/>
                </a:solidFill>
                <a:effectLst/>
                <a:latin typeface="+mj-lt"/>
              </a:rPr>
              <a:t>- </a:t>
            </a:r>
            <a:r>
              <a:rPr lang="en-US" altLang="zh-SG" sz="1400" i="1" u="sng" dirty="0">
                <a:solidFill>
                  <a:srgbClr val="121212"/>
                </a:solidFill>
                <a:latin typeface="+mj-lt"/>
              </a:rPr>
              <a:t>FIFA World Cup-All the results from World Cups </a:t>
            </a:r>
            <a:r>
              <a:rPr lang="en-US" altLang="zh-SG" sz="1400" b="0" i="0" dirty="0">
                <a:solidFill>
                  <a:srgbClr val="121212"/>
                </a:solidFill>
                <a:effectLst/>
                <a:latin typeface="+mj-lt"/>
              </a:rPr>
              <a:t>: </a:t>
            </a:r>
            <a:r>
              <a:rPr lang="en-US" altLang="zh-SG" sz="1000" u="sng" dirty="0">
                <a:solidFill>
                  <a:schemeClr val="accent4"/>
                </a:solidFill>
                <a:latin typeface="+mj-lt"/>
              </a:rPr>
              <a:t>https://www.kaggle.com/abecklas/fifa-world-cup</a:t>
            </a:r>
            <a:endParaRPr lang="en-US" altLang="zh-SG" sz="1000" b="0" i="0" u="sng" dirty="0">
              <a:solidFill>
                <a:schemeClr val="accent4"/>
              </a:solidFill>
              <a:effectLst/>
              <a:latin typeface="+mj-lt"/>
            </a:endParaRPr>
          </a:p>
          <a:p>
            <a:pPr marL="0" indent="0">
              <a:buNone/>
            </a:pPr>
            <a:endParaRPr lang="en-US" sz="1000" dirty="0">
              <a:latin typeface="+mj-lt"/>
            </a:endParaRPr>
          </a:p>
        </p:txBody>
      </p:sp>
      <p:pic>
        <p:nvPicPr>
          <p:cNvPr id="5" name="Picture 4">
            <a:extLst>
              <a:ext uri="{FF2B5EF4-FFF2-40B4-BE49-F238E27FC236}">
                <a16:creationId xmlns:a16="http://schemas.microsoft.com/office/drawing/2014/main" id="{99587546-8C15-48E1-944A-A91D369795B3}"/>
              </a:ext>
            </a:extLst>
          </p:cNvPr>
          <p:cNvPicPr>
            <a:picLocks noChangeAspect="1"/>
          </p:cNvPicPr>
          <p:nvPr/>
        </p:nvPicPr>
        <p:blipFill>
          <a:blip r:embed="rId3"/>
          <a:stretch>
            <a:fillRect/>
          </a:stretch>
        </p:blipFill>
        <p:spPr>
          <a:xfrm>
            <a:off x="445840" y="1404216"/>
            <a:ext cx="828073" cy="338637"/>
          </a:xfrm>
          <a:prstGeom prst="rect">
            <a:avLst/>
          </a:prstGeom>
        </p:spPr>
      </p:pic>
      <p:pic>
        <p:nvPicPr>
          <p:cNvPr id="8" name="Picture 7">
            <a:extLst>
              <a:ext uri="{FF2B5EF4-FFF2-40B4-BE49-F238E27FC236}">
                <a16:creationId xmlns:a16="http://schemas.microsoft.com/office/drawing/2014/main" id="{638ED768-CF18-47A6-B9B9-6C0D3687EB8A}"/>
              </a:ext>
            </a:extLst>
          </p:cNvPr>
          <p:cNvPicPr>
            <a:picLocks noChangeAspect="1"/>
          </p:cNvPicPr>
          <p:nvPr/>
        </p:nvPicPr>
        <p:blipFill>
          <a:blip r:embed="rId4"/>
          <a:stretch>
            <a:fillRect/>
          </a:stretch>
        </p:blipFill>
        <p:spPr>
          <a:xfrm>
            <a:off x="0" y="1984416"/>
            <a:ext cx="9144000" cy="2607121"/>
          </a:xfrm>
          <a:prstGeom prst="rect">
            <a:avLst/>
          </a:prstGeom>
        </p:spPr>
      </p:pic>
    </p:spTree>
    <p:extLst>
      <p:ext uri="{BB962C8B-B14F-4D97-AF65-F5344CB8AC3E}">
        <p14:creationId xmlns:p14="http://schemas.microsoft.com/office/powerpoint/2010/main" val="3527770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left)">
                                      <p:cBhvr>
                                        <p:cTn id="11" dur="500"/>
                                        <p:tgtEl>
                                          <p:spTgt spid="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Data Collection</a:t>
            </a:r>
            <a:endParaRPr lang="en-SG" sz="1200" spc="300" dirty="0">
              <a:solidFill>
                <a:schemeClr val="bg1"/>
              </a:solidFill>
            </a:endParaRPr>
          </a:p>
        </p:txBody>
      </p:sp>
      <p:sp>
        <p:nvSpPr>
          <p:cNvPr id="2" name="TextBox 1">
            <a:extLst>
              <a:ext uri="{FF2B5EF4-FFF2-40B4-BE49-F238E27FC236}">
                <a16:creationId xmlns:a16="http://schemas.microsoft.com/office/drawing/2014/main" id="{2DE6C147-668C-485F-B6D1-8EA7CAFE2421}"/>
              </a:ext>
            </a:extLst>
          </p:cNvPr>
          <p:cNvSpPr txBox="1"/>
          <p:nvPr/>
        </p:nvSpPr>
        <p:spPr>
          <a:xfrm>
            <a:off x="323528" y="374318"/>
            <a:ext cx="7704856" cy="576064"/>
          </a:xfrm>
          <a:prstGeom prst="rect">
            <a:avLst/>
          </a:prstGeom>
        </p:spPr>
        <p:txBody>
          <a:bodyPr vert="horz" wrap="square" lIns="91440" tIns="45720" rIns="91440" bIns="45720" rtlCol="0" anchor="ctr">
            <a:noAutofit/>
          </a:bodyPr>
          <a:lstStyle/>
          <a:p>
            <a:r>
              <a:rPr lang="en-US" altLang="zh-CN" sz="2000" dirty="0">
                <a:solidFill>
                  <a:schemeClr val="tx1">
                    <a:lumMod val="85000"/>
                    <a:lumOff val="15000"/>
                  </a:schemeClr>
                </a:solidFill>
              </a:rPr>
              <a:t>FIFA World Cup-All the results from World Cups</a:t>
            </a:r>
            <a:endParaRPr lang="en-US" sz="2000" dirty="0">
              <a:solidFill>
                <a:schemeClr val="tx1">
                  <a:lumMod val="85000"/>
                  <a:lumOff val="15000"/>
                </a:schemeClr>
              </a:solidFill>
            </a:endParaRPr>
          </a:p>
        </p:txBody>
      </p:sp>
      <p:sp>
        <p:nvSpPr>
          <p:cNvPr id="6" name="Text Placeholder 4">
            <a:extLst>
              <a:ext uri="{FF2B5EF4-FFF2-40B4-BE49-F238E27FC236}">
                <a16:creationId xmlns:a16="http://schemas.microsoft.com/office/drawing/2014/main" id="{C70C3F42-CA3D-402F-8596-84969B98F63B}"/>
              </a:ext>
            </a:extLst>
          </p:cNvPr>
          <p:cNvSpPr txBox="1">
            <a:spLocks/>
          </p:cNvSpPr>
          <p:nvPr/>
        </p:nvSpPr>
        <p:spPr>
          <a:xfrm>
            <a:off x="395536" y="799691"/>
            <a:ext cx="2448272" cy="83595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SG" sz="1400" b="0" i="0" dirty="0">
                <a:solidFill>
                  <a:srgbClr val="121212"/>
                </a:solidFill>
                <a:effectLst/>
                <a:latin typeface="+mj-lt"/>
              </a:rPr>
              <a:t>Files:  </a:t>
            </a:r>
          </a:p>
          <a:p>
            <a:pPr marL="0" indent="0">
              <a:buNone/>
            </a:pPr>
            <a:endParaRPr lang="en-US" sz="1000" dirty="0">
              <a:latin typeface="+mj-lt"/>
            </a:endParaRPr>
          </a:p>
        </p:txBody>
      </p:sp>
      <p:pic>
        <p:nvPicPr>
          <p:cNvPr id="4" name="Picture 3">
            <a:extLst>
              <a:ext uri="{FF2B5EF4-FFF2-40B4-BE49-F238E27FC236}">
                <a16:creationId xmlns:a16="http://schemas.microsoft.com/office/drawing/2014/main" id="{920F8A80-889B-45B7-88F0-5F9D2D53FA4B}"/>
              </a:ext>
            </a:extLst>
          </p:cNvPr>
          <p:cNvPicPr>
            <a:picLocks noChangeAspect="1"/>
          </p:cNvPicPr>
          <p:nvPr/>
        </p:nvPicPr>
        <p:blipFill>
          <a:blip r:embed="rId3"/>
          <a:stretch>
            <a:fillRect/>
          </a:stretch>
        </p:blipFill>
        <p:spPr>
          <a:xfrm>
            <a:off x="1115616" y="858377"/>
            <a:ext cx="1569856" cy="647756"/>
          </a:xfrm>
          <a:prstGeom prst="rect">
            <a:avLst/>
          </a:prstGeom>
        </p:spPr>
      </p:pic>
      <p:pic>
        <p:nvPicPr>
          <p:cNvPr id="11" name="Picture 10">
            <a:extLst>
              <a:ext uri="{FF2B5EF4-FFF2-40B4-BE49-F238E27FC236}">
                <a16:creationId xmlns:a16="http://schemas.microsoft.com/office/drawing/2014/main" id="{1753626D-3B51-439F-9441-B4DD2F06CBEE}"/>
              </a:ext>
            </a:extLst>
          </p:cNvPr>
          <p:cNvPicPr>
            <a:picLocks noChangeAspect="1"/>
          </p:cNvPicPr>
          <p:nvPr/>
        </p:nvPicPr>
        <p:blipFill>
          <a:blip r:embed="rId4"/>
          <a:stretch>
            <a:fillRect/>
          </a:stretch>
        </p:blipFill>
        <p:spPr>
          <a:xfrm>
            <a:off x="3565954" y="1249049"/>
            <a:ext cx="1286627" cy="1542862"/>
          </a:xfrm>
          <a:prstGeom prst="rect">
            <a:avLst/>
          </a:prstGeom>
          <a:solidFill>
            <a:schemeClr val="bg1"/>
          </a:solidFill>
        </p:spPr>
      </p:pic>
      <p:pic>
        <p:nvPicPr>
          <p:cNvPr id="16" name="Picture 15">
            <a:extLst>
              <a:ext uri="{FF2B5EF4-FFF2-40B4-BE49-F238E27FC236}">
                <a16:creationId xmlns:a16="http://schemas.microsoft.com/office/drawing/2014/main" id="{82799EAB-2383-42AC-8135-48FFFC074E96}"/>
              </a:ext>
            </a:extLst>
          </p:cNvPr>
          <p:cNvPicPr>
            <a:picLocks noChangeAspect="1"/>
          </p:cNvPicPr>
          <p:nvPr/>
        </p:nvPicPr>
        <p:blipFill>
          <a:blip r:embed="rId5"/>
          <a:stretch>
            <a:fillRect/>
          </a:stretch>
        </p:blipFill>
        <p:spPr>
          <a:xfrm>
            <a:off x="4997522" y="1234879"/>
            <a:ext cx="1969191" cy="2813130"/>
          </a:xfrm>
          <a:prstGeom prst="rect">
            <a:avLst/>
          </a:prstGeom>
          <a:solidFill>
            <a:schemeClr val="bg1"/>
          </a:solidFill>
        </p:spPr>
      </p:pic>
      <p:pic>
        <p:nvPicPr>
          <p:cNvPr id="17" name="Picture 16">
            <a:extLst>
              <a:ext uri="{FF2B5EF4-FFF2-40B4-BE49-F238E27FC236}">
                <a16:creationId xmlns:a16="http://schemas.microsoft.com/office/drawing/2014/main" id="{4B51CD35-99C0-4AD8-AF22-4E0485D868FD}"/>
              </a:ext>
            </a:extLst>
          </p:cNvPr>
          <p:cNvPicPr>
            <a:picLocks noChangeAspect="1"/>
          </p:cNvPicPr>
          <p:nvPr/>
        </p:nvPicPr>
        <p:blipFill>
          <a:blip r:embed="rId6"/>
          <a:stretch>
            <a:fillRect/>
          </a:stretch>
        </p:blipFill>
        <p:spPr>
          <a:xfrm>
            <a:off x="7111654" y="1234879"/>
            <a:ext cx="1833460" cy="1406565"/>
          </a:xfrm>
          <a:prstGeom prst="rect">
            <a:avLst/>
          </a:prstGeom>
          <a:solidFill>
            <a:schemeClr val="bg1"/>
          </a:solidFill>
        </p:spPr>
      </p:pic>
      <p:sp>
        <p:nvSpPr>
          <p:cNvPr id="18" name="TextBox 17">
            <a:extLst>
              <a:ext uri="{FF2B5EF4-FFF2-40B4-BE49-F238E27FC236}">
                <a16:creationId xmlns:a16="http://schemas.microsoft.com/office/drawing/2014/main" id="{C610A07A-9B55-4AA2-A672-0B14FDEFF9D8}"/>
              </a:ext>
            </a:extLst>
          </p:cNvPr>
          <p:cNvSpPr txBox="1"/>
          <p:nvPr/>
        </p:nvSpPr>
        <p:spPr>
          <a:xfrm>
            <a:off x="3565954" y="857991"/>
            <a:ext cx="1286627" cy="305621"/>
          </a:xfrm>
          <a:prstGeom prst="rect">
            <a:avLst/>
          </a:prstGeom>
        </p:spPr>
        <p:txBody>
          <a:bodyPr vert="horz" wrap="square" lIns="91440" tIns="45720" rIns="91440" bIns="45720" rtlCol="0" anchor="ctr">
            <a:noAutofit/>
          </a:bodyPr>
          <a:lstStyle/>
          <a:p>
            <a:r>
              <a:rPr lang="en-SG" altLang="zh-SG" sz="1000" dirty="0">
                <a:solidFill>
                  <a:schemeClr val="tx1">
                    <a:lumMod val="85000"/>
                    <a:lumOff val="15000"/>
                  </a:schemeClr>
                </a:solidFill>
                <a:latin typeface="+mj-lt"/>
              </a:rPr>
              <a:t>Attribute:</a:t>
            </a:r>
            <a:r>
              <a:rPr lang="en-SG" altLang="zh-SG" sz="1000" b="1" u="sng" dirty="0">
                <a:solidFill>
                  <a:srgbClr val="029676"/>
                </a:solidFill>
                <a:latin typeface="+mj-lt"/>
              </a:rPr>
              <a:t>10</a:t>
            </a:r>
          </a:p>
          <a:p>
            <a:r>
              <a:rPr lang="en-SG" altLang="zh-SG" sz="1000" dirty="0">
                <a:solidFill>
                  <a:schemeClr val="tx1">
                    <a:lumMod val="85000"/>
                    <a:lumOff val="15000"/>
                  </a:schemeClr>
                </a:solidFill>
                <a:latin typeface="+mj-lt"/>
              </a:rPr>
              <a:t>Row:</a:t>
            </a:r>
            <a:r>
              <a:rPr lang="en-SG" altLang="zh-SG" sz="1000" b="1" u="sng" dirty="0">
                <a:solidFill>
                  <a:srgbClr val="029676"/>
                </a:solidFill>
                <a:latin typeface="+mj-lt"/>
              </a:rPr>
              <a:t>20</a:t>
            </a:r>
            <a:endParaRPr lang="zh-SG" altLang="en-US" sz="1000" b="1" u="sng" dirty="0">
              <a:solidFill>
                <a:srgbClr val="029676"/>
              </a:solidFill>
              <a:latin typeface="+mj-lt"/>
            </a:endParaRPr>
          </a:p>
        </p:txBody>
      </p:sp>
      <p:sp>
        <p:nvSpPr>
          <p:cNvPr id="19" name="TextBox 18">
            <a:extLst>
              <a:ext uri="{FF2B5EF4-FFF2-40B4-BE49-F238E27FC236}">
                <a16:creationId xmlns:a16="http://schemas.microsoft.com/office/drawing/2014/main" id="{8EC8701A-C086-442A-835A-E5BBD0CD8B8E}"/>
              </a:ext>
            </a:extLst>
          </p:cNvPr>
          <p:cNvSpPr txBox="1"/>
          <p:nvPr/>
        </p:nvSpPr>
        <p:spPr>
          <a:xfrm>
            <a:off x="4997522" y="867314"/>
            <a:ext cx="1286627" cy="305621"/>
          </a:xfrm>
          <a:prstGeom prst="rect">
            <a:avLst/>
          </a:prstGeom>
        </p:spPr>
        <p:txBody>
          <a:bodyPr vert="horz" wrap="square" lIns="91440" tIns="45720" rIns="91440" bIns="45720" rtlCol="0" anchor="ctr">
            <a:noAutofit/>
          </a:bodyPr>
          <a:lstStyle/>
          <a:p>
            <a:r>
              <a:rPr lang="en-SG" altLang="zh-SG" sz="1000" dirty="0">
                <a:solidFill>
                  <a:schemeClr val="tx1">
                    <a:lumMod val="85000"/>
                    <a:lumOff val="15000"/>
                  </a:schemeClr>
                </a:solidFill>
                <a:latin typeface="+mj-lt"/>
              </a:rPr>
              <a:t>Attribute:</a:t>
            </a:r>
            <a:r>
              <a:rPr lang="en-SG" altLang="zh-SG" sz="1000" b="1" u="sng" dirty="0">
                <a:solidFill>
                  <a:srgbClr val="029676"/>
                </a:solidFill>
                <a:latin typeface="+mj-lt"/>
              </a:rPr>
              <a:t>20</a:t>
            </a:r>
          </a:p>
          <a:p>
            <a:r>
              <a:rPr lang="en-SG" altLang="zh-SG" sz="1000" dirty="0">
                <a:solidFill>
                  <a:schemeClr val="tx1">
                    <a:lumMod val="85000"/>
                    <a:lumOff val="15000"/>
                  </a:schemeClr>
                </a:solidFill>
                <a:latin typeface="+mj-lt"/>
              </a:rPr>
              <a:t>Row:</a:t>
            </a:r>
            <a:r>
              <a:rPr lang="en-SG" altLang="zh-SG" sz="1000" b="1" u="sng" dirty="0">
                <a:solidFill>
                  <a:srgbClr val="029676"/>
                </a:solidFill>
                <a:latin typeface="+mj-lt"/>
              </a:rPr>
              <a:t>852</a:t>
            </a:r>
            <a:endParaRPr lang="zh-SG" altLang="en-US" sz="1000" b="1" u="sng" dirty="0">
              <a:solidFill>
                <a:srgbClr val="029676"/>
              </a:solidFill>
              <a:latin typeface="+mj-lt"/>
            </a:endParaRPr>
          </a:p>
        </p:txBody>
      </p:sp>
      <p:sp>
        <p:nvSpPr>
          <p:cNvPr id="21" name="TextBox 20">
            <a:extLst>
              <a:ext uri="{FF2B5EF4-FFF2-40B4-BE49-F238E27FC236}">
                <a16:creationId xmlns:a16="http://schemas.microsoft.com/office/drawing/2014/main" id="{6895DBBA-9CFA-44D5-B1B0-C81F28626FA4}"/>
              </a:ext>
            </a:extLst>
          </p:cNvPr>
          <p:cNvSpPr txBox="1"/>
          <p:nvPr/>
        </p:nvSpPr>
        <p:spPr>
          <a:xfrm>
            <a:off x="7130479" y="867314"/>
            <a:ext cx="1286627" cy="305621"/>
          </a:xfrm>
          <a:prstGeom prst="rect">
            <a:avLst/>
          </a:prstGeom>
        </p:spPr>
        <p:txBody>
          <a:bodyPr vert="horz" wrap="square" lIns="91440" tIns="45720" rIns="91440" bIns="45720" rtlCol="0" anchor="ctr">
            <a:noAutofit/>
          </a:bodyPr>
          <a:lstStyle/>
          <a:p>
            <a:r>
              <a:rPr lang="en-SG" altLang="zh-SG" sz="1000" dirty="0">
                <a:solidFill>
                  <a:schemeClr val="tx1">
                    <a:lumMod val="85000"/>
                    <a:lumOff val="15000"/>
                  </a:schemeClr>
                </a:solidFill>
                <a:latin typeface="+mj-lt"/>
              </a:rPr>
              <a:t>Attribute:</a:t>
            </a:r>
            <a:r>
              <a:rPr lang="en-SG" altLang="zh-SG" sz="1000" b="1" u="sng" dirty="0">
                <a:solidFill>
                  <a:srgbClr val="029676"/>
                </a:solidFill>
                <a:latin typeface="+mj-lt"/>
              </a:rPr>
              <a:t>9</a:t>
            </a:r>
          </a:p>
          <a:p>
            <a:r>
              <a:rPr lang="en-SG" altLang="zh-SG" sz="1000" dirty="0">
                <a:solidFill>
                  <a:schemeClr val="tx1">
                    <a:lumMod val="85000"/>
                    <a:lumOff val="15000"/>
                  </a:schemeClr>
                </a:solidFill>
                <a:latin typeface="+mj-lt"/>
              </a:rPr>
              <a:t>Row:</a:t>
            </a:r>
            <a:r>
              <a:rPr lang="en-SG" altLang="zh-SG" sz="1000" b="1" u="sng" dirty="0">
                <a:solidFill>
                  <a:srgbClr val="029676"/>
                </a:solidFill>
                <a:latin typeface="+mj-lt"/>
              </a:rPr>
              <a:t>37,784</a:t>
            </a:r>
            <a:endParaRPr lang="zh-SG" altLang="en-US" sz="1000" b="1" u="sng" dirty="0">
              <a:solidFill>
                <a:srgbClr val="029676"/>
              </a:solidFill>
              <a:latin typeface="+mj-lt"/>
            </a:endParaRPr>
          </a:p>
        </p:txBody>
      </p:sp>
      <p:sp>
        <p:nvSpPr>
          <p:cNvPr id="23" name="Text Placeholder 4">
            <a:extLst>
              <a:ext uri="{FF2B5EF4-FFF2-40B4-BE49-F238E27FC236}">
                <a16:creationId xmlns:a16="http://schemas.microsoft.com/office/drawing/2014/main" id="{02A42C27-609E-40B4-BD8E-D3B04DF1BA69}"/>
              </a:ext>
            </a:extLst>
          </p:cNvPr>
          <p:cNvSpPr txBox="1">
            <a:spLocks/>
          </p:cNvSpPr>
          <p:nvPr/>
        </p:nvSpPr>
        <p:spPr>
          <a:xfrm>
            <a:off x="420728" y="1564819"/>
            <a:ext cx="3071152" cy="30951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400" b="0" i="0" u="sng" dirty="0">
                <a:solidFill>
                  <a:srgbClr val="0070C0"/>
                </a:solidFill>
                <a:effectLst/>
                <a:latin typeface="+mj-lt"/>
              </a:rPr>
              <a:t>Merit</a:t>
            </a:r>
            <a:r>
              <a:rPr lang="en-US" altLang="zh-SG" sz="1400" b="0" i="0" u="sng" dirty="0">
                <a:solidFill>
                  <a:srgbClr val="0070C0"/>
                </a:solidFill>
                <a:effectLst/>
                <a:latin typeface="+mj-lt"/>
              </a:rPr>
              <a:t>s:</a:t>
            </a:r>
          </a:p>
          <a:p>
            <a:pPr marL="0" indent="0">
              <a:buNone/>
            </a:pPr>
            <a:r>
              <a:rPr lang="en-US" altLang="zh-SG" sz="1400" b="0" i="0" dirty="0">
                <a:solidFill>
                  <a:srgbClr val="121212"/>
                </a:solidFill>
                <a:effectLst/>
                <a:latin typeface="+mj-lt"/>
              </a:rPr>
              <a:t>Intact dataset providing </a:t>
            </a:r>
            <a:r>
              <a:rPr lang="en-US" altLang="zh-SG" sz="1400" b="0" i="0" u="sng" dirty="0">
                <a:solidFill>
                  <a:srgbClr val="0070C0"/>
                </a:solidFill>
                <a:effectLst/>
                <a:latin typeface="+mj-lt"/>
              </a:rPr>
              <a:t>all the information in need</a:t>
            </a:r>
            <a:r>
              <a:rPr lang="en-US" altLang="zh-SG" sz="1400" b="0" i="0" dirty="0">
                <a:solidFill>
                  <a:srgbClr val="121212"/>
                </a:solidFill>
                <a:effectLst/>
                <a:latin typeface="+mj-lt"/>
              </a:rPr>
              <a:t>.</a:t>
            </a:r>
          </a:p>
          <a:p>
            <a:pPr marL="0" indent="0">
              <a:buNone/>
            </a:pPr>
            <a:endParaRPr lang="en-US" sz="1400" dirty="0">
              <a:latin typeface="+mj-lt"/>
            </a:endParaRPr>
          </a:p>
          <a:p>
            <a:pPr marL="0" indent="0">
              <a:buNone/>
            </a:pPr>
            <a:r>
              <a:rPr lang="en-US" sz="1400" b="1" u="sng" dirty="0">
                <a:solidFill>
                  <a:srgbClr val="FF0000"/>
                </a:solidFill>
                <a:latin typeface="+mj-lt"/>
              </a:rPr>
              <a:t>Demerits:</a:t>
            </a:r>
          </a:p>
          <a:p>
            <a:pPr marL="0" indent="0">
              <a:buNone/>
            </a:pPr>
            <a:r>
              <a:rPr lang="en-US" sz="1400" dirty="0">
                <a:latin typeface="+mj-lt"/>
              </a:rPr>
              <a:t>1.Tables are </a:t>
            </a:r>
            <a:r>
              <a:rPr lang="en-US" sz="1400" u="sng" dirty="0">
                <a:solidFill>
                  <a:srgbClr val="FF0000"/>
                </a:solidFill>
                <a:latin typeface="+mj-lt"/>
              </a:rPr>
              <a:t>too bulky</a:t>
            </a:r>
            <a:r>
              <a:rPr lang="en-US" sz="1400" dirty="0">
                <a:latin typeface="+mj-lt"/>
              </a:rPr>
              <a:t> to handle;</a:t>
            </a:r>
          </a:p>
          <a:p>
            <a:pPr marL="0" indent="0">
              <a:buNone/>
            </a:pPr>
            <a:r>
              <a:rPr lang="en-US" sz="1400" dirty="0">
                <a:latin typeface="+mj-lt"/>
              </a:rPr>
              <a:t>2.</a:t>
            </a:r>
            <a:r>
              <a:rPr lang="en-US" sz="1400" u="sng" dirty="0">
                <a:solidFill>
                  <a:srgbClr val="FF0000"/>
                </a:solidFill>
                <a:latin typeface="+mj-lt"/>
              </a:rPr>
              <a:t>Repeating long values</a:t>
            </a:r>
            <a:r>
              <a:rPr lang="en-US" sz="1400" u="sng" dirty="0">
                <a:latin typeface="+mj-lt"/>
              </a:rPr>
              <a:t> </a:t>
            </a:r>
            <a:r>
              <a:rPr lang="en-US" sz="1400" dirty="0">
                <a:latin typeface="+mj-lt"/>
              </a:rPr>
              <a:t>occupying extra storage space;(e.g.</a:t>
            </a:r>
            <a:r>
              <a:rPr lang="zh-CN" altLang="en-US" sz="1400" dirty="0">
                <a:latin typeface="+mj-lt"/>
              </a:rPr>
              <a:t> </a:t>
            </a:r>
            <a:r>
              <a:rPr lang="en-US" altLang="zh-CN" sz="1400" dirty="0">
                <a:latin typeface="+mj-lt"/>
              </a:rPr>
              <a:t>All kinds of Name);</a:t>
            </a:r>
            <a:endParaRPr lang="en-US" sz="1400" dirty="0">
              <a:latin typeface="+mj-lt"/>
            </a:endParaRPr>
          </a:p>
          <a:p>
            <a:pPr marL="0" indent="0">
              <a:buNone/>
            </a:pPr>
            <a:r>
              <a:rPr lang="en-US" sz="1400" dirty="0">
                <a:latin typeface="+mj-lt"/>
              </a:rPr>
              <a:t>3.</a:t>
            </a:r>
            <a:r>
              <a:rPr lang="en-US" altLang="zh-CN" sz="1400" u="sng" dirty="0">
                <a:solidFill>
                  <a:srgbClr val="FF0000"/>
                </a:solidFill>
                <a:latin typeface="+mj-lt"/>
              </a:rPr>
              <a:t>Foreign alphabets</a:t>
            </a:r>
            <a:r>
              <a:rPr lang="en-US" altLang="zh-CN" sz="1400" dirty="0">
                <a:latin typeface="+mj-lt"/>
              </a:rPr>
              <a:t> displaying as ‘???’;</a:t>
            </a:r>
          </a:p>
          <a:p>
            <a:pPr marL="0" indent="0">
              <a:buNone/>
            </a:pPr>
            <a:r>
              <a:rPr lang="en-US" sz="1400" dirty="0">
                <a:latin typeface="+mj-lt"/>
              </a:rPr>
              <a:t>4.</a:t>
            </a:r>
            <a:r>
              <a:rPr lang="en-US" sz="1400" u="sng" dirty="0">
                <a:solidFill>
                  <a:srgbClr val="FF0000"/>
                </a:solidFill>
                <a:latin typeface="+mj-lt"/>
              </a:rPr>
              <a:t>Duplicate</a:t>
            </a:r>
            <a:r>
              <a:rPr lang="en-US" sz="1400" dirty="0">
                <a:latin typeface="+mj-lt"/>
              </a:rPr>
              <a:t> records;</a:t>
            </a:r>
          </a:p>
          <a:p>
            <a:pPr marL="0" indent="0">
              <a:buNone/>
            </a:pPr>
            <a:endParaRPr lang="en-US" sz="1400" dirty="0">
              <a:latin typeface="+mj-lt"/>
            </a:endParaRPr>
          </a:p>
          <a:p>
            <a:pPr marL="0" indent="0">
              <a:buNone/>
            </a:pPr>
            <a:endParaRPr lang="en-US" sz="1000" dirty="0">
              <a:latin typeface="+mj-lt"/>
            </a:endParaRPr>
          </a:p>
        </p:txBody>
      </p:sp>
      <p:pic>
        <p:nvPicPr>
          <p:cNvPr id="5" name="Picture 4" descr="Table&#10;&#10;Description automatically generated">
            <a:extLst>
              <a:ext uri="{FF2B5EF4-FFF2-40B4-BE49-F238E27FC236}">
                <a16:creationId xmlns:a16="http://schemas.microsoft.com/office/drawing/2014/main" id="{2E3FDD55-E298-4772-86DC-AD8034D3D4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526604"/>
            <a:ext cx="9144000" cy="4090292"/>
          </a:xfrm>
          <a:prstGeom prst="rect">
            <a:avLst/>
          </a:prstGeom>
        </p:spPr>
      </p:pic>
      <p:pic>
        <p:nvPicPr>
          <p:cNvPr id="10" name="Picture 9" descr="Table&#10;&#10;Description automatically generated">
            <a:extLst>
              <a:ext uri="{FF2B5EF4-FFF2-40B4-BE49-F238E27FC236}">
                <a16:creationId xmlns:a16="http://schemas.microsoft.com/office/drawing/2014/main" id="{C0DD1933-B977-4FDB-82EB-94B4B7EED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741396"/>
            <a:ext cx="9144000" cy="3660707"/>
          </a:xfrm>
          <a:prstGeom prst="rect">
            <a:avLst/>
          </a:prstGeom>
        </p:spPr>
      </p:pic>
      <p:pic>
        <p:nvPicPr>
          <p:cNvPr id="13" name="Picture 12" descr="Table&#10;&#10;Description automatically generated">
            <a:extLst>
              <a:ext uri="{FF2B5EF4-FFF2-40B4-BE49-F238E27FC236}">
                <a16:creationId xmlns:a16="http://schemas.microsoft.com/office/drawing/2014/main" id="{5B2D3613-63CD-4CAC-BF34-4FB81CED8D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66395"/>
            <a:ext cx="9144000" cy="5010709"/>
          </a:xfrm>
          <a:prstGeom prst="rect">
            <a:avLst/>
          </a:prstGeom>
        </p:spPr>
      </p:pic>
    </p:spTree>
    <p:extLst>
      <p:ext uri="{BB962C8B-B14F-4D97-AF65-F5344CB8AC3E}">
        <p14:creationId xmlns:p14="http://schemas.microsoft.com/office/powerpoint/2010/main" val="41547364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10"/>
                                        </p:tgtEl>
                                      </p:cBhvr>
                                    </p:animEffect>
                                    <p:set>
                                      <p:cBhvr>
                                        <p:cTn id="43" dur="1" fill="hold">
                                          <p:stCondLst>
                                            <p:cond delay="499"/>
                                          </p:stCondLst>
                                        </p:cTn>
                                        <p:tgtEl>
                                          <p:spTgt spid="1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13"/>
                                        </p:tgtEl>
                                      </p:cBhvr>
                                    </p:animEffect>
                                    <p:set>
                                      <p:cBhvr>
                                        <p:cTn id="61" dur="1" fill="hold">
                                          <p:stCondLst>
                                            <p:cond delay="499"/>
                                          </p:stCondLst>
                                        </p:cTn>
                                        <p:tgtEl>
                                          <p:spTgt spid="13"/>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3">
                                            <p:txEl>
                                              <p:pRg st="0" end="0"/>
                                            </p:txEl>
                                          </p:spTgt>
                                        </p:tgtEl>
                                        <p:attrNameLst>
                                          <p:attrName>style.visibility</p:attrName>
                                        </p:attrNameLst>
                                      </p:cBhvr>
                                      <p:to>
                                        <p:strVal val="visible"/>
                                      </p:to>
                                    </p:set>
                                    <p:animEffect transition="in" filter="fade">
                                      <p:cBhvr>
                                        <p:cTn id="66" dur="500"/>
                                        <p:tgtEl>
                                          <p:spTgt spid="23">
                                            <p:txEl>
                                              <p:pRg st="0" end="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xEl>
                                              <p:pRg st="1" end="1"/>
                                            </p:txEl>
                                          </p:spTgt>
                                        </p:tgtEl>
                                        <p:attrNameLst>
                                          <p:attrName>style.visibility</p:attrName>
                                        </p:attrNameLst>
                                      </p:cBhvr>
                                      <p:to>
                                        <p:strVal val="visible"/>
                                      </p:to>
                                    </p:set>
                                    <p:animEffect transition="in" filter="fade">
                                      <p:cBhvr>
                                        <p:cTn id="69" dur="500"/>
                                        <p:tgtEl>
                                          <p:spTgt spid="23">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3">
                                            <p:txEl>
                                              <p:pRg st="3" end="3"/>
                                            </p:txEl>
                                          </p:spTgt>
                                        </p:tgtEl>
                                        <p:attrNameLst>
                                          <p:attrName>style.visibility</p:attrName>
                                        </p:attrNameLst>
                                      </p:cBhvr>
                                      <p:to>
                                        <p:strVal val="visible"/>
                                      </p:to>
                                    </p:set>
                                    <p:animEffect transition="in" filter="fade">
                                      <p:cBhvr>
                                        <p:cTn id="74" dur="500"/>
                                        <p:tgtEl>
                                          <p:spTgt spid="23">
                                            <p:txEl>
                                              <p:pRg st="3" end="3"/>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23">
                                            <p:txEl>
                                              <p:pRg st="4" end="4"/>
                                            </p:txEl>
                                          </p:spTgt>
                                        </p:tgtEl>
                                        <p:attrNameLst>
                                          <p:attrName>style.visibility</p:attrName>
                                        </p:attrNameLst>
                                      </p:cBhvr>
                                      <p:to>
                                        <p:strVal val="visible"/>
                                      </p:to>
                                    </p:set>
                                    <p:animEffect transition="in" filter="fade">
                                      <p:cBhvr>
                                        <p:cTn id="77" dur="500"/>
                                        <p:tgtEl>
                                          <p:spTgt spid="23">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
                                            <p:txEl>
                                              <p:pRg st="5" end="5"/>
                                            </p:txEl>
                                          </p:spTgt>
                                        </p:tgtEl>
                                        <p:attrNameLst>
                                          <p:attrName>style.visibility</p:attrName>
                                        </p:attrNameLst>
                                      </p:cBhvr>
                                      <p:to>
                                        <p:strVal val="visible"/>
                                      </p:to>
                                    </p:set>
                                    <p:animEffect transition="in" filter="fade">
                                      <p:cBhvr>
                                        <p:cTn id="82" dur="500"/>
                                        <p:tgtEl>
                                          <p:spTgt spid="23">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3">
                                            <p:txEl>
                                              <p:pRg st="6" end="6"/>
                                            </p:txEl>
                                          </p:spTgt>
                                        </p:tgtEl>
                                        <p:attrNameLst>
                                          <p:attrName>style.visibility</p:attrName>
                                        </p:attrNameLst>
                                      </p:cBhvr>
                                      <p:to>
                                        <p:strVal val="visible"/>
                                      </p:to>
                                    </p:set>
                                    <p:animEffect transition="in" filter="fade">
                                      <p:cBhvr>
                                        <p:cTn id="87" dur="500"/>
                                        <p:tgtEl>
                                          <p:spTgt spid="23">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3">
                                            <p:txEl>
                                              <p:pRg st="7" end="7"/>
                                            </p:txEl>
                                          </p:spTgt>
                                        </p:tgtEl>
                                        <p:attrNameLst>
                                          <p:attrName>style.visibility</p:attrName>
                                        </p:attrNameLst>
                                      </p:cBhvr>
                                      <p:to>
                                        <p:strVal val="visible"/>
                                      </p:to>
                                    </p:set>
                                    <p:animEffect transition="in" filter="fade">
                                      <p:cBhvr>
                                        <p:cTn id="92" dur="500"/>
                                        <p:tgtEl>
                                          <p:spTgt spid="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E-R Diagram</a:t>
            </a:r>
            <a:endParaRPr lang="en-SG" sz="1200" spc="300" dirty="0">
              <a:solidFill>
                <a:schemeClr val="bg1"/>
              </a:solidFill>
            </a:endParaRPr>
          </a:p>
        </p:txBody>
      </p:sp>
      <p:pic>
        <p:nvPicPr>
          <p:cNvPr id="9" name="Picture 8" descr="Diagram, schematic&#10;&#10;Description automatically generated">
            <a:extLst>
              <a:ext uri="{FF2B5EF4-FFF2-40B4-BE49-F238E27FC236}">
                <a16:creationId xmlns:a16="http://schemas.microsoft.com/office/drawing/2014/main" id="{681A52E3-F9F5-41C2-8071-F4A71050F3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52" y="420576"/>
            <a:ext cx="5836436" cy="4383422"/>
          </a:xfrm>
          <a:prstGeom prst="rect">
            <a:avLst/>
          </a:prstGeom>
        </p:spPr>
      </p:pic>
      <p:sp>
        <p:nvSpPr>
          <p:cNvPr id="10" name="Rectangle 9">
            <a:extLst>
              <a:ext uri="{FF2B5EF4-FFF2-40B4-BE49-F238E27FC236}">
                <a16:creationId xmlns:a16="http://schemas.microsoft.com/office/drawing/2014/main" id="{0758AEF7-631A-4EB4-851B-6D7D7BE321F6}"/>
              </a:ext>
            </a:extLst>
          </p:cNvPr>
          <p:cNvSpPr/>
          <p:nvPr/>
        </p:nvSpPr>
        <p:spPr>
          <a:xfrm>
            <a:off x="4771948" y="1275606"/>
            <a:ext cx="720080" cy="49148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14" name="Rectangle 13">
            <a:extLst>
              <a:ext uri="{FF2B5EF4-FFF2-40B4-BE49-F238E27FC236}">
                <a16:creationId xmlns:a16="http://schemas.microsoft.com/office/drawing/2014/main" id="{FFD5DCB5-1610-4417-8943-0FC56729C519}"/>
              </a:ext>
            </a:extLst>
          </p:cNvPr>
          <p:cNvSpPr/>
          <p:nvPr/>
        </p:nvSpPr>
        <p:spPr>
          <a:xfrm>
            <a:off x="6860180" y="843558"/>
            <a:ext cx="720080" cy="491484"/>
          </a:xfrm>
          <a:prstGeom prst="rect">
            <a:avLst/>
          </a:prstGeom>
          <a:noFill/>
          <a:ln w="19050">
            <a:solidFill>
              <a:srgbClr val="00A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16" name="Rectangle 15">
            <a:extLst>
              <a:ext uri="{FF2B5EF4-FFF2-40B4-BE49-F238E27FC236}">
                <a16:creationId xmlns:a16="http://schemas.microsoft.com/office/drawing/2014/main" id="{312D53BB-5B42-4363-B6B0-4201960F2631}"/>
              </a:ext>
            </a:extLst>
          </p:cNvPr>
          <p:cNvSpPr/>
          <p:nvPr/>
        </p:nvSpPr>
        <p:spPr>
          <a:xfrm>
            <a:off x="6860180" y="1484012"/>
            <a:ext cx="720080" cy="491484"/>
          </a:xfrm>
          <a:prstGeom prst="rect">
            <a:avLst/>
          </a:prstGeom>
          <a:noFill/>
          <a:ln w="19050">
            <a:solidFill>
              <a:srgbClr val="00A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18" name="Rectangle 17">
            <a:extLst>
              <a:ext uri="{FF2B5EF4-FFF2-40B4-BE49-F238E27FC236}">
                <a16:creationId xmlns:a16="http://schemas.microsoft.com/office/drawing/2014/main" id="{739755ED-EF04-4FDA-8669-D3CD47CD6C0C}"/>
              </a:ext>
            </a:extLst>
          </p:cNvPr>
          <p:cNvSpPr/>
          <p:nvPr/>
        </p:nvSpPr>
        <p:spPr>
          <a:xfrm>
            <a:off x="6932188" y="3867894"/>
            <a:ext cx="720080" cy="491484"/>
          </a:xfrm>
          <a:prstGeom prst="rect">
            <a:avLst/>
          </a:prstGeom>
          <a:noFill/>
          <a:ln w="19050">
            <a:solidFill>
              <a:srgbClr val="00A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20" name="Rectangle 19">
            <a:extLst>
              <a:ext uri="{FF2B5EF4-FFF2-40B4-BE49-F238E27FC236}">
                <a16:creationId xmlns:a16="http://schemas.microsoft.com/office/drawing/2014/main" id="{95C9D60A-576F-4B42-A459-2E6F777344BB}"/>
              </a:ext>
            </a:extLst>
          </p:cNvPr>
          <p:cNvSpPr/>
          <p:nvPr/>
        </p:nvSpPr>
        <p:spPr>
          <a:xfrm>
            <a:off x="2989868" y="1279044"/>
            <a:ext cx="720080" cy="49148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22" name="Rectangle 21">
            <a:extLst>
              <a:ext uri="{FF2B5EF4-FFF2-40B4-BE49-F238E27FC236}">
                <a16:creationId xmlns:a16="http://schemas.microsoft.com/office/drawing/2014/main" id="{E40B3200-994B-4FEC-8FC4-B79E26659566}"/>
              </a:ext>
            </a:extLst>
          </p:cNvPr>
          <p:cNvSpPr/>
          <p:nvPr/>
        </p:nvSpPr>
        <p:spPr>
          <a:xfrm>
            <a:off x="2989868" y="3147814"/>
            <a:ext cx="720080" cy="49148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24" name="Rectangle 23">
            <a:extLst>
              <a:ext uri="{FF2B5EF4-FFF2-40B4-BE49-F238E27FC236}">
                <a16:creationId xmlns:a16="http://schemas.microsoft.com/office/drawing/2014/main" id="{7363C0CF-15AC-466C-A1EF-8C111B047851}"/>
              </a:ext>
            </a:extLst>
          </p:cNvPr>
          <p:cNvSpPr/>
          <p:nvPr/>
        </p:nvSpPr>
        <p:spPr>
          <a:xfrm>
            <a:off x="4699940" y="2902072"/>
            <a:ext cx="720080" cy="49148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26" name="Rectangle 25">
            <a:extLst>
              <a:ext uri="{FF2B5EF4-FFF2-40B4-BE49-F238E27FC236}">
                <a16:creationId xmlns:a16="http://schemas.microsoft.com/office/drawing/2014/main" id="{492632A2-4C09-4084-A2D0-DF1970AFDF2E}"/>
              </a:ext>
            </a:extLst>
          </p:cNvPr>
          <p:cNvSpPr/>
          <p:nvPr/>
        </p:nvSpPr>
        <p:spPr>
          <a:xfrm>
            <a:off x="4755148" y="3867894"/>
            <a:ext cx="720080" cy="491484"/>
          </a:xfrm>
          <a:prstGeom prst="rect">
            <a:avLst/>
          </a:prstGeom>
          <a:noFill/>
          <a:ln w="19050">
            <a:solidFill>
              <a:srgbClr val="00A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cxnSp>
        <p:nvCxnSpPr>
          <p:cNvPr id="30" name="Straight Arrow Connector 29">
            <a:extLst>
              <a:ext uri="{FF2B5EF4-FFF2-40B4-BE49-F238E27FC236}">
                <a16:creationId xmlns:a16="http://schemas.microsoft.com/office/drawing/2014/main" id="{7EC332A6-AB0B-4F8C-A47B-622E20614817}"/>
              </a:ext>
            </a:extLst>
          </p:cNvPr>
          <p:cNvCxnSpPr>
            <a:cxnSpLocks/>
          </p:cNvCxnSpPr>
          <p:nvPr/>
        </p:nvCxnSpPr>
        <p:spPr>
          <a:xfrm flipV="1">
            <a:off x="3331788" y="2571750"/>
            <a:ext cx="0" cy="57606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B51E8F8-E181-428F-B9FA-78875EDD9AB5}"/>
              </a:ext>
            </a:extLst>
          </p:cNvPr>
          <p:cNvCxnSpPr>
            <a:cxnSpLocks/>
          </p:cNvCxnSpPr>
          <p:nvPr/>
        </p:nvCxnSpPr>
        <p:spPr>
          <a:xfrm>
            <a:off x="3709948" y="3147814"/>
            <a:ext cx="773968"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4E0885-91BB-479C-867B-9122B984EA02}"/>
              </a:ext>
            </a:extLst>
          </p:cNvPr>
          <p:cNvCxnSpPr>
            <a:cxnSpLocks/>
          </p:cNvCxnSpPr>
          <p:nvPr/>
        </p:nvCxnSpPr>
        <p:spPr>
          <a:xfrm>
            <a:off x="3709948" y="3420218"/>
            <a:ext cx="773968" cy="0"/>
          </a:xfrm>
          <a:prstGeom prst="straightConnector1">
            <a:avLst/>
          </a:prstGeom>
          <a:ln w="38100">
            <a:solidFill>
              <a:srgbClr val="00AF3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1568D2F-A844-4FE9-8001-932685A02415}"/>
              </a:ext>
            </a:extLst>
          </p:cNvPr>
          <p:cNvCxnSpPr>
            <a:cxnSpLocks/>
          </p:cNvCxnSpPr>
          <p:nvPr/>
        </p:nvCxnSpPr>
        <p:spPr>
          <a:xfrm>
            <a:off x="3187772" y="3639298"/>
            <a:ext cx="0" cy="516628"/>
          </a:xfrm>
          <a:prstGeom prst="straightConnector1">
            <a:avLst/>
          </a:prstGeom>
          <a:ln w="38100">
            <a:solidFill>
              <a:srgbClr val="00AF3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6BC7399-EE90-423E-8B15-1D048938EF2F}"/>
              </a:ext>
            </a:extLst>
          </p:cNvPr>
          <p:cNvCxnSpPr>
            <a:cxnSpLocks/>
          </p:cNvCxnSpPr>
          <p:nvPr/>
        </p:nvCxnSpPr>
        <p:spPr>
          <a:xfrm>
            <a:off x="3709948" y="1349918"/>
            <a:ext cx="773968"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F9BAE81-7A0A-4A3C-ADF4-7E96D419D84B}"/>
              </a:ext>
            </a:extLst>
          </p:cNvPr>
          <p:cNvCxnSpPr>
            <a:cxnSpLocks/>
          </p:cNvCxnSpPr>
          <p:nvPr/>
        </p:nvCxnSpPr>
        <p:spPr>
          <a:xfrm flipV="1">
            <a:off x="5492028" y="1059582"/>
            <a:ext cx="576064" cy="424430"/>
          </a:xfrm>
          <a:prstGeom prst="straightConnector1">
            <a:avLst/>
          </a:prstGeom>
          <a:ln w="38100">
            <a:solidFill>
              <a:srgbClr val="00AF3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7D5C797-39B7-4E64-A16A-A30CD4E5979D}"/>
              </a:ext>
            </a:extLst>
          </p:cNvPr>
          <p:cNvCxnSpPr>
            <a:cxnSpLocks/>
          </p:cNvCxnSpPr>
          <p:nvPr/>
        </p:nvCxnSpPr>
        <p:spPr>
          <a:xfrm>
            <a:off x="5475228" y="1727102"/>
            <a:ext cx="592864" cy="2652"/>
          </a:xfrm>
          <a:prstGeom prst="straightConnector1">
            <a:avLst/>
          </a:prstGeom>
          <a:ln w="38100">
            <a:solidFill>
              <a:srgbClr val="00AF3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79AA7A5-33A7-4FC4-8648-3717E5DCC94A}"/>
              </a:ext>
            </a:extLst>
          </p:cNvPr>
          <p:cNvCxnSpPr>
            <a:cxnSpLocks/>
          </p:cNvCxnSpPr>
          <p:nvPr/>
        </p:nvCxnSpPr>
        <p:spPr>
          <a:xfrm>
            <a:off x="4987972" y="1767090"/>
            <a:ext cx="0" cy="79970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08E48D8-157C-42A8-BCE4-7754ED975DBA}"/>
              </a:ext>
            </a:extLst>
          </p:cNvPr>
          <p:cNvCxnSpPr>
            <a:cxnSpLocks/>
          </p:cNvCxnSpPr>
          <p:nvPr/>
        </p:nvCxnSpPr>
        <p:spPr>
          <a:xfrm>
            <a:off x="5492028" y="4168480"/>
            <a:ext cx="773968" cy="0"/>
          </a:xfrm>
          <a:prstGeom prst="straightConnector1">
            <a:avLst/>
          </a:prstGeom>
          <a:ln w="38100">
            <a:solidFill>
              <a:srgbClr val="00AF3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91C73FB-9265-4776-8492-4E2EA675DF32}"/>
              </a:ext>
            </a:extLst>
          </p:cNvPr>
          <p:cNvCxnSpPr>
            <a:cxnSpLocks/>
          </p:cNvCxnSpPr>
          <p:nvPr/>
        </p:nvCxnSpPr>
        <p:spPr>
          <a:xfrm flipV="1">
            <a:off x="5088244" y="3420218"/>
            <a:ext cx="0" cy="440396"/>
          </a:xfrm>
          <a:prstGeom prst="straightConnector1">
            <a:avLst/>
          </a:prstGeom>
          <a:ln w="38100">
            <a:solidFill>
              <a:srgbClr val="00AF3F"/>
            </a:solidFill>
            <a:tailEnd type="triangle"/>
          </a:ln>
        </p:spPr>
        <p:style>
          <a:lnRef idx="1">
            <a:schemeClr val="accent1"/>
          </a:lnRef>
          <a:fillRef idx="0">
            <a:schemeClr val="accent1"/>
          </a:fillRef>
          <a:effectRef idx="0">
            <a:schemeClr val="accent1"/>
          </a:effectRef>
          <a:fontRef idx="minor">
            <a:schemeClr val="tx1"/>
          </a:fontRef>
        </p:style>
      </p:cxnSp>
      <p:sp>
        <p:nvSpPr>
          <p:cNvPr id="49" name="Text Placeholder 4">
            <a:extLst>
              <a:ext uri="{FF2B5EF4-FFF2-40B4-BE49-F238E27FC236}">
                <a16:creationId xmlns:a16="http://schemas.microsoft.com/office/drawing/2014/main" id="{41EF838B-ACB8-492B-8A89-C981A0E9EBE1}"/>
              </a:ext>
            </a:extLst>
          </p:cNvPr>
          <p:cNvSpPr txBox="1">
            <a:spLocks/>
          </p:cNvSpPr>
          <p:nvPr/>
        </p:nvSpPr>
        <p:spPr>
          <a:xfrm>
            <a:off x="394632" y="492263"/>
            <a:ext cx="1858356" cy="431173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3000" b="1" i="0" dirty="0">
                <a:solidFill>
                  <a:srgbClr val="121212"/>
                </a:solidFill>
                <a:effectLst/>
                <a:latin typeface="+mj-lt"/>
              </a:rPr>
              <a:t>Entity</a:t>
            </a:r>
          </a:p>
          <a:p>
            <a:pPr marL="0" indent="0">
              <a:buNone/>
            </a:pPr>
            <a:endParaRPr lang="en-US" sz="1400" dirty="0">
              <a:solidFill>
                <a:srgbClr val="121212"/>
              </a:solidFill>
              <a:latin typeface="+mj-lt"/>
            </a:endParaRPr>
          </a:p>
          <a:p>
            <a:pPr marL="0" indent="0">
              <a:buNone/>
            </a:pPr>
            <a:r>
              <a:rPr lang="en-US" sz="1400" b="1" dirty="0">
                <a:solidFill>
                  <a:srgbClr val="121212"/>
                </a:solidFill>
                <a:latin typeface="+mj-lt"/>
              </a:rPr>
              <a:t>  1.</a:t>
            </a:r>
            <a:r>
              <a:rPr lang="en-US" sz="1400" b="1" dirty="0">
                <a:solidFill>
                  <a:srgbClr val="00B0F0"/>
                </a:solidFill>
                <a:latin typeface="+mj-lt"/>
              </a:rPr>
              <a:t>Country</a:t>
            </a:r>
          </a:p>
          <a:p>
            <a:pPr marL="0" indent="0">
              <a:buNone/>
            </a:pPr>
            <a:r>
              <a:rPr lang="en-US" sz="1400" b="1" dirty="0">
                <a:solidFill>
                  <a:srgbClr val="121212"/>
                </a:solidFill>
                <a:latin typeface="+mj-lt"/>
              </a:rPr>
              <a:t>  2.</a:t>
            </a:r>
            <a:r>
              <a:rPr lang="en-US" sz="1400" b="1" dirty="0">
                <a:solidFill>
                  <a:srgbClr val="00B0F0"/>
                </a:solidFill>
                <a:latin typeface="+mj-lt"/>
              </a:rPr>
              <a:t>World Cup</a:t>
            </a:r>
          </a:p>
          <a:p>
            <a:pPr marL="0" indent="0">
              <a:buNone/>
            </a:pPr>
            <a:r>
              <a:rPr lang="en-US" sz="1400" b="1" dirty="0">
                <a:solidFill>
                  <a:srgbClr val="121212"/>
                </a:solidFill>
                <a:latin typeface="+mj-lt"/>
              </a:rPr>
              <a:t>  3.</a:t>
            </a:r>
            <a:r>
              <a:rPr lang="en-US" sz="1400" b="1" dirty="0">
                <a:solidFill>
                  <a:srgbClr val="00B0F0"/>
                </a:solidFill>
                <a:latin typeface="+mj-lt"/>
              </a:rPr>
              <a:t>Match Info</a:t>
            </a:r>
          </a:p>
          <a:p>
            <a:pPr marL="0" indent="0">
              <a:buNone/>
            </a:pPr>
            <a:r>
              <a:rPr lang="en-US" sz="1400" b="1" dirty="0">
                <a:solidFill>
                  <a:srgbClr val="121212"/>
                </a:solidFill>
                <a:latin typeface="+mj-lt"/>
              </a:rPr>
              <a:t>  4.</a:t>
            </a:r>
            <a:r>
              <a:rPr lang="en-US" sz="1400" b="1" dirty="0">
                <a:solidFill>
                  <a:srgbClr val="00B0F0"/>
                </a:solidFill>
                <a:latin typeface="+mj-lt"/>
              </a:rPr>
              <a:t>Match Score</a:t>
            </a:r>
          </a:p>
          <a:p>
            <a:pPr marL="0" indent="0">
              <a:buNone/>
            </a:pPr>
            <a:r>
              <a:rPr lang="en-US" sz="1400" b="1" dirty="0">
                <a:solidFill>
                  <a:srgbClr val="121212"/>
                </a:solidFill>
                <a:latin typeface="+mj-lt"/>
              </a:rPr>
              <a:t>  5.</a:t>
            </a:r>
            <a:r>
              <a:rPr lang="en-US" sz="1400" b="1" dirty="0">
                <a:solidFill>
                  <a:srgbClr val="00AF3F"/>
                </a:solidFill>
                <a:latin typeface="+mj-lt"/>
              </a:rPr>
              <a:t>Referee</a:t>
            </a:r>
          </a:p>
          <a:p>
            <a:pPr marL="0" indent="0">
              <a:buNone/>
            </a:pPr>
            <a:r>
              <a:rPr lang="en-US" sz="1400" b="1" dirty="0">
                <a:solidFill>
                  <a:srgbClr val="121212"/>
                </a:solidFill>
                <a:latin typeface="+mj-lt"/>
              </a:rPr>
              <a:t>  6.</a:t>
            </a:r>
            <a:r>
              <a:rPr lang="en-US" sz="1400" b="1" dirty="0">
                <a:solidFill>
                  <a:srgbClr val="00AF3F"/>
                </a:solidFill>
                <a:latin typeface="+mj-lt"/>
              </a:rPr>
              <a:t>Stadium</a:t>
            </a:r>
          </a:p>
          <a:p>
            <a:pPr marL="0" indent="0">
              <a:buNone/>
            </a:pPr>
            <a:r>
              <a:rPr lang="en-US" sz="1400" b="1" dirty="0">
                <a:solidFill>
                  <a:srgbClr val="121212"/>
                </a:solidFill>
                <a:latin typeface="+mj-lt"/>
              </a:rPr>
              <a:t>  7.</a:t>
            </a:r>
            <a:r>
              <a:rPr lang="en-US" sz="1400" b="1" dirty="0">
                <a:solidFill>
                  <a:srgbClr val="00AF3F"/>
                </a:solidFill>
                <a:latin typeface="+mj-lt"/>
              </a:rPr>
              <a:t>Players each match</a:t>
            </a:r>
          </a:p>
          <a:p>
            <a:pPr marL="0" indent="0">
              <a:buNone/>
            </a:pPr>
            <a:r>
              <a:rPr lang="en-US" sz="1400" b="1" dirty="0">
                <a:solidFill>
                  <a:srgbClr val="121212"/>
                </a:solidFill>
                <a:latin typeface="+mj-lt"/>
              </a:rPr>
              <a:t>  8.</a:t>
            </a:r>
            <a:r>
              <a:rPr lang="en-US" sz="1400" b="1" dirty="0">
                <a:solidFill>
                  <a:srgbClr val="00AF3F"/>
                </a:solidFill>
                <a:latin typeface="+mj-lt"/>
              </a:rPr>
              <a:t>Coach</a:t>
            </a:r>
            <a:endParaRPr lang="en-US" sz="1000" b="1" dirty="0">
              <a:solidFill>
                <a:srgbClr val="00AF3F"/>
              </a:solidFill>
              <a:latin typeface="+mj-lt"/>
            </a:endParaRPr>
          </a:p>
        </p:txBody>
      </p:sp>
    </p:spTree>
    <p:extLst>
      <p:ext uri="{BB962C8B-B14F-4D97-AF65-F5344CB8AC3E}">
        <p14:creationId xmlns:p14="http://schemas.microsoft.com/office/powerpoint/2010/main" val="2355674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24"/>
                                        </p:tgtEl>
                                      </p:cBhvr>
                                    </p:animEffect>
                                    <p:set>
                                      <p:cBhvr>
                                        <p:cTn id="42" dur="1" fill="hold">
                                          <p:stCondLst>
                                            <p:cond delay="499"/>
                                          </p:stCondLst>
                                        </p:cTn>
                                        <p:tgtEl>
                                          <p:spTgt spid="24"/>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18"/>
                                        </p:tgtEl>
                                      </p:cBhvr>
                                    </p:animEffect>
                                    <p:set>
                                      <p:cBhvr>
                                        <p:cTn id="51" dur="1" fill="hold">
                                          <p:stCondLst>
                                            <p:cond delay="499"/>
                                          </p:stCondLst>
                                        </p:cTn>
                                        <p:tgtEl>
                                          <p:spTgt spid="18"/>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26"/>
                                        </p:tgtEl>
                                      </p:cBhvr>
                                    </p:animEffect>
                                    <p:set>
                                      <p:cBhvr>
                                        <p:cTn id="54" dur="1" fill="hold">
                                          <p:stCondLst>
                                            <p:cond delay="499"/>
                                          </p:stCondLst>
                                        </p:cTn>
                                        <p:tgtEl>
                                          <p:spTgt spid="2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2"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down)">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left)">
                                      <p:cBhvr>
                                        <p:cTn id="69" dur="500"/>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wipe(left)">
                                      <p:cBhvr>
                                        <p:cTn id="74" dur="500"/>
                                        <p:tgtEl>
                                          <p:spTgt spid="3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wipe(up)">
                                      <p:cBhvr>
                                        <p:cTn id="79" dur="50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2" nodeType="click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500"/>
                                        <p:tgtEl>
                                          <p:spTgt spid="2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wipe(left)">
                                      <p:cBhvr>
                                        <p:cTn id="89" dur="500"/>
                                        <p:tgtEl>
                                          <p:spTgt spid="3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2" nodeType="click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fade">
                                      <p:cBhvr>
                                        <p:cTn id="94" dur="500"/>
                                        <p:tgtEl>
                                          <p:spTgt spid="1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wipe(down)">
                                      <p:cBhvr>
                                        <p:cTn id="99" dur="500"/>
                                        <p:tgtEl>
                                          <p:spTgt spid="39"/>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2" nodeType="click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left)">
                                      <p:cBhvr>
                                        <p:cTn id="109" dur="500"/>
                                        <p:tgtEl>
                                          <p:spTgt spid="41"/>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2" nodeType="clickEffect">
                                  <p:stCondLst>
                                    <p:cond delay="0"/>
                                  </p:stCondLst>
                                  <p:childTnLst>
                                    <p:set>
                                      <p:cBhvr>
                                        <p:cTn id="113" dur="1" fill="hold">
                                          <p:stCondLst>
                                            <p:cond delay="0"/>
                                          </p:stCondLst>
                                        </p:cTn>
                                        <p:tgtEl>
                                          <p:spTgt spid="16"/>
                                        </p:tgtEl>
                                        <p:attrNameLst>
                                          <p:attrName>style.visibility</p:attrName>
                                        </p:attrNameLst>
                                      </p:cBhvr>
                                      <p:to>
                                        <p:strVal val="visible"/>
                                      </p:to>
                                    </p:set>
                                    <p:animEffect transition="in" filter="fade">
                                      <p:cBhvr>
                                        <p:cTn id="114" dur="500"/>
                                        <p:tgtEl>
                                          <p:spTgt spid="16"/>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wipe(up)">
                                      <p:cBhvr>
                                        <p:cTn id="119" dur="500"/>
                                        <p:tgtEl>
                                          <p:spTgt spid="43"/>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2" nodeType="clickEffect">
                                  <p:stCondLst>
                                    <p:cond delay="0"/>
                                  </p:stCondLst>
                                  <p:childTnLst>
                                    <p:set>
                                      <p:cBhvr>
                                        <p:cTn id="123" dur="1" fill="hold">
                                          <p:stCondLst>
                                            <p:cond delay="0"/>
                                          </p:stCondLst>
                                        </p:cTn>
                                        <p:tgtEl>
                                          <p:spTgt spid="24"/>
                                        </p:tgtEl>
                                        <p:attrNameLst>
                                          <p:attrName>style.visibility</p:attrName>
                                        </p:attrNameLst>
                                      </p:cBhvr>
                                      <p:to>
                                        <p:strVal val="visible"/>
                                      </p:to>
                                    </p:set>
                                    <p:animEffect transition="in" filter="fade">
                                      <p:cBhvr>
                                        <p:cTn id="124" dur="500"/>
                                        <p:tgtEl>
                                          <p:spTgt spid="24"/>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2" nodeType="click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fade">
                                      <p:cBhvr>
                                        <p:cTn id="129" dur="500"/>
                                        <p:tgtEl>
                                          <p:spTgt spid="26"/>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nodeType="clickEffect">
                                  <p:stCondLst>
                                    <p:cond delay="0"/>
                                  </p:stCondLst>
                                  <p:childTnLst>
                                    <p:set>
                                      <p:cBhvr>
                                        <p:cTn id="133" dur="1" fill="hold">
                                          <p:stCondLst>
                                            <p:cond delay="0"/>
                                          </p:stCondLst>
                                        </p:cTn>
                                        <p:tgtEl>
                                          <p:spTgt spid="46"/>
                                        </p:tgtEl>
                                        <p:attrNameLst>
                                          <p:attrName>style.visibility</p:attrName>
                                        </p:attrNameLst>
                                      </p:cBhvr>
                                      <p:to>
                                        <p:strVal val="visible"/>
                                      </p:to>
                                    </p:set>
                                    <p:animEffect transition="in" filter="wipe(down)">
                                      <p:cBhvr>
                                        <p:cTn id="134" dur="500"/>
                                        <p:tgtEl>
                                          <p:spTgt spid="46"/>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45"/>
                                        </p:tgtEl>
                                        <p:attrNameLst>
                                          <p:attrName>style.visibility</p:attrName>
                                        </p:attrNameLst>
                                      </p:cBhvr>
                                      <p:to>
                                        <p:strVal val="visible"/>
                                      </p:to>
                                    </p:set>
                                    <p:animEffect transition="in" filter="wipe(left)">
                                      <p:cBhvr>
                                        <p:cTn id="139" dur="500"/>
                                        <p:tgtEl>
                                          <p:spTgt spid="45"/>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2" nodeType="clickEffect">
                                  <p:stCondLst>
                                    <p:cond delay="0"/>
                                  </p:stCondLst>
                                  <p:childTnLst>
                                    <p:set>
                                      <p:cBhvr>
                                        <p:cTn id="143" dur="1" fill="hold">
                                          <p:stCondLst>
                                            <p:cond delay="0"/>
                                          </p:stCondLst>
                                        </p:cTn>
                                        <p:tgtEl>
                                          <p:spTgt spid="18"/>
                                        </p:tgtEl>
                                        <p:attrNameLst>
                                          <p:attrName>style.visibility</p:attrName>
                                        </p:attrNameLst>
                                      </p:cBhvr>
                                      <p:to>
                                        <p:strVal val="visible"/>
                                      </p:to>
                                    </p:set>
                                    <p:animEffect transition="in" filter="fade">
                                      <p:cBhvr>
                                        <p:cTn id="1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4" grpId="0" animBg="1"/>
      <p:bldP spid="14" grpId="1" animBg="1"/>
      <p:bldP spid="14" grpId="2" animBg="1"/>
      <p:bldP spid="16" grpId="0" animBg="1"/>
      <p:bldP spid="16" grpId="1" animBg="1"/>
      <p:bldP spid="16" grpId="2" animBg="1"/>
      <p:bldP spid="18" grpId="0" animBg="1"/>
      <p:bldP spid="18" grpId="1" animBg="1"/>
      <p:bldP spid="18" grpId="2" animBg="1"/>
      <p:bldP spid="20" grpId="0" animBg="1"/>
      <p:bldP spid="20" grpId="1" animBg="1"/>
      <p:bldP spid="20" grpId="2" animBg="1"/>
      <p:bldP spid="22" grpId="0" animBg="1"/>
      <p:bldP spid="22" grpId="1" animBg="1"/>
      <p:bldP spid="22" grpId="2" animBg="1"/>
      <p:bldP spid="24" grpId="0" animBg="1"/>
      <p:bldP spid="24" grpId="1" animBg="1"/>
      <p:bldP spid="24" grpId="2" animBg="1"/>
      <p:bldP spid="26" grpId="0" animBg="1"/>
      <p:bldP spid="26" grpId="1" animBg="1"/>
      <p:bldP spid="26" grpId="2"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Schema</a:t>
            </a:r>
            <a:endParaRPr lang="en-SG" sz="1200" spc="300" dirty="0">
              <a:solidFill>
                <a:schemeClr val="bg1"/>
              </a:solidFill>
            </a:endParaRPr>
          </a:p>
        </p:txBody>
      </p:sp>
      <p:pic>
        <p:nvPicPr>
          <p:cNvPr id="3" name="Picture 2" descr="Qr code&#10;&#10;Description automatically generated">
            <a:extLst>
              <a:ext uri="{FF2B5EF4-FFF2-40B4-BE49-F238E27FC236}">
                <a16:creationId xmlns:a16="http://schemas.microsoft.com/office/drawing/2014/main" id="{03811707-5AFF-464F-9B6D-FDC94AA6F9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976" y="483518"/>
            <a:ext cx="8243024" cy="4311735"/>
          </a:xfrm>
          <a:prstGeom prst="rect">
            <a:avLst/>
          </a:prstGeom>
          <a:solidFill>
            <a:schemeClr val="bg1"/>
          </a:solidFill>
        </p:spPr>
      </p:pic>
      <p:sp>
        <p:nvSpPr>
          <p:cNvPr id="25" name="Rectangle 24">
            <a:extLst>
              <a:ext uri="{FF2B5EF4-FFF2-40B4-BE49-F238E27FC236}">
                <a16:creationId xmlns:a16="http://schemas.microsoft.com/office/drawing/2014/main" id="{8F3C9F8D-D3F4-4EE7-9000-57520FE4BC56}"/>
              </a:ext>
            </a:extLst>
          </p:cNvPr>
          <p:cNvSpPr/>
          <p:nvPr/>
        </p:nvSpPr>
        <p:spPr>
          <a:xfrm>
            <a:off x="1020530" y="4303769"/>
            <a:ext cx="1584176" cy="49148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4" name="Rectangle 3">
            <a:extLst>
              <a:ext uri="{FF2B5EF4-FFF2-40B4-BE49-F238E27FC236}">
                <a16:creationId xmlns:a16="http://schemas.microsoft.com/office/drawing/2014/main" id="{F9D6138C-C3D6-41F6-B7DB-BD6FF7F3FE29}"/>
              </a:ext>
            </a:extLst>
          </p:cNvPr>
          <p:cNvSpPr/>
          <p:nvPr/>
        </p:nvSpPr>
        <p:spPr>
          <a:xfrm>
            <a:off x="1038545" y="555526"/>
            <a:ext cx="1584176" cy="49148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5" name="Rectangle 4">
            <a:extLst>
              <a:ext uri="{FF2B5EF4-FFF2-40B4-BE49-F238E27FC236}">
                <a16:creationId xmlns:a16="http://schemas.microsoft.com/office/drawing/2014/main" id="{C01E77F2-DADF-48EE-88BF-2E2E61817FB2}"/>
              </a:ext>
            </a:extLst>
          </p:cNvPr>
          <p:cNvSpPr/>
          <p:nvPr/>
        </p:nvSpPr>
        <p:spPr>
          <a:xfrm>
            <a:off x="5845066" y="483518"/>
            <a:ext cx="1584176" cy="144476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6" name="Rectangle 5">
            <a:extLst>
              <a:ext uri="{FF2B5EF4-FFF2-40B4-BE49-F238E27FC236}">
                <a16:creationId xmlns:a16="http://schemas.microsoft.com/office/drawing/2014/main" id="{CFCBAB8A-9CAF-4638-829D-0A60052CE1A7}"/>
              </a:ext>
            </a:extLst>
          </p:cNvPr>
          <p:cNvSpPr/>
          <p:nvPr/>
        </p:nvSpPr>
        <p:spPr>
          <a:xfrm>
            <a:off x="4116874" y="2427734"/>
            <a:ext cx="1584176" cy="1330235"/>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7" name="Rectangle 6">
            <a:extLst>
              <a:ext uri="{FF2B5EF4-FFF2-40B4-BE49-F238E27FC236}">
                <a16:creationId xmlns:a16="http://schemas.microsoft.com/office/drawing/2014/main" id="{ED822B11-2992-401D-8477-F4154E84202C}"/>
              </a:ext>
            </a:extLst>
          </p:cNvPr>
          <p:cNvSpPr/>
          <p:nvPr/>
        </p:nvSpPr>
        <p:spPr>
          <a:xfrm>
            <a:off x="2729401" y="796658"/>
            <a:ext cx="1584176" cy="766979"/>
          </a:xfrm>
          <a:prstGeom prst="rect">
            <a:avLst/>
          </a:prstGeom>
          <a:noFill/>
          <a:ln w="19050">
            <a:solidFill>
              <a:srgbClr val="00A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11" name="Rectangle 10">
            <a:extLst>
              <a:ext uri="{FF2B5EF4-FFF2-40B4-BE49-F238E27FC236}">
                <a16:creationId xmlns:a16="http://schemas.microsoft.com/office/drawing/2014/main" id="{BBBD4F26-45FB-4000-B0C6-5221E102FD87}"/>
              </a:ext>
            </a:extLst>
          </p:cNvPr>
          <p:cNvSpPr/>
          <p:nvPr/>
        </p:nvSpPr>
        <p:spPr>
          <a:xfrm>
            <a:off x="3253879" y="1691574"/>
            <a:ext cx="1584176" cy="656937"/>
          </a:xfrm>
          <a:prstGeom prst="rect">
            <a:avLst/>
          </a:prstGeom>
          <a:noFill/>
          <a:ln w="19050">
            <a:solidFill>
              <a:srgbClr val="00A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12" name="Rectangle 11">
            <a:extLst>
              <a:ext uri="{FF2B5EF4-FFF2-40B4-BE49-F238E27FC236}">
                <a16:creationId xmlns:a16="http://schemas.microsoft.com/office/drawing/2014/main" id="{5A403D8D-B138-4E4F-819A-EF1C0A1AE667}"/>
              </a:ext>
            </a:extLst>
          </p:cNvPr>
          <p:cNvSpPr/>
          <p:nvPr/>
        </p:nvSpPr>
        <p:spPr>
          <a:xfrm>
            <a:off x="7645266" y="3523392"/>
            <a:ext cx="1498734" cy="1271861"/>
          </a:xfrm>
          <a:prstGeom prst="rect">
            <a:avLst/>
          </a:prstGeom>
          <a:noFill/>
          <a:ln w="19050">
            <a:solidFill>
              <a:srgbClr val="00A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13" name="Rectangle 12">
            <a:extLst>
              <a:ext uri="{FF2B5EF4-FFF2-40B4-BE49-F238E27FC236}">
                <a16:creationId xmlns:a16="http://schemas.microsoft.com/office/drawing/2014/main" id="{75D8DBC5-4D52-46C2-A3D9-6FD1B726B6EF}"/>
              </a:ext>
            </a:extLst>
          </p:cNvPr>
          <p:cNvSpPr/>
          <p:nvPr/>
        </p:nvSpPr>
        <p:spPr>
          <a:xfrm>
            <a:off x="4463480" y="3811076"/>
            <a:ext cx="1584176" cy="596118"/>
          </a:xfrm>
          <a:prstGeom prst="rect">
            <a:avLst/>
          </a:prstGeom>
          <a:noFill/>
          <a:ln w="19050">
            <a:solidFill>
              <a:srgbClr val="00A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15" name="Text Placeholder 4">
            <a:extLst>
              <a:ext uri="{FF2B5EF4-FFF2-40B4-BE49-F238E27FC236}">
                <a16:creationId xmlns:a16="http://schemas.microsoft.com/office/drawing/2014/main" id="{4F3A32B3-2C1A-452A-8378-B15BF3530C88}"/>
              </a:ext>
            </a:extLst>
          </p:cNvPr>
          <p:cNvSpPr txBox="1">
            <a:spLocks/>
          </p:cNvSpPr>
          <p:nvPr/>
        </p:nvSpPr>
        <p:spPr>
          <a:xfrm>
            <a:off x="-101063" y="492263"/>
            <a:ext cx="1858356" cy="431173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venir LT 45 Book" panose="02000503020000020003"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Avenir LT 45 Book" panose="02000503020000020003"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Avenir LT 45 Book" panose="02000503020000020003"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Avenir LT 45 Book" panose="02000503020000020003"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200" b="1" dirty="0">
                <a:solidFill>
                  <a:srgbClr val="121212"/>
                </a:solidFill>
                <a:latin typeface="+mj-lt"/>
              </a:rPr>
              <a:t>  Table</a:t>
            </a:r>
          </a:p>
          <a:p>
            <a:pPr marL="0" indent="0">
              <a:buNone/>
            </a:pPr>
            <a:r>
              <a:rPr lang="en-US" altLang="zh-CN" sz="1200" b="1" dirty="0">
                <a:solidFill>
                  <a:srgbClr val="121212"/>
                </a:solidFill>
                <a:latin typeface="+mj-lt"/>
              </a:rPr>
              <a:t>  Creating</a:t>
            </a:r>
            <a:endParaRPr lang="en-US" altLang="zh-CN" sz="1200" b="1" i="0" dirty="0">
              <a:solidFill>
                <a:srgbClr val="121212"/>
              </a:solidFill>
              <a:effectLst/>
              <a:latin typeface="+mj-lt"/>
            </a:endParaRPr>
          </a:p>
          <a:p>
            <a:pPr marL="0" indent="0">
              <a:buNone/>
            </a:pPr>
            <a:r>
              <a:rPr lang="en-US" sz="1200" b="1" dirty="0">
                <a:solidFill>
                  <a:srgbClr val="121212"/>
                </a:solidFill>
                <a:latin typeface="+mj-lt"/>
              </a:rPr>
              <a:t>  Sequence</a:t>
            </a:r>
          </a:p>
          <a:p>
            <a:pPr marL="0" indent="0">
              <a:buNone/>
            </a:pPr>
            <a:endParaRPr lang="en-US" sz="1200" b="1" dirty="0">
              <a:solidFill>
                <a:srgbClr val="121212"/>
              </a:solidFill>
              <a:latin typeface="+mj-lt"/>
            </a:endParaRPr>
          </a:p>
          <a:p>
            <a:pPr marL="0" indent="0">
              <a:buNone/>
            </a:pPr>
            <a:r>
              <a:rPr lang="en-US" sz="1200" dirty="0">
                <a:solidFill>
                  <a:srgbClr val="121212"/>
                </a:solidFill>
                <a:latin typeface="+mj-lt"/>
              </a:rPr>
              <a:t> 1.</a:t>
            </a:r>
            <a:r>
              <a:rPr lang="en-US" sz="1200" dirty="0">
                <a:solidFill>
                  <a:srgbClr val="00B0F0"/>
                </a:solidFill>
                <a:latin typeface="+mj-lt"/>
              </a:rPr>
              <a:t>Country</a:t>
            </a:r>
          </a:p>
          <a:p>
            <a:pPr marL="0" indent="0">
              <a:buNone/>
            </a:pPr>
            <a:r>
              <a:rPr lang="en-US" sz="1200" dirty="0">
                <a:solidFill>
                  <a:srgbClr val="121212"/>
                </a:solidFill>
                <a:latin typeface="+mj-lt"/>
              </a:rPr>
              <a:t> 2.</a:t>
            </a:r>
            <a:r>
              <a:rPr lang="en-US" sz="1200" dirty="0">
                <a:solidFill>
                  <a:srgbClr val="00B0F0"/>
                </a:solidFill>
                <a:latin typeface="+mj-lt"/>
              </a:rPr>
              <a:t>World Cup</a:t>
            </a:r>
          </a:p>
          <a:p>
            <a:pPr marL="0" indent="0">
              <a:buNone/>
            </a:pPr>
            <a:r>
              <a:rPr lang="en-US" altLang="zh-SG" sz="1200" dirty="0">
                <a:solidFill>
                  <a:srgbClr val="121212"/>
                </a:solidFill>
                <a:latin typeface="+mj-lt"/>
              </a:rPr>
              <a:t> 3.</a:t>
            </a:r>
            <a:r>
              <a:rPr lang="en-US" altLang="zh-SG" sz="1200" dirty="0">
                <a:solidFill>
                  <a:srgbClr val="00AF3F"/>
                </a:solidFill>
                <a:latin typeface="+mj-lt"/>
              </a:rPr>
              <a:t>Stadium</a:t>
            </a:r>
          </a:p>
          <a:p>
            <a:pPr marL="0" indent="0">
              <a:buNone/>
            </a:pPr>
            <a:r>
              <a:rPr lang="en-US" altLang="zh-SG" sz="1200" dirty="0">
                <a:solidFill>
                  <a:srgbClr val="121212"/>
                </a:solidFill>
                <a:latin typeface="+mj-lt"/>
              </a:rPr>
              <a:t> 4.</a:t>
            </a:r>
            <a:r>
              <a:rPr lang="en-US" altLang="zh-SG" sz="1200" dirty="0">
                <a:solidFill>
                  <a:srgbClr val="00AF3F"/>
                </a:solidFill>
                <a:latin typeface="+mj-lt"/>
              </a:rPr>
              <a:t>Referee</a:t>
            </a:r>
          </a:p>
          <a:p>
            <a:pPr marL="0" indent="0">
              <a:buNone/>
            </a:pPr>
            <a:r>
              <a:rPr lang="en-US" altLang="zh-SG" sz="1200" dirty="0">
                <a:solidFill>
                  <a:srgbClr val="121212"/>
                </a:solidFill>
                <a:latin typeface="+mj-lt"/>
              </a:rPr>
              <a:t> 5.</a:t>
            </a:r>
            <a:r>
              <a:rPr lang="en-US" altLang="zh-SG" sz="1200" dirty="0">
                <a:solidFill>
                  <a:srgbClr val="00AF3F"/>
                </a:solidFill>
                <a:latin typeface="+mj-lt"/>
              </a:rPr>
              <a:t>Coach</a:t>
            </a:r>
            <a:endParaRPr lang="en-US" sz="1200" dirty="0">
              <a:solidFill>
                <a:srgbClr val="00B0F0"/>
              </a:solidFill>
              <a:latin typeface="+mj-lt"/>
            </a:endParaRPr>
          </a:p>
          <a:p>
            <a:pPr marL="0" indent="0">
              <a:buNone/>
            </a:pPr>
            <a:r>
              <a:rPr lang="en-US" sz="1200" dirty="0">
                <a:solidFill>
                  <a:srgbClr val="121212"/>
                </a:solidFill>
                <a:latin typeface="+mj-lt"/>
              </a:rPr>
              <a:t> 6.</a:t>
            </a:r>
            <a:r>
              <a:rPr lang="en-US" sz="1200" dirty="0">
                <a:solidFill>
                  <a:srgbClr val="00B0F0"/>
                </a:solidFill>
                <a:latin typeface="+mj-lt"/>
              </a:rPr>
              <a:t>Match Info</a:t>
            </a:r>
          </a:p>
          <a:p>
            <a:pPr marL="0" indent="0">
              <a:buNone/>
            </a:pPr>
            <a:r>
              <a:rPr lang="en-US" sz="1200" dirty="0">
                <a:solidFill>
                  <a:srgbClr val="121212"/>
                </a:solidFill>
                <a:latin typeface="+mj-lt"/>
              </a:rPr>
              <a:t> 7.</a:t>
            </a:r>
            <a:r>
              <a:rPr lang="en-US" sz="1200" dirty="0">
                <a:solidFill>
                  <a:srgbClr val="00B0F0"/>
                </a:solidFill>
                <a:latin typeface="+mj-lt"/>
              </a:rPr>
              <a:t>Match Score</a:t>
            </a:r>
          </a:p>
          <a:p>
            <a:pPr marL="0" indent="0">
              <a:buNone/>
            </a:pPr>
            <a:r>
              <a:rPr lang="en-US" sz="1200" dirty="0">
                <a:solidFill>
                  <a:srgbClr val="121212"/>
                </a:solidFill>
                <a:latin typeface="+mj-lt"/>
              </a:rPr>
              <a:t> 8.</a:t>
            </a:r>
            <a:r>
              <a:rPr lang="en-US" sz="1200" dirty="0">
                <a:solidFill>
                  <a:srgbClr val="00AF3F"/>
                </a:solidFill>
                <a:latin typeface="+mj-lt"/>
              </a:rPr>
              <a:t>Players each</a:t>
            </a:r>
          </a:p>
          <a:p>
            <a:pPr marL="0" indent="0">
              <a:buNone/>
            </a:pPr>
            <a:r>
              <a:rPr lang="en-US" sz="1200" dirty="0">
                <a:solidFill>
                  <a:srgbClr val="00AF3F"/>
                </a:solidFill>
                <a:latin typeface="+mj-lt"/>
              </a:rPr>
              <a:t>     match</a:t>
            </a:r>
          </a:p>
        </p:txBody>
      </p:sp>
    </p:spTree>
    <p:extLst>
      <p:ext uri="{BB962C8B-B14F-4D97-AF65-F5344CB8AC3E}">
        <p14:creationId xmlns:p14="http://schemas.microsoft.com/office/powerpoint/2010/main" val="868564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 grpId="0" animBg="1"/>
      <p:bldP spid="5" grpId="0" animBg="1"/>
      <p:bldP spid="6" grpId="0" animBg="1"/>
      <p:bldP spid="7"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3EBCB4E-9AE6-42CA-A18A-997B06BA4CBC}"/>
              </a:ext>
            </a:extLst>
          </p:cNvPr>
          <p:cNvSpPr txBox="1">
            <a:spLocks/>
          </p:cNvSpPr>
          <p:nvPr/>
        </p:nvSpPr>
        <p:spPr>
          <a:xfrm>
            <a:off x="481630" y="-121190"/>
            <a:ext cx="7402738"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lumMod val="85000"/>
                    <a:lumOff val="15000"/>
                  </a:schemeClr>
                </a:solidFill>
                <a:latin typeface="Avenir LT 65 Medium" panose="02000603020000020003" pitchFamily="2" charset="0"/>
                <a:ea typeface="+mj-ea"/>
                <a:cs typeface="+mj-cs"/>
              </a:defRPr>
            </a:lvl1pPr>
          </a:lstStyle>
          <a:p>
            <a:r>
              <a:rPr lang="en-US" altLang="zh-CN" sz="1200" spc="300" dirty="0">
                <a:solidFill>
                  <a:schemeClr val="bg1"/>
                </a:solidFill>
              </a:rPr>
              <a:t>Schema</a:t>
            </a:r>
            <a:endParaRPr lang="en-SG" altLang="zh-SG" sz="1200" spc="300" dirty="0">
              <a:solidFill>
                <a:schemeClr val="bg1"/>
              </a:solidFill>
            </a:endParaRPr>
          </a:p>
        </p:txBody>
      </p:sp>
      <p:sp>
        <p:nvSpPr>
          <p:cNvPr id="2" name="TextBox 1">
            <a:extLst>
              <a:ext uri="{FF2B5EF4-FFF2-40B4-BE49-F238E27FC236}">
                <a16:creationId xmlns:a16="http://schemas.microsoft.com/office/drawing/2014/main" id="{2DE6C147-668C-485F-B6D1-8EA7CAFE2421}"/>
              </a:ext>
            </a:extLst>
          </p:cNvPr>
          <p:cNvSpPr txBox="1"/>
          <p:nvPr/>
        </p:nvSpPr>
        <p:spPr>
          <a:xfrm>
            <a:off x="323528" y="374318"/>
            <a:ext cx="7704856" cy="576064"/>
          </a:xfrm>
          <a:prstGeom prst="rect">
            <a:avLst/>
          </a:prstGeom>
        </p:spPr>
        <p:txBody>
          <a:bodyPr vert="horz" wrap="square" lIns="91440" tIns="45720" rIns="91440" bIns="45720" rtlCol="0" anchor="ctr">
            <a:noAutofit/>
          </a:bodyPr>
          <a:lstStyle/>
          <a:p>
            <a:r>
              <a:rPr lang="en-US" altLang="zh-CN" sz="2000" dirty="0">
                <a:solidFill>
                  <a:schemeClr val="tx1">
                    <a:lumMod val="85000"/>
                    <a:lumOff val="15000"/>
                  </a:schemeClr>
                </a:solidFill>
              </a:rPr>
              <a:t>Creating Tables Based on Schema</a:t>
            </a:r>
            <a:endParaRPr lang="en-US" sz="2000" dirty="0">
              <a:solidFill>
                <a:schemeClr val="tx1">
                  <a:lumMod val="85000"/>
                  <a:lumOff val="15000"/>
                </a:schemeClr>
              </a:solidFill>
            </a:endParaRPr>
          </a:p>
        </p:txBody>
      </p:sp>
      <p:pic>
        <p:nvPicPr>
          <p:cNvPr id="5" name="Picture 4">
            <a:extLst>
              <a:ext uri="{FF2B5EF4-FFF2-40B4-BE49-F238E27FC236}">
                <a16:creationId xmlns:a16="http://schemas.microsoft.com/office/drawing/2014/main" id="{9E7C3321-6715-4F6D-8DD4-04FC125987D4}"/>
              </a:ext>
            </a:extLst>
          </p:cNvPr>
          <p:cNvPicPr>
            <a:picLocks noChangeAspect="1"/>
          </p:cNvPicPr>
          <p:nvPr/>
        </p:nvPicPr>
        <p:blipFill>
          <a:blip r:embed="rId3"/>
          <a:stretch>
            <a:fillRect/>
          </a:stretch>
        </p:blipFill>
        <p:spPr>
          <a:xfrm>
            <a:off x="2152403" y="1283405"/>
            <a:ext cx="1700623" cy="2429461"/>
          </a:xfrm>
          <a:prstGeom prst="rect">
            <a:avLst/>
          </a:prstGeom>
        </p:spPr>
      </p:pic>
      <p:pic>
        <p:nvPicPr>
          <p:cNvPr id="7" name="Picture 6">
            <a:extLst>
              <a:ext uri="{FF2B5EF4-FFF2-40B4-BE49-F238E27FC236}">
                <a16:creationId xmlns:a16="http://schemas.microsoft.com/office/drawing/2014/main" id="{8E8FC663-A991-48F8-A9A6-697504BC2BB4}"/>
              </a:ext>
            </a:extLst>
          </p:cNvPr>
          <p:cNvPicPr>
            <a:picLocks noChangeAspect="1"/>
          </p:cNvPicPr>
          <p:nvPr/>
        </p:nvPicPr>
        <p:blipFill>
          <a:blip r:embed="rId4"/>
          <a:stretch>
            <a:fillRect/>
          </a:stretch>
        </p:blipFill>
        <p:spPr>
          <a:xfrm>
            <a:off x="5845255" y="1300233"/>
            <a:ext cx="1123055" cy="1332438"/>
          </a:xfrm>
          <a:prstGeom prst="rect">
            <a:avLst/>
          </a:prstGeom>
          <a:solidFill>
            <a:schemeClr val="bg1"/>
          </a:solidFill>
        </p:spPr>
      </p:pic>
      <p:pic>
        <p:nvPicPr>
          <p:cNvPr id="8" name="Picture 7">
            <a:extLst>
              <a:ext uri="{FF2B5EF4-FFF2-40B4-BE49-F238E27FC236}">
                <a16:creationId xmlns:a16="http://schemas.microsoft.com/office/drawing/2014/main" id="{89725909-4E60-44B1-BA5D-AD3920B3AD53}"/>
              </a:ext>
            </a:extLst>
          </p:cNvPr>
          <p:cNvPicPr>
            <a:picLocks noChangeAspect="1"/>
          </p:cNvPicPr>
          <p:nvPr/>
        </p:nvPicPr>
        <p:blipFill>
          <a:blip r:embed="rId5"/>
          <a:stretch>
            <a:fillRect/>
          </a:stretch>
        </p:blipFill>
        <p:spPr>
          <a:xfrm>
            <a:off x="5615081" y="3092511"/>
            <a:ext cx="1583404" cy="1214731"/>
          </a:xfrm>
          <a:prstGeom prst="rect">
            <a:avLst/>
          </a:prstGeom>
          <a:solidFill>
            <a:schemeClr val="bg1"/>
          </a:solidFill>
        </p:spPr>
      </p:pic>
      <p:pic>
        <p:nvPicPr>
          <p:cNvPr id="14" name="Picture 13">
            <a:extLst>
              <a:ext uri="{FF2B5EF4-FFF2-40B4-BE49-F238E27FC236}">
                <a16:creationId xmlns:a16="http://schemas.microsoft.com/office/drawing/2014/main" id="{ECDF7FB8-01E7-441E-B881-80966CFC2666}"/>
              </a:ext>
            </a:extLst>
          </p:cNvPr>
          <p:cNvPicPr>
            <a:picLocks noChangeAspect="1"/>
          </p:cNvPicPr>
          <p:nvPr/>
        </p:nvPicPr>
        <p:blipFill>
          <a:blip r:embed="rId6"/>
          <a:stretch>
            <a:fillRect/>
          </a:stretch>
        </p:blipFill>
        <p:spPr>
          <a:xfrm>
            <a:off x="354624" y="2378349"/>
            <a:ext cx="1240727" cy="355208"/>
          </a:xfrm>
          <a:prstGeom prst="rect">
            <a:avLst/>
          </a:prstGeom>
        </p:spPr>
      </p:pic>
      <p:pic>
        <p:nvPicPr>
          <p:cNvPr id="15" name="Picture 14">
            <a:extLst>
              <a:ext uri="{FF2B5EF4-FFF2-40B4-BE49-F238E27FC236}">
                <a16:creationId xmlns:a16="http://schemas.microsoft.com/office/drawing/2014/main" id="{B0198D4B-1155-4DFC-A8BE-6B3E6278447F}"/>
              </a:ext>
            </a:extLst>
          </p:cNvPr>
          <p:cNvPicPr>
            <a:picLocks noChangeAspect="1"/>
          </p:cNvPicPr>
          <p:nvPr/>
        </p:nvPicPr>
        <p:blipFill>
          <a:blip r:embed="rId7"/>
          <a:stretch>
            <a:fillRect/>
          </a:stretch>
        </p:blipFill>
        <p:spPr>
          <a:xfrm>
            <a:off x="7530615" y="1537281"/>
            <a:ext cx="1505881" cy="815477"/>
          </a:xfrm>
          <a:prstGeom prst="rect">
            <a:avLst/>
          </a:prstGeom>
        </p:spPr>
      </p:pic>
      <p:pic>
        <p:nvPicPr>
          <p:cNvPr id="20" name="Picture 19">
            <a:extLst>
              <a:ext uri="{FF2B5EF4-FFF2-40B4-BE49-F238E27FC236}">
                <a16:creationId xmlns:a16="http://schemas.microsoft.com/office/drawing/2014/main" id="{C5EA8F64-0A7A-4EF0-9331-4F568400C36D}"/>
              </a:ext>
            </a:extLst>
          </p:cNvPr>
          <p:cNvPicPr>
            <a:picLocks noChangeAspect="1"/>
          </p:cNvPicPr>
          <p:nvPr/>
        </p:nvPicPr>
        <p:blipFill>
          <a:blip r:embed="rId8"/>
          <a:stretch>
            <a:fillRect/>
          </a:stretch>
        </p:blipFill>
        <p:spPr>
          <a:xfrm>
            <a:off x="344619" y="1635646"/>
            <a:ext cx="1250732" cy="585342"/>
          </a:xfrm>
          <a:prstGeom prst="rect">
            <a:avLst/>
          </a:prstGeom>
        </p:spPr>
      </p:pic>
      <p:pic>
        <p:nvPicPr>
          <p:cNvPr id="24" name="Picture 23">
            <a:extLst>
              <a:ext uri="{FF2B5EF4-FFF2-40B4-BE49-F238E27FC236}">
                <a16:creationId xmlns:a16="http://schemas.microsoft.com/office/drawing/2014/main" id="{24A31860-BB74-4CD5-B136-392BCCF397B4}"/>
              </a:ext>
            </a:extLst>
          </p:cNvPr>
          <p:cNvPicPr>
            <a:picLocks noChangeAspect="1"/>
          </p:cNvPicPr>
          <p:nvPr/>
        </p:nvPicPr>
        <p:blipFill>
          <a:blip r:embed="rId9"/>
          <a:stretch>
            <a:fillRect/>
          </a:stretch>
        </p:blipFill>
        <p:spPr>
          <a:xfrm>
            <a:off x="4199364" y="3092511"/>
            <a:ext cx="1220713" cy="470275"/>
          </a:xfrm>
          <a:prstGeom prst="rect">
            <a:avLst/>
          </a:prstGeom>
        </p:spPr>
      </p:pic>
      <p:pic>
        <p:nvPicPr>
          <p:cNvPr id="25" name="Picture 24">
            <a:extLst>
              <a:ext uri="{FF2B5EF4-FFF2-40B4-BE49-F238E27FC236}">
                <a16:creationId xmlns:a16="http://schemas.microsoft.com/office/drawing/2014/main" id="{D41C1741-35B6-43DB-8580-18DF1889B233}"/>
              </a:ext>
            </a:extLst>
          </p:cNvPr>
          <p:cNvPicPr>
            <a:picLocks noChangeAspect="1"/>
          </p:cNvPicPr>
          <p:nvPr/>
        </p:nvPicPr>
        <p:blipFill>
          <a:blip r:embed="rId10"/>
          <a:stretch>
            <a:fillRect/>
          </a:stretch>
        </p:blipFill>
        <p:spPr>
          <a:xfrm>
            <a:off x="7673198" y="4072104"/>
            <a:ext cx="1220713" cy="470275"/>
          </a:xfrm>
          <a:prstGeom prst="rect">
            <a:avLst/>
          </a:prstGeom>
        </p:spPr>
      </p:pic>
      <p:pic>
        <p:nvPicPr>
          <p:cNvPr id="26" name="Picture 25">
            <a:extLst>
              <a:ext uri="{FF2B5EF4-FFF2-40B4-BE49-F238E27FC236}">
                <a16:creationId xmlns:a16="http://schemas.microsoft.com/office/drawing/2014/main" id="{60E01F3D-7171-4F29-B4D0-8AC5BEDD966B}"/>
              </a:ext>
            </a:extLst>
          </p:cNvPr>
          <p:cNvPicPr>
            <a:picLocks noChangeAspect="1"/>
          </p:cNvPicPr>
          <p:nvPr/>
        </p:nvPicPr>
        <p:blipFill>
          <a:blip r:embed="rId11"/>
          <a:stretch>
            <a:fillRect/>
          </a:stretch>
        </p:blipFill>
        <p:spPr>
          <a:xfrm>
            <a:off x="4236092" y="1525581"/>
            <a:ext cx="1160679" cy="1390813"/>
          </a:xfrm>
          <a:prstGeom prst="rect">
            <a:avLst/>
          </a:prstGeom>
        </p:spPr>
      </p:pic>
      <p:pic>
        <p:nvPicPr>
          <p:cNvPr id="28" name="Picture 27">
            <a:extLst>
              <a:ext uri="{FF2B5EF4-FFF2-40B4-BE49-F238E27FC236}">
                <a16:creationId xmlns:a16="http://schemas.microsoft.com/office/drawing/2014/main" id="{18CAE058-C182-4B43-A582-2B114CF20EBA}"/>
              </a:ext>
            </a:extLst>
          </p:cNvPr>
          <p:cNvPicPr>
            <a:picLocks noChangeAspect="1"/>
          </p:cNvPicPr>
          <p:nvPr/>
        </p:nvPicPr>
        <p:blipFill>
          <a:blip r:embed="rId12"/>
          <a:stretch>
            <a:fillRect/>
          </a:stretch>
        </p:blipFill>
        <p:spPr>
          <a:xfrm>
            <a:off x="169496" y="2890919"/>
            <a:ext cx="1600937" cy="1045612"/>
          </a:xfrm>
          <a:prstGeom prst="rect">
            <a:avLst/>
          </a:prstGeom>
        </p:spPr>
      </p:pic>
      <p:pic>
        <p:nvPicPr>
          <p:cNvPr id="30" name="Picture 29">
            <a:extLst>
              <a:ext uri="{FF2B5EF4-FFF2-40B4-BE49-F238E27FC236}">
                <a16:creationId xmlns:a16="http://schemas.microsoft.com/office/drawing/2014/main" id="{3253D7DD-D85D-439D-A010-DDE4E21AE3E9}"/>
              </a:ext>
            </a:extLst>
          </p:cNvPr>
          <p:cNvPicPr>
            <a:picLocks noChangeAspect="1"/>
          </p:cNvPicPr>
          <p:nvPr/>
        </p:nvPicPr>
        <p:blipFill>
          <a:blip r:embed="rId13"/>
          <a:stretch>
            <a:fillRect/>
          </a:stretch>
        </p:blipFill>
        <p:spPr>
          <a:xfrm>
            <a:off x="7683202" y="2825539"/>
            <a:ext cx="1200703" cy="1045612"/>
          </a:xfrm>
          <a:prstGeom prst="rect">
            <a:avLst/>
          </a:prstGeom>
        </p:spPr>
      </p:pic>
      <p:sp>
        <p:nvSpPr>
          <p:cNvPr id="16" name="Rectangle 15">
            <a:extLst>
              <a:ext uri="{FF2B5EF4-FFF2-40B4-BE49-F238E27FC236}">
                <a16:creationId xmlns:a16="http://schemas.microsoft.com/office/drawing/2014/main" id="{39368A76-BC4B-42BD-BEB1-3D2B2217C522}"/>
              </a:ext>
            </a:extLst>
          </p:cNvPr>
          <p:cNvSpPr/>
          <p:nvPr/>
        </p:nvSpPr>
        <p:spPr>
          <a:xfrm>
            <a:off x="2146787" y="2733557"/>
            <a:ext cx="1700623" cy="414257"/>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cxnSp>
        <p:nvCxnSpPr>
          <p:cNvPr id="4" name="Connector: Elbow 3">
            <a:extLst>
              <a:ext uri="{FF2B5EF4-FFF2-40B4-BE49-F238E27FC236}">
                <a16:creationId xmlns:a16="http://schemas.microsoft.com/office/drawing/2014/main" id="{D4CF3184-02BE-4E7E-9209-43284A39188A}"/>
              </a:ext>
            </a:extLst>
          </p:cNvPr>
          <p:cNvCxnSpPr>
            <a:stCxn id="16" idx="1"/>
            <a:endCxn id="14" idx="3"/>
          </p:cNvCxnSpPr>
          <p:nvPr/>
        </p:nvCxnSpPr>
        <p:spPr>
          <a:xfrm rot="10800000">
            <a:off x="1595351" y="2555954"/>
            <a:ext cx="551436" cy="384733"/>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19" name="Rectangle 18">
            <a:extLst>
              <a:ext uri="{FF2B5EF4-FFF2-40B4-BE49-F238E27FC236}">
                <a16:creationId xmlns:a16="http://schemas.microsoft.com/office/drawing/2014/main" id="{97FDC4BB-EF46-4642-8EF7-89F26416F48D}"/>
              </a:ext>
            </a:extLst>
          </p:cNvPr>
          <p:cNvSpPr/>
          <p:nvPr/>
        </p:nvSpPr>
        <p:spPr>
          <a:xfrm>
            <a:off x="5845255" y="1500106"/>
            <a:ext cx="1123055" cy="72088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cxnSp>
        <p:nvCxnSpPr>
          <p:cNvPr id="10" name="Connector: Elbow 9">
            <a:extLst>
              <a:ext uri="{FF2B5EF4-FFF2-40B4-BE49-F238E27FC236}">
                <a16:creationId xmlns:a16="http://schemas.microsoft.com/office/drawing/2014/main" id="{534E81A7-EBCC-4CDC-B416-F4AB092C0241}"/>
              </a:ext>
            </a:extLst>
          </p:cNvPr>
          <p:cNvCxnSpPr>
            <a:stCxn id="19" idx="3"/>
            <a:endCxn id="15" idx="1"/>
          </p:cNvCxnSpPr>
          <p:nvPr/>
        </p:nvCxnSpPr>
        <p:spPr>
          <a:xfrm>
            <a:off x="6968310" y="1860547"/>
            <a:ext cx="562305" cy="84473"/>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23" name="Rectangle 22">
            <a:extLst>
              <a:ext uri="{FF2B5EF4-FFF2-40B4-BE49-F238E27FC236}">
                <a16:creationId xmlns:a16="http://schemas.microsoft.com/office/drawing/2014/main" id="{929DEE55-D10D-49A0-B9DB-8EEE79DC14C1}"/>
              </a:ext>
            </a:extLst>
          </p:cNvPr>
          <p:cNvSpPr/>
          <p:nvPr/>
        </p:nvSpPr>
        <p:spPr>
          <a:xfrm>
            <a:off x="2161878" y="2157537"/>
            <a:ext cx="1685532" cy="242998"/>
          </a:xfrm>
          <a:prstGeom prst="rect">
            <a:avLst/>
          </a:prstGeom>
          <a:noFill/>
          <a:ln w="19050">
            <a:solidFill>
              <a:srgbClr val="00A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cxnSp>
        <p:nvCxnSpPr>
          <p:cNvPr id="17" name="Connector: Elbow 16">
            <a:extLst>
              <a:ext uri="{FF2B5EF4-FFF2-40B4-BE49-F238E27FC236}">
                <a16:creationId xmlns:a16="http://schemas.microsoft.com/office/drawing/2014/main" id="{47B77136-B468-44A1-A41D-13F3765C3E2F}"/>
              </a:ext>
            </a:extLst>
          </p:cNvPr>
          <p:cNvCxnSpPr>
            <a:stCxn id="23" idx="1"/>
            <a:endCxn id="20" idx="3"/>
          </p:cNvCxnSpPr>
          <p:nvPr/>
        </p:nvCxnSpPr>
        <p:spPr>
          <a:xfrm rot="10800000">
            <a:off x="1595352" y="1928318"/>
            <a:ext cx="566527" cy="3507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099467D-EDEC-4B46-BCBB-240830A6BB12}"/>
              </a:ext>
            </a:extLst>
          </p:cNvPr>
          <p:cNvSpPr/>
          <p:nvPr/>
        </p:nvSpPr>
        <p:spPr>
          <a:xfrm>
            <a:off x="2159792" y="2414599"/>
            <a:ext cx="1685532" cy="318957"/>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cxnSp>
        <p:nvCxnSpPr>
          <p:cNvPr id="21" name="Connector: Elbow 20">
            <a:extLst>
              <a:ext uri="{FF2B5EF4-FFF2-40B4-BE49-F238E27FC236}">
                <a16:creationId xmlns:a16="http://schemas.microsoft.com/office/drawing/2014/main" id="{3E7C851B-B07D-4936-9A19-04D8A0D80E84}"/>
              </a:ext>
            </a:extLst>
          </p:cNvPr>
          <p:cNvCxnSpPr>
            <a:stCxn id="29" idx="3"/>
            <a:endCxn id="24" idx="1"/>
          </p:cNvCxnSpPr>
          <p:nvPr/>
        </p:nvCxnSpPr>
        <p:spPr>
          <a:xfrm>
            <a:off x="3845324" y="2574078"/>
            <a:ext cx="354040" cy="753571"/>
          </a:xfrm>
          <a:prstGeom prst="bentConnector3">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A5E8886-FF2C-406F-A7A7-FCA3A2DF8226}"/>
              </a:ext>
            </a:extLst>
          </p:cNvPr>
          <p:cNvSpPr/>
          <p:nvPr/>
        </p:nvSpPr>
        <p:spPr>
          <a:xfrm>
            <a:off x="5615081" y="4185742"/>
            <a:ext cx="1583404" cy="121500"/>
          </a:xfrm>
          <a:prstGeom prst="rect">
            <a:avLst/>
          </a:prstGeom>
          <a:noFill/>
          <a:ln w="19050">
            <a:solidFill>
              <a:srgbClr val="00A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cxnSp>
        <p:nvCxnSpPr>
          <p:cNvPr id="33" name="Connector: Elbow 32">
            <a:extLst>
              <a:ext uri="{FF2B5EF4-FFF2-40B4-BE49-F238E27FC236}">
                <a16:creationId xmlns:a16="http://schemas.microsoft.com/office/drawing/2014/main" id="{91B6B2E5-5626-4E1C-B246-8A349FF7A44A}"/>
              </a:ext>
            </a:extLst>
          </p:cNvPr>
          <p:cNvCxnSpPr>
            <a:stCxn id="31" idx="3"/>
            <a:endCxn id="25" idx="1"/>
          </p:cNvCxnSpPr>
          <p:nvPr/>
        </p:nvCxnSpPr>
        <p:spPr>
          <a:xfrm>
            <a:off x="7198485" y="4246492"/>
            <a:ext cx="474713" cy="607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C06C2AA8-479E-4627-9C6E-33D029CE0872}"/>
              </a:ext>
            </a:extLst>
          </p:cNvPr>
          <p:cNvSpPr/>
          <p:nvPr/>
        </p:nvSpPr>
        <p:spPr>
          <a:xfrm>
            <a:off x="2050547" y="1473798"/>
            <a:ext cx="1873381" cy="125975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cxnSp>
        <p:nvCxnSpPr>
          <p:cNvPr id="38" name="Connector: Elbow 37">
            <a:extLst>
              <a:ext uri="{FF2B5EF4-FFF2-40B4-BE49-F238E27FC236}">
                <a16:creationId xmlns:a16="http://schemas.microsoft.com/office/drawing/2014/main" id="{6878E139-85BD-4704-A725-C35B92086EDA}"/>
              </a:ext>
            </a:extLst>
          </p:cNvPr>
          <p:cNvCxnSpPr>
            <a:stCxn id="34" idx="3"/>
            <a:endCxn id="26" idx="1"/>
          </p:cNvCxnSpPr>
          <p:nvPr/>
        </p:nvCxnSpPr>
        <p:spPr>
          <a:xfrm>
            <a:off x="3923928" y="2103677"/>
            <a:ext cx="312164" cy="117311"/>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42" name="Rectangle 41">
            <a:extLst>
              <a:ext uri="{FF2B5EF4-FFF2-40B4-BE49-F238E27FC236}">
                <a16:creationId xmlns:a16="http://schemas.microsoft.com/office/drawing/2014/main" id="{30452476-8518-45D5-841B-D05B95ED9CEE}"/>
              </a:ext>
            </a:extLst>
          </p:cNvPr>
          <p:cNvSpPr/>
          <p:nvPr/>
        </p:nvSpPr>
        <p:spPr>
          <a:xfrm>
            <a:off x="2050547" y="2716867"/>
            <a:ext cx="1873381" cy="994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cxnSp>
        <p:nvCxnSpPr>
          <p:cNvPr id="44" name="Connector: Elbow 43">
            <a:extLst>
              <a:ext uri="{FF2B5EF4-FFF2-40B4-BE49-F238E27FC236}">
                <a16:creationId xmlns:a16="http://schemas.microsoft.com/office/drawing/2014/main" id="{AB8A443B-69E4-4906-A13E-F0DC6AA7D2E3}"/>
              </a:ext>
            </a:extLst>
          </p:cNvPr>
          <p:cNvCxnSpPr>
            <a:stCxn id="42" idx="1"/>
            <a:endCxn id="28" idx="3"/>
          </p:cNvCxnSpPr>
          <p:nvPr/>
        </p:nvCxnSpPr>
        <p:spPr>
          <a:xfrm rot="10800000" flipV="1">
            <a:off x="1770433" y="3214179"/>
            <a:ext cx="280114" cy="199545"/>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C8A9F838-462C-4C95-AB98-E798F2B6D3C3}"/>
              </a:ext>
            </a:extLst>
          </p:cNvPr>
          <p:cNvSpPr/>
          <p:nvPr/>
        </p:nvSpPr>
        <p:spPr>
          <a:xfrm>
            <a:off x="5544179" y="3291830"/>
            <a:ext cx="1700623" cy="1071287"/>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cxnSp>
        <p:nvCxnSpPr>
          <p:cNvPr id="47" name="Connector: Elbow 46">
            <a:extLst>
              <a:ext uri="{FF2B5EF4-FFF2-40B4-BE49-F238E27FC236}">
                <a16:creationId xmlns:a16="http://schemas.microsoft.com/office/drawing/2014/main" id="{84CC2FE9-4491-4E3B-BB1C-44978C0C8F09}"/>
              </a:ext>
            </a:extLst>
          </p:cNvPr>
          <p:cNvCxnSpPr>
            <a:stCxn id="45" idx="3"/>
            <a:endCxn id="30" idx="1"/>
          </p:cNvCxnSpPr>
          <p:nvPr/>
        </p:nvCxnSpPr>
        <p:spPr>
          <a:xfrm flipV="1">
            <a:off x="7244802" y="3348345"/>
            <a:ext cx="438400" cy="479129"/>
          </a:xfrm>
          <a:prstGeom prst="bentConnector3">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0367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righ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right)">
                                      <p:cBhvr>
                                        <p:cTn id="37" dur="500"/>
                                        <p:tgtEl>
                                          <p:spTgt spid="17"/>
                                        </p:tgtEl>
                                      </p:cBhvr>
                                    </p:animEffect>
                                  </p:childTnLst>
                                </p:cTn>
                              </p:par>
                            </p:childTnLst>
                          </p:cTn>
                        </p:par>
                        <p:par>
                          <p:cTn id="38" fill="hold">
                            <p:stCondLst>
                              <p:cond delay="1000"/>
                            </p:stCondLst>
                            <p:childTnLst>
                              <p:par>
                                <p:cTn id="39" presetID="22" presetClass="entr" presetSubtype="2"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right)">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left)">
                                      <p:cBhvr>
                                        <p:cTn id="63" dur="500"/>
                                        <p:tgtEl>
                                          <p:spTgt spid="33"/>
                                        </p:tgtEl>
                                      </p:cBhvr>
                                    </p:animEffect>
                                  </p:childTnLst>
                                </p:cTn>
                              </p:par>
                            </p:childTnLst>
                          </p:cTn>
                        </p:par>
                        <p:par>
                          <p:cTn id="64" fill="hold">
                            <p:stCondLst>
                              <p:cond delay="1000"/>
                            </p:stCondLst>
                            <p:childTnLst>
                              <p:par>
                                <p:cTn id="65" presetID="22" presetClass="entr" presetSubtype="8" fill="hold"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par>
                          <p:cTn id="77" fill="hold">
                            <p:stCondLst>
                              <p:cond delay="1000"/>
                            </p:stCondLst>
                            <p:childTnLst>
                              <p:par>
                                <p:cTn id="78" presetID="22" presetClass="entr" presetSubtype="8" fill="hold"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childTnLst>
                          </p:cTn>
                        </p:par>
                        <p:par>
                          <p:cTn id="86" fill="hold">
                            <p:stCondLst>
                              <p:cond delay="500"/>
                            </p:stCondLst>
                            <p:childTnLst>
                              <p:par>
                                <p:cTn id="87" presetID="22" presetClass="entr" presetSubtype="2" fill="hold" nodeType="after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wipe(right)">
                                      <p:cBhvr>
                                        <p:cTn id="89" dur="500"/>
                                        <p:tgtEl>
                                          <p:spTgt spid="44"/>
                                        </p:tgtEl>
                                      </p:cBhvr>
                                    </p:animEffect>
                                  </p:childTnLst>
                                </p:cTn>
                              </p:par>
                            </p:childTnLst>
                          </p:cTn>
                        </p:par>
                        <p:par>
                          <p:cTn id="90" fill="hold">
                            <p:stCondLst>
                              <p:cond delay="1000"/>
                            </p:stCondLst>
                            <p:childTnLst>
                              <p:par>
                                <p:cTn id="91" presetID="22" presetClass="entr" presetSubtype="2" fill="hold"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right)">
                                      <p:cBhvr>
                                        <p:cTn id="93" dur="500"/>
                                        <p:tgtEl>
                                          <p:spTgt spid="2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childTnLst>
                          </p:cTn>
                        </p:par>
                        <p:par>
                          <p:cTn id="99" fill="hold">
                            <p:stCondLst>
                              <p:cond delay="500"/>
                            </p:stCondLst>
                            <p:childTnLst>
                              <p:par>
                                <p:cTn id="100" presetID="22" presetClass="entr" presetSubtype="8" fill="hold" nodeType="after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wipe(left)">
                                      <p:cBhvr>
                                        <p:cTn id="102" dur="500"/>
                                        <p:tgtEl>
                                          <p:spTgt spid="47"/>
                                        </p:tgtEl>
                                      </p:cBhvr>
                                    </p:animEffect>
                                  </p:childTnLst>
                                </p:cTn>
                              </p:par>
                            </p:childTnLst>
                          </p:cTn>
                        </p:par>
                        <p:par>
                          <p:cTn id="103" fill="hold">
                            <p:stCondLst>
                              <p:cond delay="1000"/>
                            </p:stCondLst>
                            <p:childTnLst>
                              <p:par>
                                <p:cTn id="104" presetID="22" presetClass="entr" presetSubtype="8" fill="hold" nodeType="afterEffect">
                                  <p:stCondLst>
                                    <p:cond delay="0"/>
                                  </p:stCondLst>
                                  <p:childTnLst>
                                    <p:set>
                                      <p:cBhvr>
                                        <p:cTn id="105" dur="1" fill="hold">
                                          <p:stCondLst>
                                            <p:cond delay="0"/>
                                          </p:stCondLst>
                                        </p:cTn>
                                        <p:tgtEl>
                                          <p:spTgt spid="30"/>
                                        </p:tgtEl>
                                        <p:attrNameLst>
                                          <p:attrName>style.visibility</p:attrName>
                                        </p:attrNameLst>
                                      </p:cBhvr>
                                      <p:to>
                                        <p:strVal val="visible"/>
                                      </p:to>
                                    </p:set>
                                    <p:animEffect transition="in" filter="wipe(left)">
                                      <p:cBhvr>
                                        <p:cTn id="10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3" grpId="0" animBg="1"/>
      <p:bldP spid="29" grpId="0" animBg="1"/>
      <p:bldP spid="31" grpId="0" animBg="1"/>
      <p:bldP spid="34" grpId="0" animBg="1"/>
      <p:bldP spid="42" grpId="0" animBg="1"/>
      <p:bldP spid="45" grpId="0" animBg="1"/>
    </p:bldLst>
  </p:timing>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Autofit/>
      </a:bodyPr>
      <a:lstStyle>
        <a:defPPr>
          <a:defRPr dirty="0" smtClean="0">
            <a:solidFill>
              <a:schemeClr val="tx1">
                <a:lumMod val="85000"/>
                <a:lumOff val="1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17688</TotalTime>
  <Words>1143</Words>
  <Application>Microsoft Office PowerPoint</Application>
  <PresentationFormat>On-screen Show (16:9)</PresentationFormat>
  <Paragraphs>203</Paragraphs>
  <Slides>25</Slides>
  <Notes>25</Notes>
  <HiddenSlides>25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Avenir LT 45 Book</vt:lpstr>
      <vt:lpstr>Avenir LT 65 Medium</vt:lpstr>
      <vt:lpstr>Arial</vt:lpstr>
      <vt:lpstr>Arial Rounded MT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Brian Reposar Alapide</dc:creator>
  <cp:lastModifiedBy>ZHEMING LI</cp:lastModifiedBy>
  <cp:revision>1213</cp:revision>
  <dcterms:created xsi:type="dcterms:W3CDTF">2014-09-06T03:10:56Z</dcterms:created>
  <dcterms:modified xsi:type="dcterms:W3CDTF">2020-11-02T07:37:32Z</dcterms:modified>
</cp:coreProperties>
</file>