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62" r:id="rId5"/>
    <p:sldId id="279" r:id="rId6"/>
    <p:sldId id="258" r:id="rId7"/>
    <p:sldId id="263" r:id="rId8"/>
    <p:sldId id="264" r:id="rId9"/>
    <p:sldId id="265" r:id="rId10"/>
    <p:sldId id="266" r:id="rId11"/>
    <p:sldId id="259" r:id="rId12"/>
    <p:sldId id="267" r:id="rId13"/>
    <p:sldId id="278" r:id="rId14"/>
    <p:sldId id="269" r:id="rId15"/>
    <p:sldId id="270" r:id="rId16"/>
    <p:sldId id="260" r:id="rId17"/>
    <p:sldId id="272" r:id="rId18"/>
    <p:sldId id="271" r:id="rId19"/>
    <p:sldId id="273" r:id="rId20"/>
    <p:sldId id="275" r:id="rId21"/>
    <p:sldId id="276" r:id="rId22"/>
    <p:sldId id="277" r:id="rId23"/>
    <p:sldId id="261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78AF4-07F4-4245-B1BC-AAB09E832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915175"/>
            <a:ext cx="8825658" cy="2677648"/>
          </a:xfrm>
        </p:spPr>
        <p:txBody>
          <a:bodyPr/>
          <a:lstStyle/>
          <a:p>
            <a:r>
              <a:rPr lang="es-ES" dirty="0"/>
              <a:t>LABORATORIO 3 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E2520D-BDDA-4130-B4E2-C0BBA7C90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Carlos martín </a:t>
            </a:r>
            <a:r>
              <a:rPr lang="es-ES" dirty="0" err="1"/>
              <a:t>sanz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72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163B1-03CD-49ED-A8EF-31D992E0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5A2735-9B8D-4309-BF31-EE58F843B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657425" cy="3416300"/>
          </a:xfrm>
        </p:spPr>
        <p:txBody>
          <a:bodyPr/>
          <a:lstStyle/>
          <a:p>
            <a:r>
              <a:rPr lang="es-ES" dirty="0"/>
              <a:t>Aunque también influye la semilla, no es lo mismo incrementar la probabilidad en 0,2 para la semilla 5 que para la semilla 10, por ejemplo: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CA795C2-BFF3-4B57-AFAB-B2A02707F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526" y="3429000"/>
            <a:ext cx="8655853" cy="137522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7DC0EB1C-F90B-4FD5-A020-799316E408EC}"/>
              </a:ext>
            </a:extLst>
          </p:cNvPr>
          <p:cNvSpPr txBox="1"/>
          <p:nvPr/>
        </p:nvSpPr>
        <p:spPr>
          <a:xfrm>
            <a:off x="1625600" y="5268686"/>
            <a:ext cx="95504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COMO SE VE EN LA TABLA, LA PROPORCIÓN DE AUMENTO NO ES LA MISMA, POR TANTO LA PROBABILIDAD COMO LA SEMILLA INFLUYEN EN EL RENDIMIENTO</a:t>
            </a:r>
          </a:p>
        </p:txBody>
      </p:sp>
    </p:spTree>
    <p:extLst>
      <p:ext uri="{BB962C8B-B14F-4D97-AF65-F5344CB8AC3E}">
        <p14:creationId xmlns:p14="http://schemas.microsoft.com/office/powerpoint/2010/main" val="1872059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2EA7C-C7A1-4365-B852-F5B8B198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PREGUNTA 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48D593-1198-4939-ACCC-0330BC602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501122"/>
            <a:ext cx="10027571" cy="34163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s-ES" sz="3500" b="1" cap="all" dirty="0">
                <a:solidFill>
                  <a:srgbClr val="212529"/>
                </a:solidFill>
                <a:latin typeface="-apple-system"/>
              </a:rPr>
              <a:t>Explica cómo has modificado las estructuras y/o búsqueda para añadir la profundidad (distancia al nodo de origen). ¿Qué diferencias hay entre implementar búsquedas en profundidad o en anchura?</a:t>
            </a:r>
          </a:p>
          <a:p>
            <a:pPr marL="0" indent="0" algn="just">
              <a:buNone/>
            </a:pPr>
            <a:br>
              <a:rPr lang="es-ES" sz="3200" dirty="0"/>
            </a:br>
            <a:br>
              <a:rPr lang="es-ES" sz="3200" b="1" i="0" cap="all" dirty="0">
                <a:solidFill>
                  <a:srgbClr val="212529"/>
                </a:solidFill>
                <a:effectLst/>
                <a:latin typeface="-apple-system"/>
              </a:rPr>
            </a:br>
            <a:endParaRPr lang="es-ES" sz="3200" b="1" i="0" cap="all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indent="0">
              <a:buNone/>
            </a:pPr>
            <a:br>
              <a:rPr lang="es-ES" sz="3200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3453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76957-59F0-4288-87B4-484392FED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EBEBEB"/>
                </a:solidFill>
              </a:rPr>
              <a:t>MODIFICACION CODIGO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FF0D2C1-986E-402C-BB4C-FEA109E48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29977"/>
            <a:ext cx="3481054" cy="1236953"/>
          </a:xfrm>
        </p:spPr>
        <p:txBody>
          <a:bodyPr anchor="ctr">
            <a:normAutofit/>
          </a:bodyPr>
          <a:lstStyle/>
          <a:p>
            <a:endParaRPr lang="en-US" sz="1600" dirty="0"/>
          </a:p>
          <a:p>
            <a:r>
              <a:rPr lang="en-US" sz="1600" dirty="0" err="1"/>
              <a:t>Añadiendo</a:t>
            </a:r>
            <a:r>
              <a:rPr lang="en-US" sz="1600" dirty="0"/>
              <a:t> a la </a:t>
            </a:r>
            <a:r>
              <a:rPr lang="en-US" sz="1600" dirty="0" err="1"/>
              <a:t>tupla</a:t>
            </a:r>
            <a:r>
              <a:rPr lang="en-US" sz="1600" dirty="0"/>
              <a:t>, una </a:t>
            </a:r>
            <a:r>
              <a:rPr lang="en-US" sz="1600" dirty="0" err="1"/>
              <a:t>nueva</a:t>
            </a:r>
            <a:r>
              <a:rPr lang="en-US" sz="1600" dirty="0"/>
              <a:t> </a:t>
            </a:r>
            <a:r>
              <a:rPr lang="en-US" sz="1600" dirty="0" err="1"/>
              <a:t>posición</a:t>
            </a:r>
            <a:r>
              <a:rPr lang="en-US" sz="1600" dirty="0"/>
              <a:t> que </a:t>
            </a:r>
            <a:r>
              <a:rPr lang="en-US" sz="1600" dirty="0" err="1"/>
              <a:t>contiene</a:t>
            </a:r>
            <a:r>
              <a:rPr lang="en-US" sz="1600" dirty="0"/>
              <a:t> la </a:t>
            </a:r>
            <a:r>
              <a:rPr lang="en-US" sz="1600" dirty="0" err="1"/>
              <a:t>profundidad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5" name="Marcador de contenido 4" descr="Texto&#10;&#10;Descripción generada automáticamente con confianza baja">
            <a:extLst>
              <a:ext uri="{FF2B5EF4-FFF2-40B4-BE49-F238E27FC236}">
                <a16:creationId xmlns:a16="http://schemas.microsoft.com/office/drawing/2014/main" id="{97590E15-266C-425E-BD7B-1842D4D31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947" y="2355432"/>
            <a:ext cx="6158802" cy="15397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E426D3AF-B5D2-4F16-8BA4-0F0D30529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94" y="4114945"/>
            <a:ext cx="4726933" cy="2295324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7ED1BEB6-5F9A-4B6A-AF03-677EE5C19AC9}"/>
              </a:ext>
            </a:extLst>
          </p:cNvPr>
          <p:cNvSpPr/>
          <p:nvPr/>
        </p:nvSpPr>
        <p:spPr>
          <a:xfrm>
            <a:off x="10143232" y="3279710"/>
            <a:ext cx="326229" cy="29857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93C47AD8-7D03-45DF-9B02-A586F5047799}"/>
              </a:ext>
            </a:extLst>
          </p:cNvPr>
          <p:cNvSpPr txBox="1">
            <a:spLocks/>
          </p:cNvSpPr>
          <p:nvPr/>
        </p:nvSpPr>
        <p:spPr>
          <a:xfrm>
            <a:off x="6349036" y="4644130"/>
            <a:ext cx="4822713" cy="1236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Antes de </a:t>
            </a:r>
            <a:r>
              <a:rPr lang="en-US" sz="1600" dirty="0" err="1"/>
              <a:t>añadir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nuevo </a:t>
            </a:r>
            <a:r>
              <a:rPr lang="en-US" sz="1600" dirty="0" err="1"/>
              <a:t>nodo</a:t>
            </a:r>
            <a:r>
              <a:rPr lang="en-US" sz="1600" dirty="0"/>
              <a:t> al array </a:t>
            </a:r>
            <a:r>
              <a:rPr lang="en-US" sz="1600" dirty="0" err="1"/>
              <a:t>visitados</a:t>
            </a:r>
            <a:r>
              <a:rPr lang="en-US" sz="1600" dirty="0"/>
              <a:t>, </a:t>
            </a:r>
            <a:r>
              <a:rPr lang="en-US" sz="1600" dirty="0" err="1"/>
              <a:t>actualiza</a:t>
            </a:r>
            <a:r>
              <a:rPr lang="en-US" sz="1600" dirty="0"/>
              <a:t> la </a:t>
            </a:r>
            <a:r>
              <a:rPr lang="en-US" sz="1600" dirty="0" err="1"/>
              <a:t>profundidad</a:t>
            </a:r>
            <a:r>
              <a:rPr lang="en-US" sz="1600" dirty="0"/>
              <a:t> </a:t>
            </a:r>
            <a:r>
              <a:rPr lang="en-US" sz="1600" dirty="0" err="1"/>
              <a:t>sumando</a:t>
            </a:r>
            <a:r>
              <a:rPr lang="en-US" sz="1600" dirty="0"/>
              <a:t> uno a la </a:t>
            </a:r>
            <a:r>
              <a:rPr lang="en-US" sz="1600" dirty="0" err="1"/>
              <a:t>profundidad</a:t>
            </a:r>
            <a:r>
              <a:rPr lang="en-US" sz="1600" dirty="0"/>
              <a:t> del </a:t>
            </a:r>
            <a:r>
              <a:rPr lang="en-US" sz="1600" dirty="0" err="1"/>
              <a:t>nodo</a:t>
            </a:r>
            <a:r>
              <a:rPr lang="en-US" sz="1600" dirty="0"/>
              <a:t> “actual”, es </a:t>
            </a:r>
            <a:r>
              <a:rPr lang="en-US" sz="1600" dirty="0" err="1"/>
              <a:t>decir</a:t>
            </a:r>
            <a:r>
              <a:rPr lang="en-US" sz="1600" dirty="0"/>
              <a:t>, del </a:t>
            </a:r>
            <a:r>
              <a:rPr lang="en-US" sz="1600" dirty="0" err="1"/>
              <a:t>nodo</a:t>
            </a:r>
            <a:r>
              <a:rPr lang="en-US" sz="1600" dirty="0"/>
              <a:t> que </a:t>
            </a:r>
            <a:r>
              <a:rPr lang="en-US" sz="1600" dirty="0" err="1"/>
              <a:t>cuelga</a:t>
            </a:r>
            <a:endParaRPr lang="en-US" sz="160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8AFD454-C38F-4A45-B3D7-3A13B78CC2D1}"/>
              </a:ext>
            </a:extLst>
          </p:cNvPr>
          <p:cNvSpPr/>
          <p:nvPr/>
        </p:nvSpPr>
        <p:spPr>
          <a:xfrm>
            <a:off x="1702965" y="5746459"/>
            <a:ext cx="1216404" cy="1583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2913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D457E-7897-4532-9722-D70CA91B0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s-ES" dirty="0"/>
              <a:t>CODIGO DFS VS BFS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E124333-822E-447A-955C-E698CEAEE3CF}"/>
              </a:ext>
            </a:extLst>
          </p:cNvPr>
          <p:cNvSpPr txBox="1"/>
          <p:nvPr/>
        </p:nvSpPr>
        <p:spPr>
          <a:xfrm>
            <a:off x="1228743" y="2606922"/>
            <a:ext cx="251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DFS (PROFUNDIDAD)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2944679-BE36-492E-B717-E32D80477881}"/>
              </a:ext>
            </a:extLst>
          </p:cNvPr>
          <p:cNvSpPr txBox="1"/>
          <p:nvPr/>
        </p:nvSpPr>
        <p:spPr>
          <a:xfrm>
            <a:off x="7642114" y="2606922"/>
            <a:ext cx="250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BFS (ANCHURA)</a:t>
            </a:r>
          </a:p>
        </p:txBody>
      </p:sp>
      <p:pic>
        <p:nvPicPr>
          <p:cNvPr id="11" name="Imagen 10" descr="Texto&#10;&#10;Descripción generada automáticamente">
            <a:extLst>
              <a:ext uri="{FF2B5EF4-FFF2-40B4-BE49-F238E27FC236}">
                <a16:creationId xmlns:a16="http://schemas.microsoft.com/office/drawing/2014/main" id="{8C4D2700-75EB-4148-917C-787B8BF2D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189" y="3070858"/>
            <a:ext cx="4608965" cy="2234650"/>
          </a:xfrm>
          <a:prstGeom prst="rect">
            <a:avLst/>
          </a:prstGeom>
        </p:spPr>
      </p:pic>
      <p:pic>
        <p:nvPicPr>
          <p:cNvPr id="13" name="Imagen 12" descr="Texto&#10;&#10;Descripción generada automáticamente">
            <a:extLst>
              <a:ext uri="{FF2B5EF4-FFF2-40B4-BE49-F238E27FC236}">
                <a16:creationId xmlns:a16="http://schemas.microsoft.com/office/drawing/2014/main" id="{2CA4D9FA-C99C-451A-8CD2-8CBB9731C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867" y="3051617"/>
            <a:ext cx="4755793" cy="2234650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8395FCF5-4F4B-4C76-9118-D2BB33AD29B1}"/>
              </a:ext>
            </a:extLst>
          </p:cNvPr>
          <p:cNvSpPr/>
          <p:nvPr/>
        </p:nvSpPr>
        <p:spPr>
          <a:xfrm>
            <a:off x="989900" y="3724712"/>
            <a:ext cx="1451296" cy="20299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F95B9B7-BB4C-4317-BBE0-EAFF9FF42867}"/>
              </a:ext>
            </a:extLst>
          </p:cNvPr>
          <p:cNvSpPr/>
          <p:nvPr/>
        </p:nvSpPr>
        <p:spPr>
          <a:xfrm>
            <a:off x="6695812" y="3724712"/>
            <a:ext cx="1451296" cy="20299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C96DCB9-C629-468E-BA4A-D916F78796C4}"/>
              </a:ext>
            </a:extLst>
          </p:cNvPr>
          <p:cNvSpPr txBox="1"/>
          <p:nvPr/>
        </p:nvSpPr>
        <p:spPr>
          <a:xfrm>
            <a:off x="2676087" y="5671241"/>
            <a:ext cx="590584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La diferencia en cuanto a código es utilizar una cola o una pila, con pila es DFS, con cola BFS</a:t>
            </a:r>
          </a:p>
        </p:txBody>
      </p:sp>
    </p:spTree>
    <p:extLst>
      <p:ext uri="{BB962C8B-B14F-4D97-AF65-F5344CB8AC3E}">
        <p14:creationId xmlns:p14="http://schemas.microsoft.com/office/powerpoint/2010/main" val="1400894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D457E-7897-4532-9722-D70CA91B0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s-ES" dirty="0"/>
              <a:t>PROFUNDIDAD VS ANCHURA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0C26A0-F654-4A44-9338-62B01B91F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s-ES" sz="1600" b="1" dirty="0"/>
              <a:t>f=10 c=10 p=0.6 </a:t>
            </a:r>
            <a:r>
              <a:rPr lang="es-ES" sz="1600" b="1" dirty="0" err="1"/>
              <a:t>seed</a:t>
            </a:r>
            <a:r>
              <a:rPr lang="es-ES" sz="1600" b="1" dirty="0"/>
              <a:t>=45</a:t>
            </a:r>
          </a:p>
          <a:p>
            <a:pPr marL="0" indent="0">
              <a:buNone/>
            </a:pPr>
            <a:endParaRPr lang="es-ES" sz="1600" dirty="0"/>
          </a:p>
          <a:p>
            <a:r>
              <a:rPr lang="es-ES" sz="1600" dirty="0"/>
              <a:t>Distinto recorrido, implica distintos ciclos</a:t>
            </a:r>
          </a:p>
          <a:p>
            <a:r>
              <a:rPr lang="es-ES" sz="1600" dirty="0"/>
              <a:t>Distintos etiquetados (profundidad)</a:t>
            </a:r>
          </a:p>
          <a:p>
            <a:r>
              <a:rPr lang="es-ES" sz="1600" dirty="0"/>
              <a:t>Diferencias de tiempos</a:t>
            </a:r>
          </a:p>
          <a:p>
            <a:endParaRPr lang="es-ES" sz="1600" dirty="0"/>
          </a:p>
        </p:txBody>
      </p:sp>
      <p:pic>
        <p:nvPicPr>
          <p:cNvPr id="7" name="Imagen 6" descr="Código QR&#10;&#10;Descripción generada automáticamente">
            <a:extLst>
              <a:ext uri="{FF2B5EF4-FFF2-40B4-BE49-F238E27FC236}">
                <a16:creationId xmlns:a16="http://schemas.microsoft.com/office/drawing/2014/main" id="{BF4B95F9-464D-4716-9FF6-D9A7C306F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249" y="2524378"/>
            <a:ext cx="3242691" cy="2691433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5" name="Imagen 4" descr="Código QR&#10;&#10;Descripción generada automáticamente">
            <a:extLst>
              <a:ext uri="{FF2B5EF4-FFF2-40B4-BE49-F238E27FC236}">
                <a16:creationId xmlns:a16="http://schemas.microsoft.com/office/drawing/2014/main" id="{AACFE056-5934-47F5-9880-3589D8C1E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203" y="2524378"/>
            <a:ext cx="3333046" cy="2691434"/>
          </a:xfrm>
          <a:prstGeom prst="roundRect">
            <a:avLst>
              <a:gd name="adj" fmla="val 1858"/>
            </a:avLst>
          </a:prstGeom>
          <a:effectLst/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E124333-822E-447A-955C-E698CEAEE3CF}"/>
              </a:ext>
            </a:extLst>
          </p:cNvPr>
          <p:cNvSpPr txBox="1"/>
          <p:nvPr/>
        </p:nvSpPr>
        <p:spPr>
          <a:xfrm>
            <a:off x="5356126" y="5299788"/>
            <a:ext cx="251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DFS (PROFUNDIDAD)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2944679-BE36-492E-B717-E32D80477881}"/>
              </a:ext>
            </a:extLst>
          </p:cNvPr>
          <p:cNvSpPr txBox="1"/>
          <p:nvPr/>
        </p:nvSpPr>
        <p:spPr>
          <a:xfrm>
            <a:off x="8892074" y="5299788"/>
            <a:ext cx="250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BFS (ANCHURA)</a:t>
            </a:r>
          </a:p>
        </p:txBody>
      </p:sp>
    </p:spTree>
    <p:extLst>
      <p:ext uri="{BB962C8B-B14F-4D97-AF65-F5344CB8AC3E}">
        <p14:creationId xmlns:p14="http://schemas.microsoft.com/office/powerpoint/2010/main" val="935146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EF2CD-09DF-45CA-B4AC-9D9D15A4F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RENDIMIENTO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6D803C3-D449-4CED-9E76-4DED1B2C2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1058" y="2555947"/>
            <a:ext cx="8824913" cy="174610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85EB78A-7665-43FA-9F91-73E70ED8EAE2}"/>
              </a:ext>
            </a:extLst>
          </p:cNvPr>
          <p:cNvSpPr txBox="1"/>
          <p:nvPr/>
        </p:nvSpPr>
        <p:spPr>
          <a:xfrm>
            <a:off x="880187" y="4647755"/>
            <a:ext cx="104316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Hay casos para los que profundidad y anchura obtienen tiempos similares, y otros para los que anchura, tarda bastante más, por tanto…</a:t>
            </a:r>
          </a:p>
          <a:p>
            <a:endParaRPr lang="es-E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s-E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Profundidad 								 	+ EFICIENTE</a:t>
            </a:r>
          </a:p>
          <a:p>
            <a:r>
              <a:rPr lang="es-E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Anchura										- EFICIENTE</a:t>
            </a:r>
          </a:p>
          <a:p>
            <a:endParaRPr lang="es-ES" dirty="0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9E36B4DC-D7B8-4315-8999-8AAEADAAC60B}"/>
              </a:ext>
            </a:extLst>
          </p:cNvPr>
          <p:cNvSpPr/>
          <p:nvPr/>
        </p:nvSpPr>
        <p:spPr>
          <a:xfrm>
            <a:off x="2457974" y="5536734"/>
            <a:ext cx="3716323" cy="20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9273AEB0-CCA8-4C01-A8F2-5D391F2E29A6}"/>
              </a:ext>
            </a:extLst>
          </p:cNvPr>
          <p:cNvSpPr/>
          <p:nvPr/>
        </p:nvSpPr>
        <p:spPr>
          <a:xfrm>
            <a:off x="2072081" y="5884332"/>
            <a:ext cx="4102216" cy="207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2A1A8FE-4C6C-42A2-8417-49B4D689628E}"/>
              </a:ext>
            </a:extLst>
          </p:cNvPr>
          <p:cNvSpPr/>
          <p:nvPr/>
        </p:nvSpPr>
        <p:spPr>
          <a:xfrm>
            <a:off x="3305262" y="3479061"/>
            <a:ext cx="729843" cy="1929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338A75C9-568F-437F-B1B1-BFE003F8785D}"/>
              </a:ext>
            </a:extLst>
          </p:cNvPr>
          <p:cNvSpPr/>
          <p:nvPr/>
        </p:nvSpPr>
        <p:spPr>
          <a:xfrm>
            <a:off x="5179127" y="4110385"/>
            <a:ext cx="837749" cy="1916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A716C13-D56D-44E0-AB24-54E45DDD0172}"/>
              </a:ext>
            </a:extLst>
          </p:cNvPr>
          <p:cNvSpPr/>
          <p:nvPr/>
        </p:nvSpPr>
        <p:spPr>
          <a:xfrm>
            <a:off x="5170738" y="3479061"/>
            <a:ext cx="846138" cy="1929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D01B56A7-760C-43A2-8857-6FABE9B50778}"/>
              </a:ext>
            </a:extLst>
          </p:cNvPr>
          <p:cNvSpPr/>
          <p:nvPr/>
        </p:nvSpPr>
        <p:spPr>
          <a:xfrm>
            <a:off x="3305262" y="4109105"/>
            <a:ext cx="729843" cy="1929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6DB78EAA-5049-43EF-81B0-27FAE132493C}"/>
              </a:ext>
            </a:extLst>
          </p:cNvPr>
          <p:cNvSpPr/>
          <p:nvPr/>
        </p:nvSpPr>
        <p:spPr>
          <a:xfrm>
            <a:off x="7073767" y="3479060"/>
            <a:ext cx="846138" cy="1929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7DE0905-AF3F-4705-BF24-DF57F907A64D}"/>
              </a:ext>
            </a:extLst>
          </p:cNvPr>
          <p:cNvSpPr/>
          <p:nvPr/>
        </p:nvSpPr>
        <p:spPr>
          <a:xfrm>
            <a:off x="8912355" y="3479060"/>
            <a:ext cx="846138" cy="1929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68508CAA-E547-4CC4-B470-8F97BDC279DC}"/>
              </a:ext>
            </a:extLst>
          </p:cNvPr>
          <p:cNvSpPr/>
          <p:nvPr/>
        </p:nvSpPr>
        <p:spPr>
          <a:xfrm>
            <a:off x="8912355" y="4109104"/>
            <a:ext cx="846138" cy="1929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2482E7C8-4597-4E7F-8276-0CCCF222D981}"/>
              </a:ext>
            </a:extLst>
          </p:cNvPr>
          <p:cNvSpPr/>
          <p:nvPr/>
        </p:nvSpPr>
        <p:spPr>
          <a:xfrm>
            <a:off x="7073767" y="4109105"/>
            <a:ext cx="846138" cy="1929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625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2EA7C-C7A1-4365-B852-F5B8B198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PREGUNTA 4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48D593-1198-4939-ACCC-0330BC602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9963" y="3568234"/>
            <a:ext cx="7913545" cy="3416300"/>
          </a:xfrm>
        </p:spPr>
        <p:txBody>
          <a:bodyPr>
            <a:normAutofit/>
          </a:bodyPr>
          <a:lstStyle/>
          <a:p>
            <a:pPr algn="just"/>
            <a:r>
              <a:rPr lang="es-ES" sz="2700" b="1" cap="all" dirty="0">
                <a:solidFill>
                  <a:srgbClr val="212529"/>
                </a:solidFill>
                <a:latin typeface="-apple-system"/>
              </a:rPr>
              <a:t>Explica las modificaciones que has hecho en las estructuras y/o búsqueda para detectar ciclos, componentes conexas y costuras.</a:t>
            </a:r>
            <a:br>
              <a:rPr lang="es-ES" sz="2700" b="1" cap="all" dirty="0">
                <a:solidFill>
                  <a:srgbClr val="212529"/>
                </a:solidFill>
                <a:latin typeface="-apple-system"/>
              </a:rPr>
            </a:br>
            <a:br>
              <a:rPr lang="es-ES" sz="2700" b="1" cap="all" dirty="0">
                <a:solidFill>
                  <a:srgbClr val="212529"/>
                </a:solidFill>
                <a:latin typeface="-apple-system"/>
              </a:rPr>
            </a:br>
            <a:endParaRPr lang="es-ES" sz="2700" b="1" cap="all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br>
              <a:rPr lang="es-ES" sz="3200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57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8959D-3268-4319-9CD3-CE7010693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DETECTAR CICLOS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68AB9047-4532-4401-98E2-25336E155815}"/>
              </a:ext>
            </a:extLst>
          </p:cNvPr>
          <p:cNvSpPr txBox="1">
            <a:spLocks/>
          </p:cNvSpPr>
          <p:nvPr/>
        </p:nvSpPr>
        <p:spPr>
          <a:xfrm>
            <a:off x="696299" y="2825104"/>
            <a:ext cx="3632421" cy="3416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700" dirty="0"/>
              <a:t>Para detectar todos los ciclos del grafo, he de iniciar el algoritmo, o bien </a:t>
            </a:r>
            <a:r>
              <a:rPr lang="es-ES" sz="1700" b="1" dirty="0"/>
              <a:t>DFS</a:t>
            </a:r>
            <a:r>
              <a:rPr lang="es-ES" sz="1700" dirty="0"/>
              <a:t> o </a:t>
            </a:r>
            <a:r>
              <a:rPr lang="es-ES" sz="1700" b="1" dirty="0"/>
              <a:t>BFS</a:t>
            </a:r>
            <a:r>
              <a:rPr lang="es-ES" sz="1700" dirty="0"/>
              <a:t> desde cada una de las </a:t>
            </a:r>
            <a:r>
              <a:rPr lang="es-ES" sz="1700" dirty="0">
                <a:highlight>
                  <a:srgbClr val="FFFF00"/>
                </a:highlight>
              </a:rPr>
              <a:t>habitaciones sin recorrer</a:t>
            </a:r>
          </a:p>
          <a:p>
            <a:r>
              <a:rPr lang="es-ES" sz="1700" dirty="0"/>
              <a:t>De esa forma recorre el grafo entero y encuentra todos los ciclos</a:t>
            </a:r>
            <a:endParaRPr lang="es-ES" sz="3000" b="1" dirty="0">
              <a:solidFill>
                <a:srgbClr val="212529"/>
              </a:solidFill>
              <a:latin typeface="-apple-system"/>
            </a:endParaRPr>
          </a:p>
          <a:p>
            <a:r>
              <a:rPr lang="es-ES" sz="1700" dirty="0"/>
              <a:t>La primera habitación por la que empieza es la 0</a:t>
            </a:r>
            <a:br>
              <a:rPr lang="es-ES" sz="2700" b="1" cap="all" dirty="0">
                <a:solidFill>
                  <a:srgbClr val="212529"/>
                </a:solidFill>
                <a:latin typeface="-apple-system"/>
              </a:rPr>
            </a:br>
            <a:endParaRPr lang="es-ES" sz="2700" b="1" cap="all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Font typeface="Wingdings 3" charset="2"/>
              <a:buNone/>
            </a:pPr>
            <a:br>
              <a:rPr lang="es-ES" sz="3200" dirty="0"/>
            </a:br>
            <a:endParaRPr lang="es-ES" dirty="0"/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EEA53146-8099-4A1B-BC83-287FC1E7A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392" y="2825104"/>
            <a:ext cx="6523595" cy="2312252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7DFFBC80-C888-4403-896E-3C3D21D91601}"/>
              </a:ext>
            </a:extLst>
          </p:cNvPr>
          <p:cNvSpPr/>
          <p:nvPr/>
        </p:nvSpPr>
        <p:spPr>
          <a:xfrm>
            <a:off x="5176007" y="4882392"/>
            <a:ext cx="1711354" cy="2549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D7A82B3-A6DA-44D0-8198-F17DEA4F2360}"/>
              </a:ext>
            </a:extLst>
          </p:cNvPr>
          <p:cNvSpPr/>
          <p:nvPr/>
        </p:nvSpPr>
        <p:spPr>
          <a:xfrm>
            <a:off x="5176007" y="4207701"/>
            <a:ext cx="2457975" cy="1947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4C791C9-8323-4D7B-8194-ABC2007832F6}"/>
              </a:ext>
            </a:extLst>
          </p:cNvPr>
          <p:cNvSpPr txBox="1"/>
          <p:nvPr/>
        </p:nvSpPr>
        <p:spPr>
          <a:xfrm>
            <a:off x="7298421" y="5401964"/>
            <a:ext cx="3422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Fusiona todos los nodos visitados de cada recorrido en un único array </a:t>
            </a:r>
          </a:p>
        </p:txBody>
      </p: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8DC33969-A2F9-4AE3-AC24-B39348BB483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57959" y="3630738"/>
            <a:ext cx="1987913" cy="581955"/>
          </a:xfrm>
          <a:prstGeom prst="bentConnector3">
            <a:avLst>
              <a:gd name="adj1" fmla="val 9979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81EC3E7F-7517-48F0-B62E-D9C608E37AF5}"/>
              </a:ext>
            </a:extLst>
          </p:cNvPr>
          <p:cNvCxnSpPr/>
          <p:nvPr/>
        </p:nvCxnSpPr>
        <p:spPr>
          <a:xfrm>
            <a:off x="3322040" y="4915672"/>
            <a:ext cx="83889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8F2A5186-8075-4A2C-9734-06ADC6488285}"/>
              </a:ext>
            </a:extLst>
          </p:cNvPr>
          <p:cNvSpPr/>
          <p:nvPr/>
        </p:nvSpPr>
        <p:spPr>
          <a:xfrm>
            <a:off x="4754392" y="3453904"/>
            <a:ext cx="2144468" cy="4718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6D497A4-184A-4AD4-BEBB-E93503523519}"/>
              </a:ext>
            </a:extLst>
          </p:cNvPr>
          <p:cNvSpPr txBox="1"/>
          <p:nvPr/>
        </p:nvSpPr>
        <p:spPr>
          <a:xfrm>
            <a:off x="8501430" y="4113893"/>
            <a:ext cx="282987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>
                <a:solidFill>
                  <a:schemeClr val="bg1"/>
                </a:solidFill>
              </a:rPr>
              <a:t>Contiene las habitaciones recorridas por el algoritmo empezando desde esa habitación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A420F719-7000-4E09-97DA-EAEFD549A7A9}"/>
              </a:ext>
            </a:extLst>
          </p:cNvPr>
          <p:cNvCxnSpPr>
            <a:cxnSpLocks/>
          </p:cNvCxnSpPr>
          <p:nvPr/>
        </p:nvCxnSpPr>
        <p:spPr>
          <a:xfrm flipH="1">
            <a:off x="7633982" y="4305067"/>
            <a:ext cx="8674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82C48127-4622-47F6-BEEB-3F3F21DA6558}"/>
              </a:ext>
            </a:extLst>
          </p:cNvPr>
          <p:cNvCxnSpPr>
            <a:cxnSpLocks/>
          </p:cNvCxnSpPr>
          <p:nvPr/>
        </p:nvCxnSpPr>
        <p:spPr>
          <a:xfrm flipV="1">
            <a:off x="3645304" y="3634659"/>
            <a:ext cx="1055772" cy="1103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290701A4-977D-4701-BBBD-27439BB88D15}"/>
              </a:ext>
            </a:extLst>
          </p:cNvPr>
          <p:cNvCxnSpPr>
            <a:cxnSpLocks/>
          </p:cNvCxnSpPr>
          <p:nvPr/>
        </p:nvCxnSpPr>
        <p:spPr>
          <a:xfrm flipH="1" flipV="1">
            <a:off x="6207853" y="5251508"/>
            <a:ext cx="1090568" cy="6121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135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8959D-3268-4319-9CD3-CE7010693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DETECTAR CICLOS</a:t>
            </a:r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2C597F6D-497A-4A0A-8370-F19DC7B96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0416" y="2434923"/>
            <a:ext cx="6155063" cy="1947329"/>
          </a:xfr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68AB9047-4532-4401-98E2-25336E155815}"/>
              </a:ext>
            </a:extLst>
          </p:cNvPr>
          <p:cNvSpPr txBox="1">
            <a:spLocks/>
          </p:cNvSpPr>
          <p:nvPr/>
        </p:nvSpPr>
        <p:spPr>
          <a:xfrm>
            <a:off x="369128" y="2674102"/>
            <a:ext cx="5061288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/>
              <a:t>El algoritmo en si ya detecta los ciclos, sin pasar por ellos</a:t>
            </a:r>
          </a:p>
          <a:p>
            <a:r>
              <a:rPr lang="es-ES" sz="1600" dirty="0"/>
              <a:t>Por tanto, donde hay un ciclo añado una etiqueta “</a:t>
            </a:r>
            <a:r>
              <a:rPr lang="es-ES" sz="1600" dirty="0" err="1"/>
              <a:t>cc</a:t>
            </a:r>
            <a:r>
              <a:rPr lang="es-ES" sz="1600" dirty="0"/>
              <a:t>”, para que sea mas visual</a:t>
            </a:r>
            <a:br>
              <a:rPr lang="es-ES" sz="2700" b="1" dirty="0">
                <a:solidFill>
                  <a:srgbClr val="212529"/>
                </a:solidFill>
                <a:latin typeface="-apple-system"/>
              </a:rPr>
            </a:br>
            <a:br>
              <a:rPr lang="es-ES" sz="2700" b="1" cap="all" dirty="0">
                <a:solidFill>
                  <a:srgbClr val="212529"/>
                </a:solidFill>
                <a:latin typeface="-apple-system"/>
              </a:rPr>
            </a:br>
            <a:endParaRPr lang="es-ES" sz="2700" b="1" cap="all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Font typeface="Wingdings 3" charset="2"/>
              <a:buNone/>
            </a:pPr>
            <a:br>
              <a:rPr lang="es-ES" sz="3200" dirty="0"/>
            </a:br>
            <a:endParaRPr lang="es-ES" dirty="0"/>
          </a:p>
        </p:txBody>
      </p:sp>
      <p:pic>
        <p:nvPicPr>
          <p:cNvPr id="10" name="Imagen 9" descr="Imagen que contiene Código QR&#10;&#10;Descripción generada automáticamente">
            <a:extLst>
              <a:ext uri="{FF2B5EF4-FFF2-40B4-BE49-F238E27FC236}">
                <a16:creationId xmlns:a16="http://schemas.microsoft.com/office/drawing/2014/main" id="{7849DCE6-BFBE-4C9B-9297-A2CB81DED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973" y="3975133"/>
            <a:ext cx="2796617" cy="273357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4E6EFCC-780C-455D-A2EC-AB1BB58E68BA}"/>
              </a:ext>
            </a:extLst>
          </p:cNvPr>
          <p:cNvSpPr txBox="1"/>
          <p:nvPr/>
        </p:nvSpPr>
        <p:spPr>
          <a:xfrm>
            <a:off x="4895435" y="5018756"/>
            <a:ext cx="641757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Como se puede ver el grafo esta recorrido entero, detectando así todos los ciclos posibles en él</a:t>
            </a:r>
          </a:p>
        </p:txBody>
      </p:sp>
    </p:spTree>
    <p:extLst>
      <p:ext uri="{BB962C8B-B14F-4D97-AF65-F5344CB8AC3E}">
        <p14:creationId xmlns:p14="http://schemas.microsoft.com/office/powerpoint/2010/main" val="1750694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8959D-3268-4319-9CD3-CE7010693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DETECTAR COMPONENTES CONEXAS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A72622-69B5-4365-BE11-2501B248D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444" y="2716577"/>
            <a:ext cx="3400268" cy="3416300"/>
          </a:xfrm>
        </p:spPr>
        <p:txBody>
          <a:bodyPr>
            <a:normAutofit lnSpcReduction="10000"/>
          </a:bodyPr>
          <a:lstStyle/>
          <a:p>
            <a:r>
              <a:rPr lang="es-ES" sz="1400" dirty="0"/>
              <a:t>Añado una nueva componente a la tupla, “Color” de la habitación</a:t>
            </a:r>
          </a:p>
          <a:p>
            <a:pPr marL="0" indent="0">
              <a:buNone/>
            </a:pPr>
            <a:endParaRPr lang="es-ES" sz="1400" dirty="0"/>
          </a:p>
          <a:p>
            <a:r>
              <a:rPr lang="es-ES" sz="1400" dirty="0"/>
              <a:t>Utilizo el mismo bucle que para los ciclos, solo que ahora, sumo 15 cada vez para que sean de colores distintos las </a:t>
            </a:r>
            <a:r>
              <a:rPr lang="es-ES" sz="1400" dirty="0" err="1"/>
              <a:t>comp</a:t>
            </a:r>
            <a:r>
              <a:rPr lang="es-ES" sz="1400" dirty="0"/>
              <a:t> </a:t>
            </a:r>
            <a:r>
              <a:rPr lang="es-ES" sz="1400" dirty="0" err="1"/>
              <a:t>conex</a:t>
            </a:r>
            <a:endParaRPr lang="es-ES" sz="1400" dirty="0"/>
          </a:p>
          <a:p>
            <a:r>
              <a:rPr lang="es-ES" sz="1400" dirty="0"/>
              <a:t>También añado un parámetro al algoritmo, de forma que cada vez que recorre una habitación le añado el color correspondiente, a esa </a:t>
            </a:r>
            <a:r>
              <a:rPr lang="es-ES" sz="1400" dirty="0" err="1"/>
              <a:t>comp</a:t>
            </a:r>
            <a:r>
              <a:rPr lang="es-ES" sz="1400" dirty="0"/>
              <a:t> </a:t>
            </a:r>
            <a:r>
              <a:rPr lang="es-ES" sz="1400" dirty="0" err="1"/>
              <a:t>conex</a:t>
            </a:r>
            <a:endParaRPr lang="es-ES" sz="14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00317B9-BD4F-43D2-A992-5A51C01C5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956" y="2716577"/>
            <a:ext cx="3801005" cy="200053"/>
          </a:xfrm>
          <a:prstGeom prst="rect">
            <a:avLst/>
          </a:prstGeom>
        </p:spPr>
      </p:pic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4B0B4CC4-5E66-4DA3-979C-DB7E411EAC4D}"/>
              </a:ext>
            </a:extLst>
          </p:cNvPr>
          <p:cNvCxnSpPr>
            <a:cxnSpLocks/>
          </p:cNvCxnSpPr>
          <p:nvPr/>
        </p:nvCxnSpPr>
        <p:spPr>
          <a:xfrm flipV="1">
            <a:off x="3900881" y="2978092"/>
            <a:ext cx="5033394" cy="12583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n 16" descr="Texto&#10;&#10;Descripción generada automáticamente">
            <a:extLst>
              <a:ext uri="{FF2B5EF4-FFF2-40B4-BE49-F238E27FC236}">
                <a16:creationId xmlns:a16="http://schemas.microsoft.com/office/drawing/2014/main" id="{64DC342C-B317-4CA2-925E-2CDD8BFF1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955" y="3575737"/>
            <a:ext cx="3933435" cy="2734428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7E21B322-F7A6-4155-AAC3-99DF6E8A1995}"/>
              </a:ext>
            </a:extLst>
          </p:cNvPr>
          <p:cNvSpPr/>
          <p:nvPr/>
        </p:nvSpPr>
        <p:spPr>
          <a:xfrm>
            <a:off x="5913469" y="4401387"/>
            <a:ext cx="1292673" cy="2041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BE42E842-A2AE-4E9E-8269-A3D8CE1CA117}"/>
              </a:ext>
            </a:extLst>
          </p:cNvPr>
          <p:cNvCxnSpPr/>
          <p:nvPr/>
        </p:nvCxnSpPr>
        <p:spPr>
          <a:xfrm>
            <a:off x="8730015" y="5385732"/>
            <a:ext cx="40852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E5D90BA-41EC-4A9F-B212-198646791964}"/>
              </a:ext>
            </a:extLst>
          </p:cNvPr>
          <p:cNvCxnSpPr/>
          <p:nvPr/>
        </p:nvCxnSpPr>
        <p:spPr>
          <a:xfrm>
            <a:off x="8894870" y="5580078"/>
            <a:ext cx="40852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014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2EA7C-C7A1-4365-B852-F5B8B198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PREGUNTA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48D593-1198-4939-ACCC-0330BC602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182341"/>
            <a:ext cx="9398396" cy="3416300"/>
          </a:xfrm>
        </p:spPr>
        <p:txBody>
          <a:bodyPr>
            <a:normAutofit/>
          </a:bodyPr>
          <a:lstStyle/>
          <a:p>
            <a:pPr algn="just"/>
            <a:r>
              <a:rPr lang="es-ES" sz="3200" b="1" cap="all" dirty="0">
                <a:solidFill>
                  <a:srgbClr val="212529"/>
                </a:solidFill>
                <a:effectLst/>
                <a:latin typeface="-apple-system"/>
              </a:rPr>
              <a:t>Explica cómo has implementado la búsqueda en profundidad usando tanto matriz de adyacencia, como listas de adyacencia para representar el grafo.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7320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8959D-3268-4319-9CD3-CE7010693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DETECTAR COMPONENTES CONEXAS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A72622-69B5-4365-BE11-2501B248D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054" y="2364239"/>
            <a:ext cx="10537527" cy="571581"/>
          </a:xfrm>
        </p:spPr>
        <p:txBody>
          <a:bodyPr>
            <a:normAutofit/>
          </a:bodyPr>
          <a:lstStyle/>
          <a:p>
            <a:r>
              <a:rPr lang="es-ES" sz="1400" dirty="0"/>
              <a:t>Y a la hora de pasar a matriz para que pueda ser representada, en vez de asignar un valor, pongo visitados[m][3] es decir, el color correspondiente a la habitación</a:t>
            </a:r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pPr marL="0" indent="0">
              <a:buNone/>
            </a:pPr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E21B322-F7A6-4155-AAC3-99DF6E8A1995}"/>
              </a:ext>
            </a:extLst>
          </p:cNvPr>
          <p:cNvSpPr/>
          <p:nvPr/>
        </p:nvSpPr>
        <p:spPr>
          <a:xfrm>
            <a:off x="5913469" y="4401387"/>
            <a:ext cx="1292673" cy="2041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642C441-E0E7-48E1-816D-5B18FA30B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19" y="3487372"/>
            <a:ext cx="10880282" cy="571580"/>
          </a:xfrm>
          <a:prstGeom prst="rect">
            <a:avLst/>
          </a:prstGeom>
        </p:spPr>
      </p:pic>
      <p:pic>
        <p:nvPicPr>
          <p:cNvPr id="10" name="Imagen 9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D8106AC6-3866-4BF1-BD3E-E4FCB2350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419" y="2855453"/>
            <a:ext cx="7192379" cy="571580"/>
          </a:xfrm>
          <a:prstGeom prst="rect">
            <a:avLst/>
          </a:prstGeom>
        </p:spPr>
      </p:pic>
      <p:sp>
        <p:nvSpPr>
          <p:cNvPr id="19" name="Marcador de contenido 3">
            <a:extLst>
              <a:ext uri="{FF2B5EF4-FFF2-40B4-BE49-F238E27FC236}">
                <a16:creationId xmlns:a16="http://schemas.microsoft.com/office/drawing/2014/main" id="{1DCA0085-5CF5-491F-AD2E-09D690AE8830}"/>
              </a:ext>
            </a:extLst>
          </p:cNvPr>
          <p:cNvSpPr txBox="1">
            <a:spLocks/>
          </p:cNvSpPr>
          <p:nvPr/>
        </p:nvSpPr>
        <p:spPr>
          <a:xfrm>
            <a:off x="644705" y="4333733"/>
            <a:ext cx="4101031" cy="1448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</p:txBody>
      </p:sp>
      <p:sp>
        <p:nvSpPr>
          <p:cNvPr id="21" name="Marcador de contenido 3">
            <a:extLst>
              <a:ext uri="{FF2B5EF4-FFF2-40B4-BE49-F238E27FC236}">
                <a16:creationId xmlns:a16="http://schemas.microsoft.com/office/drawing/2014/main" id="{8298DFB1-C466-4B04-BBC6-1D3F526CEA44}"/>
              </a:ext>
            </a:extLst>
          </p:cNvPr>
          <p:cNvSpPr txBox="1">
            <a:spLocks/>
          </p:cNvSpPr>
          <p:nvPr/>
        </p:nvSpPr>
        <p:spPr>
          <a:xfrm>
            <a:off x="644705" y="4539155"/>
            <a:ext cx="3287215" cy="1605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/>
              <a:t>Además convierto los ciclos en paredes para que sea mas visual, </a:t>
            </a:r>
            <a:r>
              <a:rPr lang="es-ES" sz="1400" dirty="0" err="1"/>
              <a:t>asignadoles</a:t>
            </a:r>
            <a:r>
              <a:rPr lang="es-ES" sz="1400" dirty="0"/>
              <a:t> el valor 0</a:t>
            </a:r>
          </a:p>
          <a:p>
            <a:endParaRPr lang="es-ES" sz="1400" dirty="0"/>
          </a:p>
          <a:p>
            <a:r>
              <a:rPr lang="es-ES" sz="1400" dirty="0"/>
              <a:t>RESULTADO</a:t>
            </a:r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pPr marL="0" indent="0">
              <a:buFont typeface="Wingdings 3" charset="2"/>
              <a:buNone/>
            </a:pPr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470CE4C6-1FEB-447E-8C6C-EEF15ED8A1E7}"/>
              </a:ext>
            </a:extLst>
          </p:cNvPr>
          <p:cNvSpPr/>
          <p:nvPr/>
        </p:nvSpPr>
        <p:spPr>
          <a:xfrm>
            <a:off x="2183767" y="5568808"/>
            <a:ext cx="6040326" cy="427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5" descr="Código QR&#10;&#10;Descripción generada automáticamente con confianza media">
            <a:extLst>
              <a:ext uri="{FF2B5EF4-FFF2-40B4-BE49-F238E27FC236}">
                <a16:creationId xmlns:a16="http://schemas.microsoft.com/office/drawing/2014/main" id="{24D74C3F-91D2-4BAF-BF85-B607A4D88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4911" y="4333733"/>
            <a:ext cx="2873073" cy="2298458"/>
          </a:xfrm>
          <a:prstGeom prst="rect">
            <a:avLst/>
          </a:prstGeom>
        </p:spPr>
      </p:pic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E1A99891-501F-42B7-A64F-01E1745DFC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0355" y="4544918"/>
            <a:ext cx="3730740" cy="71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8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8959D-3268-4319-9CD3-CE7010693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DETECTAR COSTURAS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A72622-69B5-4365-BE11-2501B248D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054" y="2364239"/>
            <a:ext cx="10537527" cy="571581"/>
          </a:xfrm>
        </p:spPr>
        <p:txBody>
          <a:bodyPr>
            <a:normAutofit/>
          </a:bodyPr>
          <a:lstStyle/>
          <a:p>
            <a:r>
              <a:rPr lang="es-ES" sz="1200" dirty="0"/>
              <a:t>Estos dos </a:t>
            </a:r>
            <a:r>
              <a:rPr lang="es-ES" sz="1200" dirty="0" err="1"/>
              <a:t>if</a:t>
            </a:r>
            <a:r>
              <a:rPr lang="es-ES" sz="1200" dirty="0"/>
              <a:t> dentro del método que traspasa el grafo a matriz, comprueban por filas y por columnas, si los colores de las casillas son distintos, si lo son, la pared separa dos componentes conexas distintas</a:t>
            </a:r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pPr marL="0" indent="0">
              <a:buNone/>
            </a:pPr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E21B322-F7A6-4155-AAC3-99DF6E8A1995}"/>
              </a:ext>
            </a:extLst>
          </p:cNvPr>
          <p:cNvSpPr/>
          <p:nvPr/>
        </p:nvSpPr>
        <p:spPr>
          <a:xfrm>
            <a:off x="5913469" y="4401387"/>
            <a:ext cx="1292673" cy="2041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Marcador de contenido 3">
            <a:extLst>
              <a:ext uri="{FF2B5EF4-FFF2-40B4-BE49-F238E27FC236}">
                <a16:creationId xmlns:a16="http://schemas.microsoft.com/office/drawing/2014/main" id="{1DCA0085-5CF5-491F-AD2E-09D690AE8830}"/>
              </a:ext>
            </a:extLst>
          </p:cNvPr>
          <p:cNvSpPr txBox="1">
            <a:spLocks/>
          </p:cNvSpPr>
          <p:nvPr/>
        </p:nvSpPr>
        <p:spPr>
          <a:xfrm>
            <a:off x="644705" y="4333733"/>
            <a:ext cx="4101031" cy="1448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</p:txBody>
      </p:sp>
      <p:pic>
        <p:nvPicPr>
          <p:cNvPr id="5" name="Imagen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F1E49E92-B433-4D7C-AC82-E6B2CBEAC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126" y="3182113"/>
            <a:ext cx="8821381" cy="174331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0EC02A2-8A17-405C-A56A-EC9D74256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607" y="2835793"/>
            <a:ext cx="3581900" cy="200053"/>
          </a:xfrm>
          <a:prstGeom prst="rect">
            <a:avLst/>
          </a:prstGeom>
        </p:spPr>
      </p:pic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0D353A75-52B9-4FD2-B9A4-4F83DA8021C3}"/>
              </a:ext>
            </a:extLst>
          </p:cNvPr>
          <p:cNvCxnSpPr>
            <a:cxnSpLocks/>
          </p:cNvCxnSpPr>
          <p:nvPr/>
        </p:nvCxnSpPr>
        <p:spPr>
          <a:xfrm flipV="1">
            <a:off x="6181344" y="2935819"/>
            <a:ext cx="576072" cy="429173"/>
          </a:xfrm>
          <a:prstGeom prst="bentConnector3">
            <a:avLst>
              <a:gd name="adj1" fmla="val 7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203EA9D-F0CD-4D93-BA94-AB8FB658C007}"/>
              </a:ext>
            </a:extLst>
          </p:cNvPr>
          <p:cNvSpPr txBox="1"/>
          <p:nvPr/>
        </p:nvSpPr>
        <p:spPr>
          <a:xfrm>
            <a:off x="2329021" y="5219865"/>
            <a:ext cx="716889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Si son distintas, añade una etiqueta “</a:t>
            </a:r>
            <a:r>
              <a:rPr lang="es-ES" dirty="0" err="1"/>
              <a:t>co</a:t>
            </a:r>
            <a:r>
              <a:rPr lang="es-ES" dirty="0"/>
              <a:t>” de costura, y las pinta asignando un valor muy alto para que se distinga</a:t>
            </a:r>
          </a:p>
        </p:txBody>
      </p:sp>
    </p:spTree>
    <p:extLst>
      <p:ext uri="{BB962C8B-B14F-4D97-AF65-F5344CB8AC3E}">
        <p14:creationId xmlns:p14="http://schemas.microsoft.com/office/powerpoint/2010/main" val="3200184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8959D-3268-4319-9CD3-CE7010693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DETECTAR COSTURAS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A72622-69B5-4365-BE11-2501B248D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054" y="2364239"/>
            <a:ext cx="10537527" cy="706964"/>
          </a:xfrm>
        </p:spPr>
        <p:txBody>
          <a:bodyPr>
            <a:normAutofit fontScale="92500" lnSpcReduction="10000"/>
          </a:bodyPr>
          <a:lstStyle/>
          <a:p>
            <a:r>
              <a:rPr lang="es-ES" b="1" dirty="0"/>
              <a:t>Para f=15 c=15 p=0.3 </a:t>
            </a:r>
            <a:r>
              <a:rPr lang="es-ES" b="1" dirty="0" err="1"/>
              <a:t>seed</a:t>
            </a:r>
            <a:r>
              <a:rPr lang="es-ES" b="1" dirty="0"/>
              <a:t>=45</a:t>
            </a:r>
          </a:p>
          <a:p>
            <a:r>
              <a:rPr lang="es-ES" b="1" dirty="0"/>
              <a:t>RESULTADO:</a:t>
            </a:r>
          </a:p>
          <a:p>
            <a:endParaRPr lang="es-ES" sz="700" dirty="0"/>
          </a:p>
          <a:p>
            <a:endParaRPr lang="es-ES" sz="700" dirty="0"/>
          </a:p>
          <a:p>
            <a:endParaRPr lang="es-ES" sz="700" dirty="0"/>
          </a:p>
          <a:p>
            <a:pPr marL="0" indent="0">
              <a:buNone/>
            </a:pPr>
            <a:endParaRPr lang="es-ES" sz="700" dirty="0"/>
          </a:p>
          <a:p>
            <a:endParaRPr lang="es-ES" sz="700" dirty="0"/>
          </a:p>
          <a:p>
            <a:endParaRPr lang="es-ES" sz="700" dirty="0"/>
          </a:p>
          <a:p>
            <a:endParaRPr lang="es-ES" sz="700" dirty="0"/>
          </a:p>
          <a:p>
            <a:endParaRPr lang="es-ES" sz="700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E21B322-F7A6-4155-AAC3-99DF6E8A1995}"/>
              </a:ext>
            </a:extLst>
          </p:cNvPr>
          <p:cNvSpPr/>
          <p:nvPr/>
        </p:nvSpPr>
        <p:spPr>
          <a:xfrm>
            <a:off x="5913469" y="4401387"/>
            <a:ext cx="1292673" cy="2041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Marcador de contenido 3">
            <a:extLst>
              <a:ext uri="{FF2B5EF4-FFF2-40B4-BE49-F238E27FC236}">
                <a16:creationId xmlns:a16="http://schemas.microsoft.com/office/drawing/2014/main" id="{1DCA0085-5CF5-491F-AD2E-09D690AE8830}"/>
              </a:ext>
            </a:extLst>
          </p:cNvPr>
          <p:cNvSpPr txBox="1">
            <a:spLocks/>
          </p:cNvSpPr>
          <p:nvPr/>
        </p:nvSpPr>
        <p:spPr>
          <a:xfrm>
            <a:off x="644705" y="4333733"/>
            <a:ext cx="4101031" cy="1448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</p:txBody>
      </p:sp>
      <p:pic>
        <p:nvPicPr>
          <p:cNvPr id="6" name="Imagen 5" descr="Gráfico&#10;&#10;Descripción generada automáticamente">
            <a:extLst>
              <a:ext uri="{FF2B5EF4-FFF2-40B4-BE49-F238E27FC236}">
                <a16:creationId xmlns:a16="http://schemas.microsoft.com/office/drawing/2014/main" id="{201C20D3-2F9D-4014-9213-C952DB20A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385" y="2781729"/>
            <a:ext cx="4763165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18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2EA7C-C7A1-4365-B852-F5B8B198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PREGUNTA 4.2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48D593-1198-4939-ACCC-0330BC602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9964" y="3568234"/>
            <a:ext cx="7594764" cy="3416300"/>
          </a:xfrm>
        </p:spPr>
        <p:txBody>
          <a:bodyPr>
            <a:normAutofit fontScale="92500"/>
          </a:bodyPr>
          <a:lstStyle/>
          <a:p>
            <a:pPr algn="just"/>
            <a:r>
              <a:rPr lang="es-ES" sz="2700" b="1" cap="all" dirty="0">
                <a:solidFill>
                  <a:srgbClr val="212529"/>
                </a:solidFill>
                <a:latin typeface="-apple-system"/>
              </a:rPr>
              <a:t>¿Has averiguado y podrías explicar cuál es la forma más sencilla de conseguir que el grafo quede completamente conexo y con un sólo camino posible entre cada dos nodos?</a:t>
            </a:r>
            <a:br>
              <a:rPr lang="es-ES" sz="2700" b="1" cap="all" dirty="0">
                <a:solidFill>
                  <a:srgbClr val="212529"/>
                </a:solidFill>
                <a:latin typeface="-apple-system"/>
              </a:rPr>
            </a:br>
            <a:br>
              <a:rPr lang="es-ES" sz="2700" b="1" cap="all" dirty="0">
                <a:solidFill>
                  <a:srgbClr val="212529"/>
                </a:solidFill>
                <a:latin typeface="-apple-system"/>
              </a:rPr>
            </a:br>
            <a:endParaRPr lang="es-ES" sz="2700" b="1" cap="all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br>
              <a:rPr lang="es-ES" sz="3200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3361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2EA7C-C7A1-4365-B852-F5B8B198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SOLUCION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48D593-1198-4939-ACCC-0330BC602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936" y="2888726"/>
            <a:ext cx="10212128" cy="3416300"/>
          </a:xfrm>
        </p:spPr>
        <p:txBody>
          <a:bodyPr>
            <a:normAutofit lnSpcReduction="10000"/>
          </a:bodyPr>
          <a:lstStyle/>
          <a:p>
            <a:r>
              <a:rPr lang="es-ES" sz="2700" cap="all" dirty="0">
                <a:solidFill>
                  <a:srgbClr val="212529"/>
                </a:solidFill>
                <a:latin typeface="-apple-system"/>
              </a:rPr>
              <a:t>Ir juntando componentes conexas de dos en dos por un único punto de costura, asignarlas el mismo color y comprobando que el resto de componentes que vaya a juntar sean distintas</a:t>
            </a:r>
            <a:br>
              <a:rPr lang="es-ES" sz="2700" b="1" cap="all" dirty="0">
                <a:solidFill>
                  <a:srgbClr val="212529"/>
                </a:solidFill>
                <a:latin typeface="-apple-system"/>
              </a:rPr>
            </a:br>
            <a:br>
              <a:rPr lang="es-ES" sz="2700" b="1" cap="all" dirty="0">
                <a:solidFill>
                  <a:srgbClr val="212529"/>
                </a:solidFill>
                <a:highlight>
                  <a:srgbClr val="FFFF00"/>
                </a:highlight>
                <a:latin typeface="-apple-system"/>
              </a:rPr>
            </a:br>
            <a:endParaRPr lang="es-ES" sz="2700" b="1" cap="all" dirty="0">
              <a:solidFill>
                <a:srgbClr val="212529"/>
              </a:solidFill>
              <a:highlight>
                <a:srgbClr val="FFFF00"/>
              </a:highlight>
              <a:latin typeface="-apple-system"/>
            </a:endParaRPr>
          </a:p>
          <a:p>
            <a:pPr marL="0" indent="0">
              <a:buNone/>
            </a:pPr>
            <a:br>
              <a:rPr lang="es-ES" sz="3200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249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30471-7B59-4D87-AEF8-4BC845D6A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EBEBEB"/>
                </a:solidFill>
              </a:rPr>
              <a:t>BUSQUEDA PROFUNDIDAD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F488E7A-18CD-4459-8F10-8F60B8FF8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052" y="2188272"/>
            <a:ext cx="3481054" cy="4116615"/>
          </a:xfrm>
        </p:spPr>
        <p:txBody>
          <a:bodyPr anchor="ctr">
            <a:normAutofit/>
          </a:bodyPr>
          <a:lstStyle/>
          <a:p>
            <a:r>
              <a:rPr lang="en-US" sz="1600" dirty="0"/>
              <a:t>Tanto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lista</a:t>
            </a:r>
            <a:r>
              <a:rPr lang="en-US" sz="1600" dirty="0"/>
              <a:t> </a:t>
            </a:r>
            <a:r>
              <a:rPr lang="en-US" sz="1600" dirty="0" err="1"/>
              <a:t>como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matriz</a:t>
            </a:r>
            <a:r>
              <a:rPr lang="en-US" sz="1600" dirty="0"/>
              <a:t> V (array de </a:t>
            </a:r>
            <a:r>
              <a:rPr lang="en-US" sz="1600" dirty="0" err="1"/>
              <a:t>nodos</a:t>
            </a:r>
            <a:r>
              <a:rPr lang="en-US" sz="1600" dirty="0"/>
              <a:t>), es una </a:t>
            </a:r>
            <a:r>
              <a:rPr lang="en-US" sz="1600" dirty="0" err="1"/>
              <a:t>tupla</a:t>
            </a:r>
            <a:r>
              <a:rPr lang="en-US" sz="1600" dirty="0"/>
              <a:t>, que </a:t>
            </a:r>
            <a:r>
              <a:rPr lang="en-US" sz="1600" dirty="0" err="1"/>
              <a:t>contiene</a:t>
            </a:r>
            <a:r>
              <a:rPr lang="en-US" sz="1600" dirty="0"/>
              <a:t>:</a:t>
            </a:r>
          </a:p>
          <a:p>
            <a:r>
              <a:rPr lang="en-US" sz="1600" dirty="0" err="1"/>
              <a:t>En</a:t>
            </a:r>
            <a:r>
              <a:rPr lang="en-US" sz="1600" dirty="0"/>
              <a:t> la </a:t>
            </a:r>
            <a:r>
              <a:rPr lang="en-US" sz="1600" dirty="0" err="1"/>
              <a:t>posición</a:t>
            </a:r>
            <a:r>
              <a:rPr lang="en-US" sz="1600" dirty="0"/>
              <a:t> 0: la </a:t>
            </a:r>
            <a:r>
              <a:rPr lang="en-US" sz="1600" dirty="0" err="1"/>
              <a:t>habitación</a:t>
            </a:r>
            <a:r>
              <a:rPr lang="en-US" sz="1600" dirty="0"/>
              <a:t> </a:t>
            </a:r>
          </a:p>
          <a:p>
            <a:r>
              <a:rPr lang="en-US" sz="1600" dirty="0" err="1"/>
              <a:t>En</a:t>
            </a:r>
            <a:r>
              <a:rPr lang="en-US" sz="1600" dirty="0"/>
              <a:t> la </a:t>
            </a:r>
            <a:r>
              <a:rPr lang="en-US" sz="1600" dirty="0" err="1"/>
              <a:t>posición</a:t>
            </a:r>
            <a:r>
              <a:rPr lang="en-US" sz="1600" dirty="0"/>
              <a:t> 1: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nivel</a:t>
            </a:r>
            <a:r>
              <a:rPr lang="en-US" sz="1600" dirty="0"/>
              <a:t> de la </a:t>
            </a:r>
            <a:r>
              <a:rPr lang="en-US" sz="1600" dirty="0" err="1"/>
              <a:t>búsqueda</a:t>
            </a:r>
            <a:endParaRPr lang="en-US" sz="1600" dirty="0"/>
          </a:p>
          <a:p>
            <a:r>
              <a:rPr lang="en-US" sz="1600" dirty="0" err="1"/>
              <a:t>En</a:t>
            </a:r>
            <a:r>
              <a:rPr lang="en-US" sz="1600" dirty="0"/>
              <a:t> la </a:t>
            </a:r>
            <a:r>
              <a:rPr lang="en-US" sz="1600" dirty="0" err="1"/>
              <a:t>posición</a:t>
            </a:r>
            <a:r>
              <a:rPr lang="en-US" sz="1600" dirty="0"/>
              <a:t> 2: de que </a:t>
            </a:r>
            <a:r>
              <a:rPr lang="en-US" sz="1600" dirty="0" err="1"/>
              <a:t>nodo</a:t>
            </a:r>
            <a:r>
              <a:rPr lang="en-US" sz="1600" dirty="0"/>
              <a:t> </a:t>
            </a:r>
            <a:r>
              <a:rPr lang="en-US" sz="1600" dirty="0" err="1"/>
              <a:t>cuelga</a:t>
            </a:r>
            <a:endParaRPr lang="en-US" sz="1600" dirty="0"/>
          </a:p>
        </p:txBody>
      </p:sp>
      <p:pic>
        <p:nvPicPr>
          <p:cNvPr id="4" name="Imagen 3" descr="Texto&#10;&#10;Descripción generada automáticamente con confianza baja">
            <a:extLst>
              <a:ext uri="{FF2B5EF4-FFF2-40B4-BE49-F238E27FC236}">
                <a16:creationId xmlns:a16="http://schemas.microsoft.com/office/drawing/2014/main" id="{983B5DA6-CD04-4C56-88A4-54D951E2C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305" y="2618621"/>
            <a:ext cx="4610743" cy="1152686"/>
          </a:xfrm>
          <a:prstGeom prst="rect">
            <a:avLst/>
          </a:prstGeom>
        </p:spPr>
      </p:pic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6CF074E0-D7C2-4C16-A029-4803F5409206}"/>
              </a:ext>
            </a:extLst>
          </p:cNvPr>
          <p:cNvCxnSpPr>
            <a:cxnSpLocks/>
          </p:cNvCxnSpPr>
          <p:nvPr/>
        </p:nvCxnSpPr>
        <p:spPr>
          <a:xfrm flipV="1">
            <a:off x="4202884" y="3607266"/>
            <a:ext cx="3531766" cy="528507"/>
          </a:xfrm>
          <a:prstGeom prst="bentConnector3">
            <a:avLst>
              <a:gd name="adj1" fmla="val 1001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7B946DC5-7E30-48D5-A53E-A6D77E3F76C7}"/>
              </a:ext>
            </a:extLst>
          </p:cNvPr>
          <p:cNvCxnSpPr/>
          <p:nvPr/>
        </p:nvCxnSpPr>
        <p:spPr>
          <a:xfrm>
            <a:off x="7206142" y="3540154"/>
            <a:ext cx="2265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F4AE1ED7-B2EF-4720-9724-D467FAA11659}"/>
              </a:ext>
            </a:extLst>
          </p:cNvPr>
          <p:cNvCxnSpPr>
            <a:cxnSpLocks/>
          </p:cNvCxnSpPr>
          <p:nvPr/>
        </p:nvCxnSpPr>
        <p:spPr>
          <a:xfrm flipV="1">
            <a:off x="4202884" y="3607266"/>
            <a:ext cx="5343788" cy="847290"/>
          </a:xfrm>
          <a:prstGeom prst="bentConnector3">
            <a:avLst>
              <a:gd name="adj1" fmla="val 1000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4314014C-1C77-4D5D-B5A8-70EAC2EE80A1}"/>
              </a:ext>
            </a:extLst>
          </p:cNvPr>
          <p:cNvCxnSpPr>
            <a:cxnSpLocks/>
          </p:cNvCxnSpPr>
          <p:nvPr/>
        </p:nvCxnSpPr>
        <p:spPr>
          <a:xfrm flipV="1">
            <a:off x="4202884" y="3624045"/>
            <a:ext cx="5612235" cy="1451295"/>
          </a:xfrm>
          <a:prstGeom prst="bentConnector3">
            <a:avLst>
              <a:gd name="adj1" fmla="val 1000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3565F10-5666-48A4-98A5-6AE7E2BBBE76}"/>
              </a:ext>
            </a:extLst>
          </p:cNvPr>
          <p:cNvSpPr txBox="1"/>
          <p:nvPr/>
        </p:nvSpPr>
        <p:spPr>
          <a:xfrm>
            <a:off x="5201175" y="5174401"/>
            <a:ext cx="4345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Pongo -1, ya que ninguna habitación puede colgar de la habitación -1</a:t>
            </a:r>
          </a:p>
        </p:txBody>
      </p:sp>
    </p:spTree>
    <p:extLst>
      <p:ext uri="{BB962C8B-B14F-4D97-AF65-F5344CB8AC3E}">
        <p14:creationId xmlns:p14="http://schemas.microsoft.com/office/powerpoint/2010/main" val="3963976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30471-7B59-4D87-AEF8-4BC845D6A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EBEBEB"/>
                </a:solidFill>
              </a:rPr>
              <a:t>BUSQUEDA PROFUNDIDAD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F488E7A-18CD-4459-8F10-8F60B8FF8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9"/>
            <a:ext cx="3481054" cy="1707243"/>
          </a:xfrm>
        </p:spPr>
        <p:txBody>
          <a:bodyPr anchor="ctr">
            <a:normAutofit/>
          </a:bodyPr>
          <a:lstStyle/>
          <a:p>
            <a:r>
              <a:rPr lang="en-US" sz="1600" dirty="0" err="1"/>
              <a:t>Matriz</a:t>
            </a:r>
            <a:r>
              <a:rPr lang="en-US" sz="1600" dirty="0"/>
              <a:t> de </a:t>
            </a:r>
            <a:r>
              <a:rPr lang="en-US" sz="1600" dirty="0" err="1"/>
              <a:t>adyacencia</a:t>
            </a:r>
            <a:endParaRPr lang="en-US" sz="1600" dirty="0"/>
          </a:p>
          <a:p>
            <a:r>
              <a:rPr lang="en-US" sz="1600" dirty="0"/>
              <a:t>Para la </a:t>
            </a:r>
            <a:r>
              <a:rPr lang="en-US" sz="1600" dirty="0" err="1"/>
              <a:t>lista</a:t>
            </a:r>
            <a:r>
              <a:rPr lang="en-US" sz="1600" dirty="0"/>
              <a:t> de </a:t>
            </a:r>
            <a:r>
              <a:rPr lang="en-US" sz="1600" dirty="0" err="1"/>
              <a:t>adyacencia</a:t>
            </a:r>
            <a:r>
              <a:rPr lang="en-US" sz="1600" dirty="0"/>
              <a:t>, </a:t>
            </a:r>
            <a:r>
              <a:rPr lang="en-US" sz="1600" dirty="0" err="1"/>
              <a:t>manera</a:t>
            </a:r>
            <a:r>
              <a:rPr lang="en-US" sz="1600" dirty="0"/>
              <a:t> </a:t>
            </a:r>
            <a:r>
              <a:rPr lang="en-US" sz="1600" dirty="0" err="1"/>
              <a:t>análoga</a:t>
            </a:r>
            <a:r>
              <a:rPr lang="en-US" sz="1600" dirty="0"/>
              <a:t> </a:t>
            </a:r>
            <a:r>
              <a:rPr lang="en-US" sz="1600" dirty="0" err="1"/>
              <a:t>modificando</a:t>
            </a:r>
            <a:r>
              <a:rPr lang="en-US" sz="1600" dirty="0"/>
              <a:t> una </a:t>
            </a:r>
            <a:r>
              <a:rPr lang="en-US" sz="1600" dirty="0" err="1"/>
              <a:t>línea</a:t>
            </a:r>
            <a:r>
              <a:rPr lang="en-US" sz="1600" dirty="0"/>
              <a:t>, </a:t>
            </a:r>
            <a:r>
              <a:rPr lang="en-US" sz="1600" dirty="0" err="1"/>
              <a:t>pero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funcionamiento</a:t>
            </a:r>
            <a:r>
              <a:rPr lang="en-US" sz="1600" dirty="0"/>
              <a:t> es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mismo</a:t>
            </a:r>
            <a:endParaRPr lang="en-US" sz="1600" dirty="0"/>
          </a:p>
        </p:txBody>
      </p:sp>
      <p:pic>
        <p:nvPicPr>
          <p:cNvPr id="5" name="Marcador de contenido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419221EF-2222-4A6C-BC67-E018A0EB52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757" b="1"/>
          <a:stretch/>
        </p:blipFill>
        <p:spPr>
          <a:xfrm>
            <a:off x="5245277" y="2442515"/>
            <a:ext cx="6158802" cy="30671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247340D-8F47-4E1F-8294-28BC1CAE7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65" y="4677399"/>
            <a:ext cx="4800972" cy="154317"/>
          </a:xfrm>
          <a:prstGeom prst="rect">
            <a:avLst/>
          </a:prstGeom>
        </p:spPr>
      </p:pic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E3979F2A-B90C-429F-828A-ADD96892678C}"/>
              </a:ext>
            </a:extLst>
          </p:cNvPr>
          <p:cNvSpPr/>
          <p:nvPr/>
        </p:nvSpPr>
        <p:spPr>
          <a:xfrm>
            <a:off x="5199758" y="4618591"/>
            <a:ext cx="671804" cy="2719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599F643-28BD-482C-98CA-025E19C0865E}"/>
              </a:ext>
            </a:extLst>
          </p:cNvPr>
          <p:cNvSpPr txBox="1"/>
          <p:nvPr/>
        </p:nvSpPr>
        <p:spPr>
          <a:xfrm>
            <a:off x="900419" y="5019827"/>
            <a:ext cx="339716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De esta manera comprueba si están unidas mirando en la lista de adyacencia de ejes</a:t>
            </a:r>
          </a:p>
        </p:txBody>
      </p:sp>
      <p:sp>
        <p:nvSpPr>
          <p:cNvPr id="15" name="Flecha: hacia abajo 14">
            <a:extLst>
              <a:ext uri="{FF2B5EF4-FFF2-40B4-BE49-F238E27FC236}">
                <a16:creationId xmlns:a16="http://schemas.microsoft.com/office/drawing/2014/main" id="{42E1FBE7-F8CE-421B-9C52-F4333FE4742D}"/>
              </a:ext>
            </a:extLst>
          </p:cNvPr>
          <p:cNvSpPr/>
          <p:nvPr/>
        </p:nvSpPr>
        <p:spPr>
          <a:xfrm>
            <a:off x="7969541" y="4831716"/>
            <a:ext cx="352338" cy="8308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ABC4540-D685-40E5-93C1-4DC3594B72FB}"/>
              </a:ext>
            </a:extLst>
          </p:cNvPr>
          <p:cNvSpPr txBox="1"/>
          <p:nvPr/>
        </p:nvSpPr>
        <p:spPr>
          <a:xfrm>
            <a:off x="5805181" y="5746657"/>
            <a:ext cx="5486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Comprueba si las habitaciones están unidas, mirando si hay un 1 en la matriz de adyacencia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ED9BE05-147D-4E78-A233-968865192276}"/>
              </a:ext>
            </a:extLst>
          </p:cNvPr>
          <p:cNvSpPr/>
          <p:nvPr/>
        </p:nvSpPr>
        <p:spPr>
          <a:xfrm>
            <a:off x="5972961" y="4177717"/>
            <a:ext cx="2407641" cy="3523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92ADFA2-6873-4EAB-AFA4-D9C20F852292}"/>
              </a:ext>
            </a:extLst>
          </p:cNvPr>
          <p:cNvSpPr txBox="1"/>
          <p:nvPr/>
        </p:nvSpPr>
        <p:spPr>
          <a:xfrm>
            <a:off x="7617204" y="2442515"/>
            <a:ext cx="2525086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100" dirty="0"/>
              <a:t>EL NODO POR DONDE EMPIEZAEL ALGORITMO CUELGA DE SI MISMO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BC8CFE0-E09A-441C-BCE8-BE36C442F487}"/>
              </a:ext>
            </a:extLst>
          </p:cNvPr>
          <p:cNvCxnSpPr/>
          <p:nvPr/>
        </p:nvCxnSpPr>
        <p:spPr>
          <a:xfrm flipV="1">
            <a:off x="7793372" y="2961314"/>
            <a:ext cx="394283" cy="1065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757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30471-7B59-4D87-AEF8-4BC845D6A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EBEBEB"/>
                </a:solidFill>
              </a:rPr>
              <a:t>BUSQUEDA PROFUNDIDAD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F488E7A-18CD-4459-8F10-8F60B8FF8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482" y="1932380"/>
            <a:ext cx="9884957" cy="1707243"/>
          </a:xfrm>
        </p:spPr>
        <p:txBody>
          <a:bodyPr anchor="ctr">
            <a:normAutofit/>
          </a:bodyPr>
          <a:lstStyle/>
          <a:p>
            <a:r>
              <a:rPr lang="en-US" sz="1600" dirty="0"/>
              <a:t>Para que </a:t>
            </a:r>
            <a:r>
              <a:rPr lang="en-US" sz="1600" dirty="0" err="1"/>
              <a:t>muestre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la </a:t>
            </a:r>
            <a:r>
              <a:rPr lang="en-US" sz="1600" dirty="0" err="1"/>
              <a:t>matriz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recorrido</a:t>
            </a:r>
            <a:r>
              <a:rPr lang="en-US" sz="1600" dirty="0"/>
              <a:t>,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metodo</a:t>
            </a:r>
            <a:r>
              <a:rPr lang="en-US" sz="1600" dirty="0"/>
              <a:t> </a:t>
            </a:r>
            <a:r>
              <a:rPr lang="en-US" sz="1600" dirty="0" err="1"/>
              <a:t>TransformaMatriz</a:t>
            </a:r>
            <a:r>
              <a:rPr lang="en-US" sz="1600" dirty="0"/>
              <a:t> que </a:t>
            </a:r>
            <a:r>
              <a:rPr lang="en-US" sz="1600" dirty="0" err="1"/>
              <a:t>pasa</a:t>
            </a:r>
            <a:r>
              <a:rPr lang="en-US" sz="1600" dirty="0"/>
              <a:t> de </a:t>
            </a:r>
            <a:r>
              <a:rPr lang="en-US" sz="1600" dirty="0" err="1"/>
              <a:t>grafo</a:t>
            </a:r>
            <a:r>
              <a:rPr lang="en-US" sz="1600" dirty="0"/>
              <a:t> a </a:t>
            </a:r>
            <a:r>
              <a:rPr lang="en-US" sz="1600" dirty="0" err="1"/>
              <a:t>matriz</a:t>
            </a:r>
            <a:r>
              <a:rPr lang="en-US" sz="1600" dirty="0"/>
              <a:t> he </a:t>
            </a:r>
            <a:r>
              <a:rPr lang="en-US" sz="1600" dirty="0" err="1"/>
              <a:t>añadido</a:t>
            </a:r>
            <a:r>
              <a:rPr lang="en-US" sz="1600" dirty="0"/>
              <a:t>: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ED9BE05-147D-4E78-A233-968865192276}"/>
              </a:ext>
            </a:extLst>
          </p:cNvPr>
          <p:cNvSpPr/>
          <p:nvPr/>
        </p:nvSpPr>
        <p:spPr>
          <a:xfrm>
            <a:off x="5972961" y="4177717"/>
            <a:ext cx="2407641" cy="3523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C160065A-1E53-4C12-B12E-711803331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519" y="3190776"/>
            <a:ext cx="8640661" cy="1562421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EDEEF438-CD69-485C-A4E3-06C69B23FCE0}"/>
              </a:ext>
            </a:extLst>
          </p:cNvPr>
          <p:cNvSpPr txBox="1"/>
          <p:nvPr/>
        </p:nvSpPr>
        <p:spPr>
          <a:xfrm>
            <a:off x="1476462" y="4898019"/>
            <a:ext cx="8932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RECORRE EL ARRAY DE VISITADOS (CONTIENE HABITACIONES RECORRIDAS), PINTA LAS HABITACIONES, PERO FALTARIAN LOS CAMINOS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C62D82F-8789-4C28-B62F-C0F878386C21}"/>
              </a:ext>
            </a:extLst>
          </p:cNvPr>
          <p:cNvSpPr txBox="1"/>
          <p:nvPr/>
        </p:nvSpPr>
        <p:spPr>
          <a:xfrm>
            <a:off x="1476463" y="5421239"/>
            <a:ext cx="8932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ES LA LINEA ENCARGADA DE PINTAR EL CAMINO, YA QUE HACE LA MEDIA ENTRE LA HABITACION POR LA QUE SE LLEGA Y DE LA QUE CUELGA, DE ESTA FORMA PINTA EL CAMINO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1CE2654-613E-4E4E-B271-D067687A5C8E}"/>
              </a:ext>
            </a:extLst>
          </p:cNvPr>
          <p:cNvCxnSpPr>
            <a:cxnSpLocks/>
          </p:cNvCxnSpPr>
          <p:nvPr/>
        </p:nvCxnSpPr>
        <p:spPr>
          <a:xfrm>
            <a:off x="1030482" y="4640366"/>
            <a:ext cx="5550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D09D5D7C-16DB-4E64-97AA-93CA5EFCBD4B}"/>
              </a:ext>
            </a:extLst>
          </p:cNvPr>
          <p:cNvCxnSpPr/>
          <p:nvPr/>
        </p:nvCxnSpPr>
        <p:spPr>
          <a:xfrm flipV="1">
            <a:off x="1030482" y="4642608"/>
            <a:ext cx="0" cy="10340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A94E11D0-A176-4074-96BE-DABDBD757861}"/>
              </a:ext>
            </a:extLst>
          </p:cNvPr>
          <p:cNvCxnSpPr>
            <a:cxnSpLocks/>
          </p:cNvCxnSpPr>
          <p:nvPr/>
        </p:nvCxnSpPr>
        <p:spPr>
          <a:xfrm flipH="1">
            <a:off x="1030482" y="5676649"/>
            <a:ext cx="44598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880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2EA7C-C7A1-4365-B852-F5B8B198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PREGUNTA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48D593-1198-4939-ACCC-0330BC602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064" y="3249452"/>
            <a:ext cx="9675233" cy="3416300"/>
          </a:xfrm>
        </p:spPr>
        <p:txBody>
          <a:bodyPr>
            <a:normAutofit fontScale="92500"/>
          </a:bodyPr>
          <a:lstStyle/>
          <a:p>
            <a:pPr algn="just"/>
            <a:r>
              <a:rPr lang="es-ES" sz="3200" b="1" i="0" cap="all" dirty="0">
                <a:solidFill>
                  <a:srgbClr val="212529"/>
                </a:solidFill>
                <a:effectLst/>
                <a:latin typeface="-apple-system"/>
              </a:rPr>
              <a:t>Explica las ventajas e inconvenientes de cada una de las dos representaciones (matriz de adyacencia o listas de adyacencia). ¿Qué rendimientos has obtenido en la búsqueda para cada caso?</a:t>
            </a:r>
            <a:br>
              <a:rPr lang="es-ES" sz="3200" b="1" i="0" cap="all" dirty="0">
                <a:solidFill>
                  <a:srgbClr val="212529"/>
                </a:solidFill>
                <a:effectLst/>
                <a:latin typeface="-apple-system"/>
              </a:rPr>
            </a:br>
            <a:endParaRPr lang="es-ES" sz="3200" b="1" i="0" cap="all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indent="0">
              <a:buNone/>
            </a:pPr>
            <a:br>
              <a:rPr lang="es-ES" sz="3200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7429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9B7BA-271D-492B-A05E-7F872BF60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 VS INCONVENIENTES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470305-C400-4615-BBEC-A66735C3B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Ventajas:</a:t>
            </a:r>
          </a:p>
          <a:p>
            <a:pPr marL="0" indent="0">
              <a:buNone/>
            </a:pPr>
            <a:endParaRPr lang="es-ES" dirty="0"/>
          </a:p>
          <a:p>
            <a:pPr>
              <a:buFont typeface="+mj-lt"/>
              <a:buAutoNum type="arabicPeriod"/>
            </a:pPr>
            <a:r>
              <a:rPr lang="es-ES" dirty="0"/>
              <a:t>Es mucho mas rápido.</a:t>
            </a:r>
          </a:p>
          <a:p>
            <a:pPr>
              <a:buFont typeface="+mj-lt"/>
              <a:buAutoNum type="arabicPeriod"/>
            </a:pPr>
            <a:r>
              <a:rPr lang="es-ES" dirty="0"/>
              <a:t>A mi parecer una idea mas fácil de entender, que una lista</a:t>
            </a:r>
          </a:p>
          <a:p>
            <a:pPr>
              <a:buFont typeface="+mj-lt"/>
              <a:buAutoNum type="arabicPeriod"/>
            </a:pPr>
            <a:endParaRPr lang="es-ES" dirty="0"/>
          </a:p>
          <a:p>
            <a:r>
              <a:rPr lang="es-ES" dirty="0"/>
              <a:t>Desventajas:</a:t>
            </a:r>
          </a:p>
          <a:p>
            <a:endParaRPr lang="es-ES" dirty="0"/>
          </a:p>
          <a:p>
            <a:pPr>
              <a:buFont typeface="+mj-lt"/>
              <a:buAutoNum type="arabicPeriod"/>
            </a:pPr>
            <a:r>
              <a:rPr lang="es-ES" dirty="0"/>
              <a:t>Uso de memoria, la matriz usa más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4420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91731C-6D5D-473E-9C4F-6D29F0B9D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rgbClr val="EBEBEB"/>
                </a:solidFill>
              </a:rPr>
              <a:t>RENDIMIENTO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E162E4B-C6E2-4402-A98A-F99299340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607" y="1627026"/>
            <a:ext cx="6391533" cy="360394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6C3EFA-6057-4386-9C0D-18B0A419C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DFS</a:t>
            </a:r>
          </a:p>
          <a:p>
            <a:r>
              <a:rPr lang="es-ES" dirty="0">
                <a:solidFill>
                  <a:srgbClr val="FFFFFF"/>
                </a:solidFill>
              </a:rPr>
              <a:t>En</a:t>
            </a:r>
            <a:r>
              <a:rPr lang="en-US" dirty="0">
                <a:solidFill>
                  <a:srgbClr val="FFFFFF"/>
                </a:solidFill>
              </a:rPr>
              <a:t> todos los casos la entrada f y c es 50</a:t>
            </a:r>
          </a:p>
          <a:p>
            <a:r>
              <a:rPr lang="en-US" dirty="0" err="1">
                <a:solidFill>
                  <a:srgbClr val="FFFFFF"/>
                </a:solidFill>
              </a:rPr>
              <a:t>Variando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s-ES" dirty="0">
                <a:solidFill>
                  <a:srgbClr val="FFFFFF"/>
                </a:solidFill>
              </a:rPr>
              <a:t>semilla</a:t>
            </a:r>
            <a:r>
              <a:rPr lang="en-US" dirty="0">
                <a:solidFill>
                  <a:srgbClr val="FFFFFF"/>
                </a:solidFill>
              </a:rPr>
              <a:t> y probabilidades</a:t>
            </a:r>
          </a:p>
          <a:p>
            <a:r>
              <a:rPr lang="en-US" dirty="0">
                <a:solidFill>
                  <a:srgbClr val="FFFFFF"/>
                </a:solidFill>
              </a:rPr>
              <a:t>T </a:t>
            </a:r>
            <a:r>
              <a:rPr lang="en-US" dirty="0" err="1">
                <a:solidFill>
                  <a:srgbClr val="FFFFFF"/>
                </a:solidFill>
              </a:rPr>
              <a:t>Excesivo</a:t>
            </a:r>
            <a:r>
              <a:rPr lang="en-US" dirty="0">
                <a:solidFill>
                  <a:srgbClr val="FFFFFF"/>
                </a:solidFill>
              </a:rPr>
              <a:t> &gt; 300 seg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RESULTADOS OBTENIDOS</a:t>
            </a:r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65331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163B1-03CD-49ED-A8EF-31D992E0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5A2735-9B8D-4309-BF31-EE58F843B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657425" cy="3416300"/>
          </a:xfrm>
        </p:spPr>
        <p:txBody>
          <a:bodyPr/>
          <a:lstStyle/>
          <a:p>
            <a:r>
              <a:rPr lang="es-ES" dirty="0"/>
              <a:t>De manera general, la matriz es mucho mas rápido que la lista</a:t>
            </a:r>
          </a:p>
          <a:p>
            <a:endParaRPr lang="es-ES" dirty="0"/>
          </a:p>
          <a:p>
            <a:r>
              <a:rPr lang="es-ES" dirty="0"/>
              <a:t>El tiempo depende de</a:t>
            </a:r>
          </a:p>
          <a:p>
            <a:endParaRPr lang="es-ES" dirty="0"/>
          </a:p>
          <a:p>
            <a:r>
              <a:rPr lang="es-ES" dirty="0"/>
              <a:t>A mayor probabilidad, se generan más conexiones entre habitaciones, entonces es mas probable que el camino sea mas largo						+ TIEMPO</a:t>
            </a:r>
          </a:p>
        </p:txBody>
      </p:sp>
      <p:sp>
        <p:nvSpPr>
          <p:cNvPr id="4" name="Abrir llave 3">
            <a:extLst>
              <a:ext uri="{FF2B5EF4-FFF2-40B4-BE49-F238E27FC236}">
                <a16:creationId xmlns:a16="http://schemas.microsoft.com/office/drawing/2014/main" id="{265F77DB-A640-4E31-975C-2E5475D4C985}"/>
              </a:ext>
            </a:extLst>
          </p:cNvPr>
          <p:cNvSpPr/>
          <p:nvPr/>
        </p:nvSpPr>
        <p:spPr>
          <a:xfrm>
            <a:off x="4170946" y="3294329"/>
            <a:ext cx="401053" cy="6463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DBBC25E-89F6-484E-9F95-FAF51670AA31}"/>
              </a:ext>
            </a:extLst>
          </p:cNvPr>
          <p:cNvSpPr txBox="1"/>
          <p:nvPr/>
        </p:nvSpPr>
        <p:spPr>
          <a:xfrm>
            <a:off x="4572074" y="3294329"/>
            <a:ext cx="518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Probabilidad, &gt;0,5 (se disparan los tiempos)</a:t>
            </a:r>
          </a:p>
          <a:p>
            <a:r>
              <a:rPr lang="es-ES" dirty="0"/>
              <a:t>Semilla</a:t>
            </a: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EEE0538A-8A9E-4F07-B326-AC7D3498897B}"/>
              </a:ext>
            </a:extLst>
          </p:cNvPr>
          <p:cNvSpPr/>
          <p:nvPr/>
        </p:nvSpPr>
        <p:spPr>
          <a:xfrm>
            <a:off x="6971251" y="4595219"/>
            <a:ext cx="2267824" cy="256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B06C165E-8535-4CBA-9929-881500FEA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166" y="5160240"/>
            <a:ext cx="7534434" cy="96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785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{D81D4358-D796-4E21-9E6D-84B3EC7C7446}tf02900722</Template>
  <TotalTime>593</TotalTime>
  <Words>1091</Words>
  <Application>Microsoft Office PowerPoint</Application>
  <PresentationFormat>Panorámica</PresentationFormat>
  <Paragraphs>164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-apple-system</vt:lpstr>
      <vt:lpstr>Arial</vt:lpstr>
      <vt:lpstr>Century Gothic</vt:lpstr>
      <vt:lpstr>Wingdings 3</vt:lpstr>
      <vt:lpstr>Sala de reuniones Ion</vt:lpstr>
      <vt:lpstr>LABORATORIO 3  </vt:lpstr>
      <vt:lpstr>PREGUNTA 1</vt:lpstr>
      <vt:lpstr>BUSQUEDA PROFUNDIDAD</vt:lpstr>
      <vt:lpstr>BUSQUEDA PROFUNDIDAD</vt:lpstr>
      <vt:lpstr>BUSQUEDA PROFUNDIDAD</vt:lpstr>
      <vt:lpstr>PREGUNTA 2</vt:lpstr>
      <vt:lpstr>VENTAJAS VS INCONVENIENTES</vt:lpstr>
      <vt:lpstr>RENDIMIENTO</vt:lpstr>
      <vt:lpstr>CONCLUSIONES </vt:lpstr>
      <vt:lpstr>CONCLUSIONES </vt:lpstr>
      <vt:lpstr>PREGUNTA 3</vt:lpstr>
      <vt:lpstr>MODIFICACION CODIGO</vt:lpstr>
      <vt:lpstr>CODIGO DFS VS BFS</vt:lpstr>
      <vt:lpstr>PROFUNDIDAD VS ANCHURA</vt:lpstr>
      <vt:lpstr>RENDIMIENTO</vt:lpstr>
      <vt:lpstr>PREGUNTA 4</vt:lpstr>
      <vt:lpstr>DETECTAR CICLOS</vt:lpstr>
      <vt:lpstr>DETECTAR CICLOS</vt:lpstr>
      <vt:lpstr>DETECTAR COMPONENTES CONEXAS</vt:lpstr>
      <vt:lpstr>DETECTAR COMPONENTES CONEXAS</vt:lpstr>
      <vt:lpstr>DETECTAR COSTURAS</vt:lpstr>
      <vt:lpstr>DETECTAR COSTURAS</vt:lpstr>
      <vt:lpstr>PREGUNTA 4.2</vt:lpstr>
      <vt:lpstr>SOLUCION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3  </dc:title>
  <dc:creator>Carlos Martin Sanz</dc:creator>
  <cp:lastModifiedBy>Carlos Martin Sanz</cp:lastModifiedBy>
  <cp:revision>8</cp:revision>
  <dcterms:created xsi:type="dcterms:W3CDTF">2021-11-26T15:05:18Z</dcterms:created>
  <dcterms:modified xsi:type="dcterms:W3CDTF">2021-11-27T18:15:54Z</dcterms:modified>
</cp:coreProperties>
</file>