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71" r:id="rId8"/>
    <p:sldId id="266" r:id="rId9"/>
    <p:sldId id="267" r:id="rId10"/>
    <p:sldId id="268" r:id="rId11"/>
    <p:sldId id="269" r:id="rId12"/>
    <p:sldId id="258" r:id="rId13"/>
    <p:sldId id="272" r:id="rId14"/>
    <p:sldId id="273" r:id="rId15"/>
    <p:sldId id="274" r:id="rId16"/>
    <p:sldId id="275" r:id="rId17"/>
    <p:sldId id="276" r:id="rId18"/>
    <p:sldId id="277" r:id="rId19"/>
    <p:sldId id="260" r:id="rId20"/>
    <p:sldId id="278" r:id="rId21"/>
    <p:sldId id="279" r:id="rId22"/>
    <p:sldId id="280" r:id="rId23"/>
    <p:sldId id="282" r:id="rId24"/>
    <p:sldId id="283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0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24575,'981'72'0,"-515"-24"0,932 41 0,-150-11 0,-923-43 0,-261-24 0,-1 2 0,-1 3 0,62 25 0,-107-32 0,0 1 0,-1 0 0,0 1 0,0 1 0,-1 0 0,-1 1 0,25 29 0,13 11 0,387 336 0,196 189 0,-589-531 0,-2 2 0,-3 2 0,-1 1 0,-3 2 0,-2 2 0,48 106 0,-6 10 0,-16-56-1365,-47-91-5461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0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860 0 24575,'2'101'0,"-5"110"0,-21-80 0,24-128 0,1 0 0,-1 0 0,0 0 0,-1 0 0,1 0 0,0 0 0,-1 0 0,0 0 0,0 0 0,0 0 0,0 0 0,0 0 0,0 0 0,-1-1 0,1 1 0,-1 0 0,0-1 0,0 0 0,0 1 0,0-1 0,0 0 0,-1 0 0,1 0 0,0 0 0,-1 0 0,0-1 0,1 1 0,-1-1 0,0 1 0,0-1 0,0 0 0,0 0 0,0-1 0,0 1 0,0-1 0,0 1 0,0-1 0,0 0 0,-5 0 0,-67-1 0,-1-2 0,-110-20 0,-25-2 0,29 19-1365,155 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0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24575,'115'0'0,"295"6"0,-315 1 0,-2 4 0,123 29 0,-176-31 0,-15-4 0,-1 2 0,42 15 0,-60-20 0,-1 1 0,1 0 0,-1 0 0,0 0 0,0 1 0,0 0 0,0 0 0,0 0 0,-1 0 0,0 1 0,0-1 0,0 1 0,0 0 0,-1 1 0,0-1 0,3 7 0,12 45 0,-3 1 0,-2 0 0,8 79 0,-6-31 0,6 69 0,10 54 0,46 136 0,-59-306 0,2-1 0,3 0 0,2-2 0,56 91 0,-24-43 0,-8-20 0,99 125 0,-123-170 0,37 69 0,10 17 0,-62-110 0,1-1 0,1 0 0,0 0 0,0-2 0,2 1 0,14 10 0,-5-7 0,1-2 0,1 0 0,0-1 0,0-2 0,1-1 0,48 13 0,-33-14 0,1-2 0,-1-2 0,78 0 0,112-8-1365,-209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1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24575,'3'3'0,"-1"1"0,1-1 0,0 1 0,0-1 0,0 0 0,0-1 0,1 1 0,-1 0 0,1-1 0,-1 0 0,1 0 0,7 3 0,0 2 0,43 25 0,-30-19 0,0 1 0,22 19 0,-44-32 0,0 0 0,0 0 0,-1 0 0,1 0 0,-1 1 0,1-1 0,-1 1 0,1-1 0,-1 1 0,0-1 0,0 1 0,0 0 0,0 0 0,0-1 0,0 1 0,0 0 0,-1 0 0,1 0 0,-1 0 0,1 0 0,-1 0 0,0 0 0,0 0 0,0 0 0,0 0 0,0 0 0,0 0 0,0 0 0,-1 0 0,1 0 0,-1 0 0,1 0 0,-1 0 0,0 0 0,0 0 0,0-1 0,0 1 0,0 0 0,0-1 0,0 1 0,-1 0 0,1-1 0,-1 0 0,1 1 0,-1-1 0,1 0 0,-4 2 0,-9 7 0,-1-1 0,0-1 0,0 0 0,-26 8 0,26-9 0,-5 1-455,1-1 0,-35 7 0,30-10-6371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1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24575,'-1'260'0,"3"292"0,11-360 0,-10-174 0,0 0 0,1 0 0,1-1 0,1 0 0,0 0 0,1 0 0,1-1 0,15 24 0,-20-36 0,1 0 0,0-1 0,-1 1 0,1-1 0,0 0 0,0 0 0,1 0 0,-1 0 0,1-1 0,-1 1 0,7 1 0,59 15 0,-35-11 0,71 16 0,0-4 0,198 11 0,220-28 0,-305-6 0,227 1 0,919 3 0,-847 25 0,32 0 0,657-25 0,-582-3 0,-620 3 0,1-1 0,0-1 0,-1 1 0,1-1 0,-1 0 0,1 0 0,-1-1 0,0 1 0,0-1 0,1 0 0,-1-1 0,0 1 0,-1-1 0,8-5 0,-3-1 0,0 0 0,-1-1 0,0 0 0,0-1 0,6-12 0,25-31 0,21-37 0,-55 82 0,-1-1 0,1 0 0,-1-1 0,-1 1 0,0-1 0,0 1 0,1-21 0,-2 7-341,2 1 0,0 0-1,13-35 1,-8 28-6485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2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1 24575,'-4'0'0,"-11"0"0,-16 4 0,-11 6 0,-16 11 0,-8 5 0,-5 3 0,-12 6 0,-6 4 0,3-3 0,9-8 0,16-9-8191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24575,'69'-3'0,"85"-15"0,-12 0 0,699 3 0,-531 17 0,-60 12 0,13-1 0,3245-15 66,-1795 4-1497,-1686-2-5395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1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24575,'4'0'0,"2"-5"0,0-5 0,3-6 0,0-5 0,3-2 0,-1-7 0,-2-3 0,-2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1:29:4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24575,'0'6'0,"1"0"0,0 0 0,0 0 0,0 0 0,1 0 0,0 0 0,0-1 0,0 1 0,1-1 0,0 1 0,0-1 0,7 9 0,5 4 0,1-1 0,19 17 0,-5-6 0,39 35 72,23 24-1509,-81-73-5389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7.png"/><Relationship Id="rId18" Type="http://schemas.openxmlformats.org/officeDocument/2006/relationships/customXml" Target="../ink/ink8.xml"/><Relationship Id="rId3" Type="http://schemas.openxmlformats.org/officeDocument/2006/relationships/image" Target="../media/image24.PNG"/><Relationship Id="rId21" Type="http://schemas.openxmlformats.org/officeDocument/2006/relationships/image" Target="../media/image31.png"/><Relationship Id="rId7" Type="http://schemas.openxmlformats.org/officeDocument/2006/relationships/image" Target="../media/image240.PNG"/><Relationship Id="rId12" Type="http://schemas.openxmlformats.org/officeDocument/2006/relationships/customXml" Target="../ink/ink5.xml"/><Relationship Id="rId17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6.png"/><Relationship Id="rId5" Type="http://schemas.openxmlformats.org/officeDocument/2006/relationships/image" Target="../media/image230.PNG"/><Relationship Id="rId15" Type="http://schemas.openxmlformats.org/officeDocument/2006/relationships/image" Target="../media/image28.png"/><Relationship Id="rId10" Type="http://schemas.openxmlformats.org/officeDocument/2006/relationships/customXml" Target="../ink/ink4.xml"/><Relationship Id="rId19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25.png"/><Relationship Id="rId14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Ub4-nG09PFw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D9310-A9E4-4873-8ACA-0C111E519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LABORATORIO 4 - ALGC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B1F2E-B422-4251-BEFC-C16F54B3B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Carlos Martín Sanz</a:t>
            </a:r>
          </a:p>
        </p:txBody>
      </p:sp>
    </p:spTree>
    <p:extLst>
      <p:ext uri="{BB962C8B-B14F-4D97-AF65-F5344CB8AC3E}">
        <p14:creationId xmlns:p14="http://schemas.microsoft.com/office/powerpoint/2010/main" val="13636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85C19-D14C-4129-8497-98C99208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COMPARACION DE TIEMPOS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9A4C1A-BDEA-42FA-BD67-C8BA45AB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2546897"/>
            <a:ext cx="5189857" cy="576262"/>
          </a:xfrm>
        </p:spPr>
        <p:txBody>
          <a:bodyPr/>
          <a:lstStyle/>
          <a:p>
            <a:r>
              <a:rPr lang="es-ES" dirty="0"/>
              <a:t>TABLA DE DATOS (segundos)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F60FC220-711C-4278-963B-8545D17405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3849529"/>
              </p:ext>
            </p:extLst>
          </p:nvPr>
        </p:nvGraphicFramePr>
        <p:xfrm>
          <a:off x="814388" y="3676672"/>
          <a:ext cx="5189537" cy="1641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907">
                  <a:extLst>
                    <a:ext uri="{9D8B030D-6E8A-4147-A177-3AD203B41FA5}">
                      <a16:colId xmlns:a16="http://schemas.microsoft.com/office/drawing/2014/main" val="51713985"/>
                    </a:ext>
                  </a:extLst>
                </a:gridCol>
                <a:gridCol w="1037907">
                  <a:extLst>
                    <a:ext uri="{9D8B030D-6E8A-4147-A177-3AD203B41FA5}">
                      <a16:colId xmlns:a16="http://schemas.microsoft.com/office/drawing/2014/main" val="1168141951"/>
                    </a:ext>
                  </a:extLst>
                </a:gridCol>
                <a:gridCol w="518954">
                  <a:extLst>
                    <a:ext uri="{9D8B030D-6E8A-4147-A177-3AD203B41FA5}">
                      <a16:colId xmlns:a16="http://schemas.microsoft.com/office/drawing/2014/main" val="502658286"/>
                    </a:ext>
                  </a:extLst>
                </a:gridCol>
                <a:gridCol w="518954">
                  <a:extLst>
                    <a:ext uri="{9D8B030D-6E8A-4147-A177-3AD203B41FA5}">
                      <a16:colId xmlns:a16="http://schemas.microsoft.com/office/drawing/2014/main" val="972026869"/>
                    </a:ext>
                  </a:extLst>
                </a:gridCol>
                <a:gridCol w="518954">
                  <a:extLst>
                    <a:ext uri="{9D8B030D-6E8A-4147-A177-3AD203B41FA5}">
                      <a16:colId xmlns:a16="http://schemas.microsoft.com/office/drawing/2014/main" val="931911752"/>
                    </a:ext>
                  </a:extLst>
                </a:gridCol>
                <a:gridCol w="1556861">
                  <a:extLst>
                    <a:ext uri="{9D8B030D-6E8A-4147-A177-3AD203B41FA5}">
                      <a16:colId xmlns:a16="http://schemas.microsoft.com/office/drawing/2014/main" val="2885973799"/>
                    </a:ext>
                  </a:extLst>
                </a:gridCol>
              </a:tblGrid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NORMAL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FRONTERA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f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c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prob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semillas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602607696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0,201014757156372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0,0120000839233398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1712614181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2,363919019699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0,0410032272339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1578620450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21,5386550426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0,120009661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4245359098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187,80203700066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effectLst/>
                        </a:rPr>
                        <a:t>0,394034147263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1677886293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T Excesivo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0,818062067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2873265318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T Excesivo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1,146094799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3562303147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T Excesivo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3,739302158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750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750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1647649693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T Excesivo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8,126941681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2004841375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T Excesivo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9,414724112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1200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1200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5,10,45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2051061925"/>
                  </a:ext>
                </a:extLst>
              </a:tr>
              <a:tr h="149268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T Excesivo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20,16209245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1500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1500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effectLst/>
                        </a:rPr>
                        <a:t>5,10,45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7" marR="6487" marT="6487" marB="0" anchor="b"/>
                </a:tc>
                <a:extLst>
                  <a:ext uri="{0D108BD9-81ED-4DB2-BD59-A6C34878D82A}">
                    <a16:rowId xmlns:a16="http://schemas.microsoft.com/office/drawing/2014/main" val="648201023"/>
                  </a:ext>
                </a:extLst>
              </a:tr>
            </a:tbl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F48D85-3FB8-4E84-ADFF-3F833E1D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297355"/>
            <a:ext cx="5194583" cy="576262"/>
          </a:xfrm>
        </p:spPr>
        <p:txBody>
          <a:bodyPr/>
          <a:lstStyle/>
          <a:p>
            <a:r>
              <a:rPr lang="es-ES" dirty="0"/>
              <a:t>GRAFICO COMPARATIVO</a:t>
            </a:r>
          </a:p>
        </p:txBody>
      </p:sp>
      <p:pic>
        <p:nvPicPr>
          <p:cNvPr id="15" name="Marcador de contenido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611EBA3-ED58-4D64-8C3C-5324857B9E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07768" y="3123159"/>
            <a:ext cx="4353876" cy="3109912"/>
          </a:xfrm>
        </p:spPr>
      </p:pic>
    </p:spTree>
    <p:extLst>
      <p:ext uri="{BB962C8B-B14F-4D97-AF65-F5344CB8AC3E}">
        <p14:creationId xmlns:p14="http://schemas.microsoft.com/office/powerpoint/2010/main" val="13639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90E4D-024F-484A-95FB-1F046C5F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F1FBD-983B-4900-ADB6-B8580DBB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Mejoras muy notorias de tiempo del frontera vs Dijkstra normal, debido a:</a:t>
            </a:r>
          </a:p>
          <a:p>
            <a:pPr marL="0" indent="0">
              <a:buNone/>
            </a:pPr>
            <a:r>
              <a:rPr lang="es-ES" dirty="0"/>
              <a:t>	- Cola de prioridad, operaciones de acceso al menor es directa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Salida es exactamente la misma, puesto que el algoritmo es lo mismo solo que utilizando una estructura distinta para obtener mejoras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220456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646D2-7FD6-43FB-B38F-6225F2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4FB98-42DF-4188-B2A1-33D3324D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b="1" i="0" dirty="0">
              <a:effectLst/>
              <a:latin typeface="-apple-system"/>
            </a:endParaRPr>
          </a:p>
          <a:p>
            <a:r>
              <a:rPr lang="es-ES" sz="2800" b="1" dirty="0">
                <a:latin typeface="-apple-system"/>
              </a:rPr>
              <a:t>Comenta las diferencias entre Dijkstra y A*. Describe las modificaciones y estructuras de datos que has utilizado para A*. Describe las diferencias  en la programación y justifica las resultados y diferencias en tiempo de ejecución.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3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CDE5-B233-4869-A3F5-80013D1C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A*</a:t>
            </a:r>
          </a:p>
        </p:txBody>
      </p:sp>
      <p:pic>
        <p:nvPicPr>
          <p:cNvPr id="4" name="Marcador de posición de imagen 41" descr="Texto&#10;&#10;Descripción generada automáticamente">
            <a:extLst>
              <a:ext uri="{FF2B5EF4-FFF2-40B4-BE49-F238E27FC236}">
                <a16:creationId xmlns:a16="http://schemas.microsoft.com/office/drawing/2014/main" id="{66A36E2B-3E8A-41FE-800E-3FB394A5D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682" b="6682"/>
          <a:stretch>
            <a:fillRect/>
          </a:stretch>
        </p:blipFill>
        <p:spPr>
          <a:xfrm>
            <a:off x="8263430" y="2146999"/>
            <a:ext cx="3232010" cy="3636963"/>
          </a:xfr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F28614F-6459-4534-8D7F-AC6F6E123424}"/>
              </a:ext>
            </a:extLst>
          </p:cNvPr>
          <p:cNvSpPr/>
          <p:nvPr/>
        </p:nvSpPr>
        <p:spPr>
          <a:xfrm>
            <a:off x="9097347" y="5421086"/>
            <a:ext cx="2388637" cy="177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1E16833-E2BF-4102-B042-08BA6971895E}"/>
              </a:ext>
            </a:extLst>
          </p:cNvPr>
          <p:cNvCxnSpPr>
            <a:cxnSpLocks/>
          </p:cNvCxnSpPr>
          <p:nvPr/>
        </p:nvCxnSpPr>
        <p:spPr>
          <a:xfrm flipH="1" flipV="1">
            <a:off x="5603846" y="3506598"/>
            <a:ext cx="3103927" cy="1914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A972984-D369-4D90-A8DC-58594B27305E}"/>
              </a:ext>
            </a:extLst>
          </p:cNvPr>
          <p:cNvSpPr txBox="1"/>
          <p:nvPr/>
        </p:nvSpPr>
        <p:spPr>
          <a:xfrm>
            <a:off x="478172" y="2514973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Sustituir esa línea del Dijkstra Frontera por: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21E5C0-F9EC-435A-A7B0-5B782A89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4" y="3124335"/>
            <a:ext cx="4601217" cy="28579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B33A6-571C-4657-8483-318DFABED884}"/>
              </a:ext>
            </a:extLst>
          </p:cNvPr>
          <p:cNvSpPr txBox="1"/>
          <p:nvPr/>
        </p:nvSpPr>
        <p:spPr>
          <a:xfrm>
            <a:off x="5708845" y="2514973"/>
            <a:ext cx="230697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MODIFICA LA HEURISTICA PARA QUE ASI RECORRA MENOS NODOS QUE DIJKSTRA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BA3DE5-4CA6-4F5A-B3B1-F6855C87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91" y="4743704"/>
            <a:ext cx="4134427" cy="166710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183A3A9-4377-4D78-96FD-601FBFBC60C9}"/>
              </a:ext>
            </a:extLst>
          </p:cNvPr>
          <p:cNvSpPr txBox="1"/>
          <p:nvPr/>
        </p:nvSpPr>
        <p:spPr>
          <a:xfrm>
            <a:off x="496979" y="3965480"/>
            <a:ext cx="49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es el método que calcula la distancia de Manhattan:</a:t>
            </a:r>
          </a:p>
        </p:txBody>
      </p:sp>
    </p:spTree>
    <p:extLst>
      <p:ext uri="{BB962C8B-B14F-4D97-AF65-F5344CB8AC3E}">
        <p14:creationId xmlns:p14="http://schemas.microsoft.com/office/powerpoint/2010/main" val="254412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F6225-FF28-4E1D-9EF2-E334B798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6F234-66CF-4D5D-8E62-750C8A33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Modifica la heurística para…</a:t>
            </a:r>
          </a:p>
          <a:p>
            <a:pPr lvl="1">
              <a:buFontTx/>
              <a:buChar char="-"/>
            </a:pPr>
            <a:r>
              <a:rPr lang="es-ES" dirty="0"/>
              <a:t>Recorrer menos nodos</a:t>
            </a:r>
          </a:p>
          <a:p>
            <a:pPr lvl="1">
              <a:buFontTx/>
              <a:buChar char="-"/>
            </a:pPr>
            <a:r>
              <a:rPr lang="es-ES" dirty="0"/>
              <a:t>De esta forma es mas directo y tarda menos que Dijkstra frontera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Se puede observar comparando los mapas de calor obtenidos</a:t>
            </a:r>
          </a:p>
        </p:txBody>
      </p:sp>
    </p:spTree>
    <p:extLst>
      <p:ext uri="{BB962C8B-B14F-4D97-AF65-F5344CB8AC3E}">
        <p14:creationId xmlns:p14="http://schemas.microsoft.com/office/powerpoint/2010/main" val="367839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85F21-7BA4-40A3-811E-D9661BC8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DE CALOR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F1D12-0471-4DB2-91BD-472A8D9F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99" y="2699018"/>
            <a:ext cx="5189857" cy="576262"/>
          </a:xfrm>
        </p:spPr>
        <p:txBody>
          <a:bodyPr/>
          <a:lstStyle/>
          <a:p>
            <a:r>
              <a:rPr lang="es-ES" dirty="0"/>
              <a:t>Dijkstra</a:t>
            </a:r>
          </a:p>
        </p:txBody>
      </p:sp>
      <p:pic>
        <p:nvPicPr>
          <p:cNvPr id="9" name="Marcador de contenido 8" descr="Gráfico&#10;&#10;Descripción generada automáticamente">
            <a:extLst>
              <a:ext uri="{FF2B5EF4-FFF2-40B4-BE49-F238E27FC236}">
                <a16:creationId xmlns:a16="http://schemas.microsoft.com/office/drawing/2014/main" id="{EB479440-633B-4826-B2A2-0057C22E3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69323" y="3300413"/>
            <a:ext cx="3270141" cy="310991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B01C59-2F01-40EE-AB19-E7D51CCAA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3" y="2699018"/>
            <a:ext cx="5194583" cy="576262"/>
          </a:xfrm>
        </p:spPr>
        <p:txBody>
          <a:bodyPr/>
          <a:lstStyle/>
          <a:p>
            <a:r>
              <a:rPr lang="es-ES" dirty="0"/>
              <a:t>A* </a:t>
            </a:r>
          </a:p>
        </p:txBody>
      </p:sp>
      <p:pic>
        <p:nvPicPr>
          <p:cNvPr id="11" name="Marcador de contenido 10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2F82E9D9-57D9-48CB-B767-F5B4EA7401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11513" y="3300413"/>
            <a:ext cx="3347423" cy="310991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03A7042-0E38-4D1A-8222-C0ADF51FB0E0}"/>
              </a:ext>
            </a:extLst>
          </p:cNvPr>
          <p:cNvSpPr txBox="1"/>
          <p:nvPr/>
        </p:nvSpPr>
        <p:spPr>
          <a:xfrm>
            <a:off x="3404927" y="2132211"/>
            <a:ext cx="483306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b="1" dirty="0">
                <a:ln/>
                <a:solidFill>
                  <a:schemeClr val="accent4"/>
                </a:solidFill>
              </a:rPr>
              <a:t>F= 150 C=150 PROB=0,8 SEMILLAS= 5,10,45</a:t>
            </a:r>
          </a:p>
        </p:txBody>
      </p:sp>
    </p:spTree>
    <p:extLst>
      <p:ext uri="{BB962C8B-B14F-4D97-AF65-F5344CB8AC3E}">
        <p14:creationId xmlns:p14="http://schemas.microsoft.com/office/powerpoint/2010/main" val="46582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85F21-7BA4-40A3-811E-D9661BC8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A* vs A* (MODIFICANDO HEURISTICA)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F1D12-0471-4DB2-91BD-472A8D9F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99" y="2699018"/>
            <a:ext cx="5189857" cy="576262"/>
          </a:xfrm>
        </p:spPr>
        <p:txBody>
          <a:bodyPr/>
          <a:lstStyle/>
          <a:p>
            <a:r>
              <a:rPr lang="es-ES" dirty="0"/>
              <a:t>A*</a:t>
            </a:r>
          </a:p>
        </p:txBody>
      </p:sp>
      <p:pic>
        <p:nvPicPr>
          <p:cNvPr id="9" name="Marcador de contenido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2EAA7D2-06D2-4A3D-87EA-342FB6827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0682" y="3300413"/>
            <a:ext cx="3347423" cy="310991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B01C59-2F01-40EE-AB19-E7D51CCAA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3" y="2699018"/>
            <a:ext cx="5194583" cy="576262"/>
          </a:xfrm>
        </p:spPr>
        <p:txBody>
          <a:bodyPr/>
          <a:lstStyle/>
          <a:p>
            <a:r>
              <a:rPr lang="es-ES" dirty="0"/>
              <a:t>A* (Distancia Manhattan x 5)</a:t>
            </a:r>
          </a:p>
        </p:txBody>
      </p:sp>
      <p:pic>
        <p:nvPicPr>
          <p:cNvPr id="11" name="Marcador de contenido 10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892EC0F1-89F3-41E5-88A6-1F2A3E1B65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3075" y="3300413"/>
            <a:ext cx="3224300" cy="310991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F5AB62-D0C3-426D-BAAE-CFFEEA010A83}"/>
              </a:ext>
            </a:extLst>
          </p:cNvPr>
          <p:cNvSpPr txBox="1"/>
          <p:nvPr/>
        </p:nvSpPr>
        <p:spPr>
          <a:xfrm>
            <a:off x="3404927" y="2132211"/>
            <a:ext cx="483306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b="1" dirty="0">
                <a:ln/>
                <a:solidFill>
                  <a:schemeClr val="accent4"/>
                </a:solidFill>
              </a:rPr>
              <a:t>F= 150 C=150 PROB=0,8 SEMILLAS= 5,10,45</a:t>
            </a:r>
          </a:p>
        </p:txBody>
      </p:sp>
    </p:spTree>
    <p:extLst>
      <p:ext uri="{BB962C8B-B14F-4D97-AF65-F5344CB8AC3E}">
        <p14:creationId xmlns:p14="http://schemas.microsoft.com/office/powerpoint/2010/main" val="351125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745C5-CA73-4E4A-BF2C-D76674C5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FRONTERA VS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460C9-1071-4A2C-9F7C-8E04CD52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4" y="3624769"/>
            <a:ext cx="10554574" cy="62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Cojo el frontera puesto que el A* esta hecho a partir de este y no del normal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E5599B90-E379-48AA-B99A-2BE3C9B28D4A}"/>
              </a:ext>
            </a:extLst>
          </p:cNvPr>
          <p:cNvSpPr txBox="1">
            <a:spLocks/>
          </p:cNvSpPr>
          <p:nvPr/>
        </p:nvSpPr>
        <p:spPr>
          <a:xfrm>
            <a:off x="810000" y="3048507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TABLA DE DATOS (segundos)</a:t>
            </a:r>
            <a:endParaRPr lang="es-ES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42554097-2AFD-474E-9846-6DC8F09706D4}"/>
              </a:ext>
            </a:extLst>
          </p:cNvPr>
          <p:cNvSpPr txBox="1">
            <a:spLocks/>
          </p:cNvSpPr>
          <p:nvPr/>
        </p:nvSpPr>
        <p:spPr>
          <a:xfrm>
            <a:off x="6997417" y="3048507"/>
            <a:ext cx="5194583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GRAFICO COMPARATIVO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87F78A8-4DBE-45B9-BE93-3E76F6D1D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32897"/>
              </p:ext>
            </p:extLst>
          </p:nvPr>
        </p:nvGraphicFramePr>
        <p:xfrm>
          <a:off x="327169" y="3703603"/>
          <a:ext cx="5914240" cy="2249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848">
                  <a:extLst>
                    <a:ext uri="{9D8B030D-6E8A-4147-A177-3AD203B41FA5}">
                      <a16:colId xmlns:a16="http://schemas.microsoft.com/office/drawing/2014/main" val="1391819613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3815604176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922961508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4259396839"/>
                    </a:ext>
                  </a:extLst>
                </a:gridCol>
                <a:gridCol w="591424">
                  <a:extLst>
                    <a:ext uri="{9D8B030D-6E8A-4147-A177-3AD203B41FA5}">
                      <a16:colId xmlns:a16="http://schemas.microsoft.com/office/drawing/2014/main" val="2224829267"/>
                    </a:ext>
                  </a:extLst>
                </a:gridCol>
                <a:gridCol w="1774272">
                  <a:extLst>
                    <a:ext uri="{9D8B030D-6E8A-4147-A177-3AD203B41FA5}">
                      <a16:colId xmlns:a16="http://schemas.microsoft.com/office/drawing/2014/main" val="37403051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A*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FRONTERA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prob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semillas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740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0,01099968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0,0120000839233398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158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0,03700304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0,0410032272339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5,10,45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415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0,111007929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0,120009661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35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0,357041597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0,394034147263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411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0,692071915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0,818062067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10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1,065085411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1,146094799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8124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2,941230774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3,739302158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97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8,507657766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8,126941681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856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8,691670895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9,414724112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024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17,38533998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20,16209245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5,10,45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148298"/>
                  </a:ext>
                </a:extLst>
              </a:tr>
            </a:tbl>
          </a:graphicData>
        </a:graphic>
      </p:graphicFrame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7C35DB8-CF61-414A-A171-8D5046D9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221" y="3495756"/>
            <a:ext cx="4081078" cy="29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745C5-CA73-4E4A-BF2C-D76674C5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AUMENTAR HEURISTICA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460C9-1071-4A2C-9F7C-8E04CD52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4" y="3624769"/>
            <a:ext cx="10554574" cy="62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Recorre menos nodos </a:t>
            </a:r>
            <a:r>
              <a:rPr lang="es-ES" dirty="0">
                <a:sym typeface="Wingdings" panose="05000000000000000000" pitchFamily="2" charset="2"/>
              </a:rPr>
              <a:t> Menos tiempo el algoritmo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E5599B90-E379-48AA-B99A-2BE3C9B28D4A}"/>
              </a:ext>
            </a:extLst>
          </p:cNvPr>
          <p:cNvSpPr txBox="1">
            <a:spLocks/>
          </p:cNvSpPr>
          <p:nvPr/>
        </p:nvSpPr>
        <p:spPr>
          <a:xfrm>
            <a:off x="1253765" y="3048507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TABLA DE DATOS (segundos)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42554097-2AFD-474E-9846-6DC8F09706D4}"/>
              </a:ext>
            </a:extLst>
          </p:cNvPr>
          <p:cNvSpPr txBox="1">
            <a:spLocks/>
          </p:cNvSpPr>
          <p:nvPr/>
        </p:nvSpPr>
        <p:spPr>
          <a:xfrm>
            <a:off x="6997417" y="3048507"/>
            <a:ext cx="5194583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GRAFICO COMPARATIVO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445B4D-572C-4B6E-8565-FC55D96B0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86040"/>
              </p:ext>
            </p:extLst>
          </p:nvPr>
        </p:nvGraphicFramePr>
        <p:xfrm>
          <a:off x="612055" y="3738810"/>
          <a:ext cx="5084068" cy="2417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814">
                  <a:extLst>
                    <a:ext uri="{9D8B030D-6E8A-4147-A177-3AD203B41FA5}">
                      <a16:colId xmlns:a16="http://schemas.microsoft.com/office/drawing/2014/main" val="2253319378"/>
                    </a:ext>
                  </a:extLst>
                </a:gridCol>
                <a:gridCol w="1016814">
                  <a:extLst>
                    <a:ext uri="{9D8B030D-6E8A-4147-A177-3AD203B41FA5}">
                      <a16:colId xmlns:a16="http://schemas.microsoft.com/office/drawing/2014/main" val="3313600999"/>
                    </a:ext>
                  </a:extLst>
                </a:gridCol>
                <a:gridCol w="508406">
                  <a:extLst>
                    <a:ext uri="{9D8B030D-6E8A-4147-A177-3AD203B41FA5}">
                      <a16:colId xmlns:a16="http://schemas.microsoft.com/office/drawing/2014/main" val="2773442859"/>
                    </a:ext>
                  </a:extLst>
                </a:gridCol>
                <a:gridCol w="508406">
                  <a:extLst>
                    <a:ext uri="{9D8B030D-6E8A-4147-A177-3AD203B41FA5}">
                      <a16:colId xmlns:a16="http://schemas.microsoft.com/office/drawing/2014/main" val="2499166827"/>
                    </a:ext>
                  </a:extLst>
                </a:gridCol>
                <a:gridCol w="508406">
                  <a:extLst>
                    <a:ext uri="{9D8B030D-6E8A-4147-A177-3AD203B41FA5}">
                      <a16:colId xmlns:a16="http://schemas.microsoft.com/office/drawing/2014/main" val="2559339097"/>
                    </a:ext>
                  </a:extLst>
                </a:gridCol>
                <a:gridCol w="1525222">
                  <a:extLst>
                    <a:ext uri="{9D8B030D-6E8A-4147-A177-3AD203B41FA5}">
                      <a16:colId xmlns:a16="http://schemas.microsoft.com/office/drawing/2014/main" val="40594907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A*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A* (Manhattan x5)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prob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semillas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96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0,01099968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0,00800252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761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0,03700304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0,023001671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41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0,111007929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0,065005064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716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0,357041597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0,224014759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8612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0,692071915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0,240017891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9727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1,065085411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0,46404314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730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2,941230774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1,95089674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64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8,507657766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2,728226185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535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8,691670895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3,949304342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5,10,45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2801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17,38533998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18,73044014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0,8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5,10,45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504353"/>
                  </a:ext>
                </a:extLst>
              </a:tr>
            </a:tbl>
          </a:graphicData>
        </a:graphic>
      </p:graphicFrame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CB6CA0A-D01F-45D4-9BA1-4D9E1204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15" y="3432883"/>
            <a:ext cx="4241020" cy="30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646D2-7FD6-43FB-B38F-6225F2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4FB98-42DF-4188-B2A1-33D3324D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b="1" i="0" dirty="0">
              <a:effectLst/>
              <a:latin typeface="-apple-system"/>
            </a:endParaRPr>
          </a:p>
          <a:p>
            <a:r>
              <a:rPr lang="es-ES" sz="3000" b="1" i="0" dirty="0">
                <a:effectLst/>
                <a:latin typeface="-apple-system"/>
              </a:rPr>
              <a:t>Comenta las diferencias entre las versiones anteriores y las bidireccionales. Describe las diferencias  en la programación y justifica las resultados y diferencias en tiempo de ejecución. Comenta los parámetros de entrada más interesantes que has usado para generar laberintos, por qué, y muestra el resultado gráfico</a:t>
            </a:r>
            <a:r>
              <a:rPr lang="es-ES" sz="3000" b="1" dirty="0"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10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646D2-7FD6-43FB-B38F-6225F2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4FB98-42DF-4188-B2A1-33D3324D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s-ES" sz="2800" b="1" i="0" dirty="0">
              <a:effectLst/>
              <a:latin typeface="-apple-system"/>
            </a:endParaRPr>
          </a:p>
          <a:p>
            <a:r>
              <a:rPr lang="es-ES" sz="2800" b="1" i="0" dirty="0">
                <a:effectLst/>
                <a:latin typeface="-apple-system"/>
              </a:rPr>
              <a:t>¿Has adaptado una implementación de Dijkstra ya existente para tu lenguaje de programación o lo has programado desde cero? (Si es una adaptación indica la URL o referencia de la fuente). Resume cómo lo has programado o modificado indicando también qué estructuras de datos utilizas además del grafo básico (en especial para la cola) y por qué. Describe las diferencias en la programación y resultados de tiempo de las dos alternativas propuestas (sin/con conjunto frontera).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20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Texto&#10;&#10;Descripción generada automáticamente">
            <a:extLst>
              <a:ext uri="{FF2B5EF4-FFF2-40B4-BE49-F238E27FC236}">
                <a16:creationId xmlns:a16="http://schemas.microsoft.com/office/drawing/2014/main" id="{E5E7CEFD-694C-4C8A-8882-B3BBB252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77" y="3479641"/>
            <a:ext cx="2514951" cy="16004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D957C9-503D-46AD-A9E5-B331B339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52C44-9B8E-45D5-ABA5-64C850B3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63223" cy="4455350"/>
          </a:xfrm>
        </p:spPr>
        <p:txBody>
          <a:bodyPr/>
          <a:lstStyle/>
          <a:p>
            <a:r>
              <a:rPr lang="es-ES" dirty="0"/>
              <a:t>Mismo algoritmo, pero ahora implementando 2 colas</a:t>
            </a:r>
          </a:p>
          <a:p>
            <a:r>
              <a:rPr lang="es-ES" dirty="0"/>
              <a:t>Una hacia adelante y otra hacia atrás</a:t>
            </a:r>
          </a:p>
          <a:p>
            <a:endParaRPr lang="es-ES" dirty="0"/>
          </a:p>
          <a:p>
            <a:r>
              <a:rPr lang="es-ES" dirty="0"/>
              <a:t>Casilla corte contiene la habitación donde ambas colas se encuentran recorriendo un nodo</a:t>
            </a:r>
          </a:p>
          <a:p>
            <a:endParaRPr lang="es-ES" dirty="0"/>
          </a:p>
          <a:p>
            <a:r>
              <a:rPr lang="es-ES" dirty="0"/>
              <a:t>Pero ahora retorno lo mismo para</a:t>
            </a:r>
          </a:p>
          <a:p>
            <a:pPr marL="0" indent="0">
              <a:buNone/>
            </a:pPr>
            <a:r>
              <a:rPr lang="es-ES" dirty="0"/>
              <a:t>      las dos colas: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8BE0482-960C-427F-B588-15BFDAF31393}"/>
              </a:ext>
            </a:extLst>
          </p:cNvPr>
          <p:cNvCxnSpPr>
            <a:cxnSpLocks/>
          </p:cNvCxnSpPr>
          <p:nvPr/>
        </p:nvCxnSpPr>
        <p:spPr>
          <a:xfrm>
            <a:off x="6270826" y="4731391"/>
            <a:ext cx="23782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7E3E5AB8-C53D-4891-84DF-2E47FF35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70" y="5884713"/>
            <a:ext cx="5287113" cy="32389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466FC87-F6BF-4CC7-8A61-34D12FD33492}"/>
              </a:ext>
            </a:extLst>
          </p:cNvPr>
          <p:cNvSpPr txBox="1"/>
          <p:nvPr/>
        </p:nvSpPr>
        <p:spPr>
          <a:xfrm>
            <a:off x="7875217" y="2333497"/>
            <a:ext cx="3657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Recorridos contiene las habitaciones recorridas por la cola 1</a:t>
            </a:r>
          </a:p>
        </p:txBody>
      </p:sp>
    </p:spTree>
    <p:extLst>
      <p:ext uri="{BB962C8B-B14F-4D97-AF65-F5344CB8AC3E}">
        <p14:creationId xmlns:p14="http://schemas.microsoft.com/office/powerpoint/2010/main" val="279454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2E85-072D-4B98-98B0-4F8042FB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EFED0E-6336-434B-A6FD-B6693822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012" y="2219156"/>
            <a:ext cx="3200847" cy="2419688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C639CBD-7021-462C-AC95-F888D9BD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236" y="4953866"/>
            <a:ext cx="6363588" cy="5811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46A3AF-2C6E-4B9B-9EFA-7FB8DBC4597E}"/>
              </a:ext>
            </a:extLst>
          </p:cNvPr>
          <p:cNvSpPr txBox="1"/>
          <p:nvPr/>
        </p:nvSpPr>
        <p:spPr>
          <a:xfrm>
            <a:off x="810000" y="2539420"/>
            <a:ext cx="426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Ahora hay que llamar al método que hace </a:t>
            </a:r>
            <a:r>
              <a:rPr lang="es-ES" dirty="0" err="1"/>
              <a:t>backtraking</a:t>
            </a:r>
            <a:r>
              <a:rPr lang="es-ES" dirty="0"/>
              <a:t> 2 veces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5C4F4B-C80A-44AD-966F-8D8191178072}"/>
              </a:ext>
            </a:extLst>
          </p:cNvPr>
          <p:cNvSpPr txBox="1"/>
          <p:nvPr/>
        </p:nvSpPr>
        <p:spPr>
          <a:xfrm>
            <a:off x="729136" y="3429000"/>
            <a:ext cx="426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Una para el camino del inicio a la casilla de corte, y otro para, la casilla de corte al destino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Y fusiono los dos caminos en uno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A849938-8638-4A57-A58B-8F7CE97111D3}"/>
              </a:ext>
            </a:extLst>
          </p:cNvPr>
          <p:cNvGrpSpPr/>
          <p:nvPr/>
        </p:nvGrpSpPr>
        <p:grpSpPr>
          <a:xfrm>
            <a:off x="4142777" y="4123704"/>
            <a:ext cx="2576160" cy="1726920"/>
            <a:chOff x="4142777" y="4123704"/>
            <a:chExt cx="2576160" cy="17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8742086-F8F9-41D4-9467-2DF297B2197A}"/>
                    </a:ext>
                  </a:extLst>
                </p14:cNvPr>
                <p14:cNvContentPartPr/>
                <p14:nvPr/>
              </p14:nvContentPartPr>
              <p14:xfrm>
                <a:off x="4329257" y="4123704"/>
                <a:ext cx="2334960" cy="8377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8742086-F8F9-41D4-9467-2DF297B219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0257" y="4114704"/>
                  <a:ext cx="235260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A5D3BA-9122-4DA8-B58C-EB01933B22B7}"/>
                    </a:ext>
                  </a:extLst>
                </p14:cNvPr>
                <p14:cNvContentPartPr/>
                <p14:nvPr/>
              </p14:nvContentPartPr>
              <p14:xfrm>
                <a:off x="6408257" y="4777104"/>
                <a:ext cx="310680" cy="1886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A5D3BA-9122-4DA8-B58C-EB01933B22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99257" y="4768104"/>
                  <a:ext cx="328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36E045E-C3C2-4BAB-8E49-7CE9DB45385C}"/>
                    </a:ext>
                  </a:extLst>
                </p14:cNvPr>
                <p14:cNvContentPartPr/>
                <p14:nvPr/>
              </p14:nvContentPartPr>
              <p14:xfrm>
                <a:off x="4142777" y="4282104"/>
                <a:ext cx="997920" cy="9532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36E045E-C3C2-4BAB-8E49-7CE9DB4538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33777" y="4273464"/>
                  <a:ext cx="101556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E1ADED7-B5B9-4E5D-80B9-7DAC30AA4715}"/>
                    </a:ext>
                  </a:extLst>
                </p14:cNvPr>
                <p14:cNvContentPartPr/>
                <p14:nvPr/>
              </p14:nvContentPartPr>
              <p14:xfrm>
                <a:off x="5076257" y="5150064"/>
                <a:ext cx="92880" cy="1123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E1ADED7-B5B9-4E5D-80B9-7DAC30AA47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67617" y="5141424"/>
                  <a:ext cx="11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FC7EB77-693B-4D27-91EE-09C120B207F8}"/>
                    </a:ext>
                  </a:extLst>
                </p14:cNvPr>
                <p14:cNvContentPartPr/>
                <p14:nvPr/>
              </p14:nvContentPartPr>
              <p14:xfrm>
                <a:off x="4160417" y="5355264"/>
                <a:ext cx="2347200" cy="495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FC7EB77-693B-4D27-91EE-09C120B207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51777" y="5346624"/>
                  <a:ext cx="2364840" cy="51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6C3A28C9-7F02-4D5D-AC36-61F82B227222}"/>
                  </a:ext>
                </a:extLst>
              </p14:cNvPr>
              <p14:cNvContentPartPr/>
              <p14:nvPr/>
            </p14:nvContentPartPr>
            <p14:xfrm>
              <a:off x="6266417" y="5616624"/>
              <a:ext cx="246240" cy="892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6C3A28C9-7F02-4D5D-AC36-61F82B2272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57777" y="5607984"/>
                <a:ext cx="26388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3E2A3F13-5DDF-4F2F-B471-BE0A7F55A444}"/>
              </a:ext>
            </a:extLst>
          </p:cNvPr>
          <p:cNvGrpSpPr/>
          <p:nvPr/>
        </p:nvGrpSpPr>
        <p:grpSpPr>
          <a:xfrm>
            <a:off x="5355257" y="5503584"/>
            <a:ext cx="2620080" cy="227880"/>
            <a:chOff x="5355257" y="5503584"/>
            <a:chExt cx="262008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8FCE20A-0DD5-44C2-AF36-3E5A45B0DBDC}"/>
                    </a:ext>
                  </a:extLst>
                </p14:cNvPr>
                <p14:cNvContentPartPr/>
                <p14:nvPr/>
              </p14:nvContentPartPr>
              <p14:xfrm>
                <a:off x="5355257" y="5503584"/>
                <a:ext cx="2620080" cy="198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8FCE20A-0DD5-44C2-AF36-3E5A45B0DB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6617" y="5494944"/>
                  <a:ext cx="263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E7A66DFB-5DC4-4B7F-82B4-04B6109D0C7D}"/>
                    </a:ext>
                  </a:extLst>
                </p14:cNvPr>
                <p14:cNvContentPartPr/>
                <p14:nvPr/>
              </p14:nvContentPartPr>
              <p14:xfrm>
                <a:off x="6493577" y="5613024"/>
                <a:ext cx="26640" cy="601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E7A66DFB-5DC4-4B7F-82B4-04B6109D0C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84937" y="5604384"/>
                  <a:ext cx="44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1C89652D-B857-445A-A529-8CDF1364C3A8}"/>
                    </a:ext>
                  </a:extLst>
                </p14:cNvPr>
                <p14:cNvContentPartPr/>
                <p14:nvPr/>
              </p14:nvContentPartPr>
              <p14:xfrm>
                <a:off x="6512297" y="5607264"/>
                <a:ext cx="108000" cy="1242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1C89652D-B857-445A-A529-8CDF1364C3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03657" y="5598264"/>
                  <a:ext cx="12564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786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4ADA-767E-4C85-82DB-899B6DF3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32938-301D-43F4-8A0A-8883650A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946235" cy="3636511"/>
          </a:xfrm>
        </p:spPr>
        <p:txBody>
          <a:bodyPr/>
          <a:lstStyle/>
          <a:p>
            <a:r>
              <a:rPr lang="es-ES" dirty="0"/>
              <a:t>El método que traspasa el grafo a matriz es igual</a:t>
            </a:r>
          </a:p>
          <a:p>
            <a:endParaRPr lang="es-ES" dirty="0"/>
          </a:p>
          <a:p>
            <a:r>
              <a:rPr lang="es-ES" dirty="0"/>
              <a:t>Solo que ahora tiene dos diccionarios de distancias tentativas</a:t>
            </a:r>
          </a:p>
          <a:p>
            <a:r>
              <a:rPr lang="es-ES" dirty="0"/>
              <a:t>Lo único que pintando la segunda mancha de casillas recorridas añado una comprobación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AD38B81-356C-4461-A34B-7181A36A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30" y="2222287"/>
            <a:ext cx="4086795" cy="4058216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97D1E7E-50C1-4329-8994-3552A37B04D3}"/>
              </a:ext>
            </a:extLst>
          </p:cNvPr>
          <p:cNvSpPr/>
          <p:nvPr/>
        </p:nvSpPr>
        <p:spPr>
          <a:xfrm>
            <a:off x="5962261" y="2575249"/>
            <a:ext cx="1595535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8FEA14-D0E8-40FF-9D2D-C2B3E52D5172}"/>
              </a:ext>
            </a:extLst>
          </p:cNvPr>
          <p:cNvSpPr/>
          <p:nvPr/>
        </p:nvSpPr>
        <p:spPr>
          <a:xfrm>
            <a:off x="6550889" y="5084955"/>
            <a:ext cx="1595535" cy="41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EEC8411-D3D7-42EB-85F6-2CB802530B01}"/>
              </a:ext>
            </a:extLst>
          </p:cNvPr>
          <p:cNvSpPr txBox="1"/>
          <p:nvPr/>
        </p:nvSpPr>
        <p:spPr>
          <a:xfrm>
            <a:off x="9739619" y="2753258"/>
            <a:ext cx="2197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es -1, significa que no lo recorre el algoritmo, pero  eso ya lo ha pintado con el primer </a:t>
            </a:r>
            <a:r>
              <a:rPr lang="es-ES" dirty="0" err="1"/>
              <a:t>diccionacio</a:t>
            </a:r>
            <a:r>
              <a:rPr lang="es-ES" dirty="0"/>
              <a:t> de distancias tentativas, </a:t>
            </a:r>
            <a:r>
              <a:rPr lang="es-ES" dirty="0" err="1"/>
              <a:t>portanto</a:t>
            </a:r>
            <a:r>
              <a:rPr lang="es-ES" dirty="0"/>
              <a:t> </a:t>
            </a:r>
            <a:r>
              <a:rPr lang="es-ES" dirty="0" err="1"/>
              <a:t>pass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05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6C45D-1570-4545-A18A-76146599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BFB08-A45C-4850-82C6-758ADDE2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2586635"/>
            <a:ext cx="1307687" cy="576262"/>
          </a:xfrm>
        </p:spPr>
        <p:txBody>
          <a:bodyPr/>
          <a:lstStyle/>
          <a:p>
            <a:r>
              <a:rPr lang="es-ES" dirty="0"/>
              <a:t>DIJKSTRA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188010-8F2F-4B28-B89A-E0673D263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50536" y="2580372"/>
            <a:ext cx="3266978" cy="576262"/>
          </a:xfrm>
        </p:spPr>
        <p:txBody>
          <a:bodyPr/>
          <a:lstStyle/>
          <a:p>
            <a:r>
              <a:rPr lang="es-ES" dirty="0"/>
              <a:t>DIJKSTRA BIDIRECCIONAL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166ABA-F192-4041-A7B9-A0D139D55D78}"/>
              </a:ext>
            </a:extLst>
          </p:cNvPr>
          <p:cNvCxnSpPr/>
          <p:nvPr/>
        </p:nvCxnSpPr>
        <p:spPr>
          <a:xfrm>
            <a:off x="5981350" y="1895912"/>
            <a:ext cx="0" cy="496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A1BC7F9B-D40D-4512-BBD8-F1FEFA9E5626}"/>
              </a:ext>
            </a:extLst>
          </p:cNvPr>
          <p:cNvSpPr txBox="1">
            <a:spLocks/>
          </p:cNvSpPr>
          <p:nvPr/>
        </p:nvSpPr>
        <p:spPr>
          <a:xfrm>
            <a:off x="6529203" y="2596119"/>
            <a:ext cx="130768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A*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0F932C62-119C-435B-A3C6-7F3D6D7C0E66}"/>
              </a:ext>
            </a:extLst>
          </p:cNvPr>
          <p:cNvSpPr txBox="1">
            <a:spLocks/>
          </p:cNvSpPr>
          <p:nvPr/>
        </p:nvSpPr>
        <p:spPr>
          <a:xfrm>
            <a:off x="8582951" y="2596119"/>
            <a:ext cx="3266978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A*  BIDIRECCIONAL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60AD34-D193-4B9C-B6AE-D5A611AF7CC6}"/>
              </a:ext>
            </a:extLst>
          </p:cNvPr>
          <p:cNvSpPr txBox="1"/>
          <p:nvPr/>
        </p:nvSpPr>
        <p:spPr>
          <a:xfrm>
            <a:off x="680804" y="5882090"/>
            <a:ext cx="483306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b="1" dirty="0">
                <a:ln/>
                <a:solidFill>
                  <a:schemeClr val="accent4"/>
                </a:solidFill>
              </a:rPr>
              <a:t>F= 150 C=150 PROB=0,8 SEMILLAS= 5,10,45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023B35-319D-40D0-8418-F890315F8669}"/>
              </a:ext>
            </a:extLst>
          </p:cNvPr>
          <p:cNvSpPr txBox="1"/>
          <p:nvPr/>
        </p:nvSpPr>
        <p:spPr>
          <a:xfrm>
            <a:off x="6678134" y="5891259"/>
            <a:ext cx="483306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b="1" dirty="0">
                <a:ln/>
                <a:solidFill>
                  <a:schemeClr val="accent4"/>
                </a:solidFill>
              </a:rPr>
              <a:t>F= 150 C=150 PROB=0,8 SEMILLAS= 5,10,45</a:t>
            </a:r>
          </a:p>
        </p:txBody>
      </p:sp>
      <p:pic>
        <p:nvPicPr>
          <p:cNvPr id="9" name="Marcador de contenido 8" descr="Imagen que contiene Gráfico de superficie&#10;&#10;Descripción generada automáticamente">
            <a:extLst>
              <a:ext uri="{FF2B5EF4-FFF2-40B4-BE49-F238E27FC236}">
                <a16:creationId xmlns:a16="http://schemas.microsoft.com/office/drawing/2014/main" id="{000D14CA-7783-4745-AFA6-A23C07E432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119176" y="3147751"/>
            <a:ext cx="2446952" cy="2321047"/>
          </a:xfrm>
        </p:spPr>
      </p:pic>
      <p:pic>
        <p:nvPicPr>
          <p:cNvPr id="15" name="Imagen 14" descr="Gráfico de superficie&#10;&#10;Descripción generada automáticamente">
            <a:extLst>
              <a:ext uri="{FF2B5EF4-FFF2-40B4-BE49-F238E27FC236}">
                <a16:creationId xmlns:a16="http://schemas.microsoft.com/office/drawing/2014/main" id="{1B74E9D5-E471-45A5-B768-D441590F7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665" y="3179735"/>
            <a:ext cx="2377511" cy="2254904"/>
          </a:xfrm>
          <a:prstGeom prst="rect">
            <a:avLst/>
          </a:prstGeom>
        </p:spPr>
      </p:pic>
      <p:pic>
        <p:nvPicPr>
          <p:cNvPr id="23" name="Marcador de contenido 2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05D1B1F-1EB2-4BE3-8D93-270750FDB5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7576" y="3179237"/>
            <a:ext cx="2393989" cy="2296276"/>
          </a:xfrm>
        </p:spPr>
      </p:pic>
      <p:pic>
        <p:nvPicPr>
          <p:cNvPr id="25" name="Imagen 24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7A47ACF2-DB41-4F04-B00E-4F1F85D78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635" y="3179238"/>
            <a:ext cx="2421428" cy="22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6C45D-1570-4545-A18A-76146599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188010-8F2F-4B28-B89A-E0673D263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55706" y="2596119"/>
            <a:ext cx="3266978" cy="576262"/>
          </a:xfrm>
        </p:spPr>
        <p:txBody>
          <a:bodyPr/>
          <a:lstStyle/>
          <a:p>
            <a:r>
              <a:rPr lang="es-ES" dirty="0"/>
              <a:t>FRONTERA VS BIDIRECCIONAL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166ABA-F192-4041-A7B9-A0D139D55D78}"/>
              </a:ext>
            </a:extLst>
          </p:cNvPr>
          <p:cNvCxnSpPr/>
          <p:nvPr/>
        </p:nvCxnSpPr>
        <p:spPr>
          <a:xfrm>
            <a:off x="5981350" y="1895912"/>
            <a:ext cx="0" cy="496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A1BC7F9B-D40D-4512-BBD8-F1FEFA9E5626}"/>
              </a:ext>
            </a:extLst>
          </p:cNvPr>
          <p:cNvSpPr txBox="1">
            <a:spLocks/>
          </p:cNvSpPr>
          <p:nvPr/>
        </p:nvSpPr>
        <p:spPr>
          <a:xfrm>
            <a:off x="8181834" y="2596119"/>
            <a:ext cx="2212125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A* VS A* BIDIRECCIONAL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477FBD9-4932-4149-94D0-223A198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4" y="3255678"/>
            <a:ext cx="4417188" cy="3155134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EF47629-3F60-440E-A451-FB79A86F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67" y="3242305"/>
            <a:ext cx="4435910" cy="31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646D2-7FD6-43FB-B38F-6225F2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4FB98-42DF-4188-B2A1-33D3324D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b="1" i="0" dirty="0">
              <a:effectLst/>
              <a:latin typeface="-apple-system"/>
            </a:endParaRPr>
          </a:p>
          <a:p>
            <a:r>
              <a:rPr lang="es-ES" sz="2800" b="1" dirty="0">
                <a:effectLst/>
                <a:latin typeface="-apple-system"/>
              </a:rPr>
              <a:t>Describe con tus palabras la relación del algoritmo de Dijkstra con los paradigmas de diseño de algoritmos voraces y de programación dinámica. Enuncia y explica el principio de optimalidad en la búsqueda del camino más corto. NOTA: Comienza leyendo y entendiendo la última sección de la página de </a:t>
            </a:r>
            <a:r>
              <a:rPr lang="es-ES" sz="2800" b="1" dirty="0" err="1">
                <a:effectLst/>
                <a:latin typeface="-apple-system"/>
              </a:rPr>
              <a:t>wikipedia</a:t>
            </a:r>
            <a:r>
              <a:rPr lang="es-ES" sz="2800" b="1" dirty="0">
                <a:effectLst/>
                <a:latin typeface="-apple-system"/>
              </a:rPr>
              <a:t> en inglés sobre el algoritmo de Dijkstra.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73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FE21C-5368-44A7-90C6-AB60C18B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4CC7D-B0BD-43F6-BB88-65200D64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85" y="1782532"/>
            <a:ext cx="10554574" cy="1535980"/>
          </a:xfrm>
        </p:spPr>
        <p:txBody>
          <a:bodyPr/>
          <a:lstStyle/>
          <a:p>
            <a:r>
              <a:rPr lang="es-ES" dirty="0"/>
              <a:t>Practica 3 </a:t>
            </a:r>
            <a:r>
              <a:rPr lang="es-ES" dirty="0">
                <a:sym typeface="Wingdings" panose="05000000000000000000" pitchFamily="2" charset="2"/>
              </a:rPr>
              <a:t> Mal creada la lista de adyacencia</a:t>
            </a:r>
            <a:endParaRPr lang="es-ES" dirty="0"/>
          </a:p>
          <a:p>
            <a:r>
              <a:rPr lang="es-ES" dirty="0"/>
              <a:t>Diccionario de diccionarios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150CB2-3E93-4330-905C-E9C8418F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3" y="4588995"/>
            <a:ext cx="10840963" cy="2953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0F75C4-2490-419C-9A8B-9C1F2583597A}"/>
              </a:ext>
            </a:extLst>
          </p:cNvPr>
          <p:cNvSpPr txBox="1"/>
          <p:nvPr/>
        </p:nvSpPr>
        <p:spPr>
          <a:xfrm>
            <a:off x="532322" y="4060272"/>
            <a:ext cx="76217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Obteniendo esto, para las entradas f=3 c=3 </a:t>
            </a:r>
            <a:r>
              <a:rPr lang="es-ES" dirty="0" err="1"/>
              <a:t>prob</a:t>
            </a:r>
            <a:r>
              <a:rPr lang="es-ES" dirty="0"/>
              <a:t>=0.5 sedes=8,7,6: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3BF5F594-139A-4BBD-AC2E-C001A00AE4FE}"/>
              </a:ext>
            </a:extLst>
          </p:cNvPr>
          <p:cNvSpPr txBox="1">
            <a:spLocks/>
          </p:cNvSpPr>
          <p:nvPr/>
        </p:nvSpPr>
        <p:spPr>
          <a:xfrm>
            <a:off x="532322" y="5043702"/>
            <a:ext cx="10554574" cy="15359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Estructura similar a la lista, mejora de rendimiento, de esta forma tengo todo el grafo en este diccionario de diccionarios para hacer los algoritmos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3EA6713-6089-44C7-A859-A7A2C030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49" y="2546994"/>
            <a:ext cx="2987488" cy="1191132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53998FD3-6C2B-4F7D-86E2-30A5767E2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099" y="1941923"/>
            <a:ext cx="3869597" cy="18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D44F9-56FE-4587-ABDE-3B731E3B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9897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DIJKSTRA BÁSICO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7928C5-DBBF-4EFD-BEC5-CBF4FC7C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1726163"/>
            <a:ext cx="6075179" cy="4319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ES" sz="1300" dirty="0">
                <a:solidFill>
                  <a:schemeClr val="bg1"/>
                </a:solidFill>
              </a:rPr>
              <a:t>Basado en este video de YouTube: </a:t>
            </a:r>
            <a:r>
              <a:rPr lang="es-ES" sz="13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https://youtu.be/Ub4-nG09PFw</a:t>
            </a:r>
            <a:endParaRPr lang="es-ES" sz="1300" dirty="0">
              <a:solidFill>
                <a:srgbClr val="00B0F0"/>
              </a:solidFill>
            </a:endParaRPr>
          </a:p>
          <a:p>
            <a:endParaRPr lang="es-ES" sz="1300" dirty="0">
              <a:solidFill>
                <a:srgbClr val="00B0F0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ES" sz="1300" b="1" dirty="0">
                <a:solidFill>
                  <a:schemeClr val="bg1"/>
                </a:solidFill>
              </a:rPr>
              <a:t>Ventaja: </a:t>
            </a:r>
            <a:r>
              <a:rPr lang="es-ES" sz="1300" dirty="0">
                <a:solidFill>
                  <a:schemeClr val="bg1"/>
                </a:solidFill>
              </a:rPr>
              <a:t>Él utiliza también un diccionario de diccionarios por tanto es similar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s-ES" sz="1300" dirty="0">
              <a:solidFill>
                <a:schemeClr val="bg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ES" sz="1300" dirty="0" err="1">
                <a:solidFill>
                  <a:schemeClr val="bg1"/>
                </a:solidFill>
              </a:rPr>
              <a:t>nodosSinVisitar</a:t>
            </a:r>
            <a:r>
              <a:rPr lang="es-ES" sz="1300" dirty="0">
                <a:solidFill>
                  <a:schemeClr val="bg1"/>
                </a:solidFill>
              </a:rPr>
              <a:t>: es la cola que tiene todos los nodos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ES" sz="1300" dirty="0">
                <a:solidFill>
                  <a:schemeClr val="bg1"/>
                </a:solidFill>
              </a:rPr>
              <a:t>Rellena el diccionario de distancias tentativas para todos los nodos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ES" sz="1300" dirty="0">
                <a:solidFill>
                  <a:schemeClr val="bg1"/>
                </a:solidFill>
              </a:rPr>
              <a:t>Obtiene el nodo con la menor </a:t>
            </a:r>
            <a:r>
              <a:rPr lang="es-ES" sz="1300" dirty="0" err="1">
                <a:solidFill>
                  <a:schemeClr val="bg1"/>
                </a:solidFill>
              </a:rPr>
              <a:t>dist</a:t>
            </a:r>
            <a:r>
              <a:rPr lang="es-ES" sz="1300" dirty="0">
                <a:solidFill>
                  <a:schemeClr val="bg1"/>
                </a:solidFill>
              </a:rPr>
              <a:t> tentativa que hay en la cola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ES" sz="1300" dirty="0">
                <a:solidFill>
                  <a:schemeClr val="bg1"/>
                </a:solidFill>
              </a:rPr>
              <a:t>Obtiene los hijos del nodo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ES" sz="1300" dirty="0">
                <a:solidFill>
                  <a:schemeClr val="bg1"/>
                </a:solidFill>
              </a:rPr>
              <a:t>Actualiza las distancias tentativas para los hijos</a:t>
            </a: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Marcador de posición de imagen 9" descr="Texto&#10;&#10;Descripción generada automáticamente">
            <a:extLst>
              <a:ext uri="{FF2B5EF4-FFF2-40B4-BE49-F238E27FC236}">
                <a16:creationId xmlns:a16="http://schemas.microsoft.com/office/drawing/2014/main" id="{31A7B6E1-1E0A-4467-AC40-3E4CE21D70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9" r="7698" b="-3"/>
          <a:stretch/>
        </p:blipFill>
        <p:spPr>
          <a:xfrm>
            <a:off x="8362943" y="1013134"/>
            <a:ext cx="3051860" cy="483173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AD29FF3-215F-4FAF-A74E-298648512486}"/>
              </a:ext>
            </a:extLst>
          </p:cNvPr>
          <p:cNvSpPr/>
          <p:nvPr/>
        </p:nvSpPr>
        <p:spPr>
          <a:xfrm>
            <a:off x="8439325" y="1862356"/>
            <a:ext cx="2105636" cy="58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825AB2-33FA-429B-ADE6-47CD8372B524}"/>
              </a:ext>
            </a:extLst>
          </p:cNvPr>
          <p:cNvCxnSpPr>
            <a:cxnSpLocks/>
          </p:cNvCxnSpPr>
          <p:nvPr/>
        </p:nvCxnSpPr>
        <p:spPr>
          <a:xfrm flipV="1">
            <a:off x="5478011" y="2290194"/>
            <a:ext cx="2881884" cy="1760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F9991D-8363-487D-B889-29DDB65B9FD0}"/>
              </a:ext>
            </a:extLst>
          </p:cNvPr>
          <p:cNvSpPr/>
          <p:nvPr/>
        </p:nvSpPr>
        <p:spPr>
          <a:xfrm>
            <a:off x="8691424" y="2951794"/>
            <a:ext cx="2681864" cy="796954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C1BE764-7FF1-4455-A972-A8A79C3CA7FC}"/>
              </a:ext>
            </a:extLst>
          </p:cNvPr>
          <p:cNvCxnSpPr>
            <a:cxnSpLocks/>
          </p:cNvCxnSpPr>
          <p:nvPr/>
        </p:nvCxnSpPr>
        <p:spPr>
          <a:xfrm flipV="1">
            <a:off x="6575899" y="3350272"/>
            <a:ext cx="1980872" cy="885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2D2EAED-74F8-4B72-B9A3-092B8BCDCB9A}"/>
              </a:ext>
            </a:extLst>
          </p:cNvPr>
          <p:cNvSpPr/>
          <p:nvPr/>
        </p:nvSpPr>
        <p:spPr>
          <a:xfrm>
            <a:off x="8825218" y="4236440"/>
            <a:ext cx="2231472" cy="20972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8FBE7A0-DBD1-40FD-852A-D7C2DFAE1784}"/>
              </a:ext>
            </a:extLst>
          </p:cNvPr>
          <p:cNvCxnSpPr>
            <a:cxnSpLocks/>
          </p:cNvCxnSpPr>
          <p:nvPr/>
        </p:nvCxnSpPr>
        <p:spPr>
          <a:xfrm flipV="1">
            <a:off x="5478011" y="4295163"/>
            <a:ext cx="3078760" cy="63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C3E03E-9A00-414A-91C1-B69C57F3B475}"/>
              </a:ext>
            </a:extLst>
          </p:cNvPr>
          <p:cNvSpPr/>
          <p:nvPr/>
        </p:nvSpPr>
        <p:spPr>
          <a:xfrm>
            <a:off x="8825218" y="4446165"/>
            <a:ext cx="2681864" cy="67111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9A87C25-3FEC-4F2B-83D1-652CCDAF469B}"/>
              </a:ext>
            </a:extLst>
          </p:cNvPr>
          <p:cNvCxnSpPr>
            <a:cxnSpLocks/>
          </p:cNvCxnSpPr>
          <p:nvPr/>
        </p:nvCxnSpPr>
        <p:spPr>
          <a:xfrm flipV="1">
            <a:off x="5150840" y="4863985"/>
            <a:ext cx="3540584" cy="389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E2FD9AC-8732-4C76-B1CC-1C3E9DE93160}"/>
              </a:ext>
            </a:extLst>
          </p:cNvPr>
          <p:cNvSpPr/>
          <p:nvPr/>
        </p:nvSpPr>
        <p:spPr>
          <a:xfrm>
            <a:off x="8649909" y="3740256"/>
            <a:ext cx="2080122" cy="45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76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7203D9-1D32-41D6-A593-22241FE4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877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CAMBIOS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CB8162-04EB-428A-B55C-9846C227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1840221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Saco </a:t>
            </a:r>
            <a:r>
              <a:rPr lang="en-US" sz="1600" dirty="0" err="1"/>
              <a:t>fuera</a:t>
            </a:r>
            <a:r>
              <a:rPr lang="en-US" sz="1600" dirty="0"/>
              <a:t> del </a:t>
            </a:r>
            <a:r>
              <a:rPr lang="en-US" sz="1600" dirty="0" err="1"/>
              <a:t>algoritmo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backtracking</a:t>
            </a:r>
          </a:p>
          <a:p>
            <a:pPr>
              <a:buFont typeface="Wingdings 2" charset="2"/>
              <a:buChar char=""/>
            </a:pPr>
            <a:r>
              <a:rPr lang="en-US" sz="1600" dirty="0" err="1"/>
              <a:t>También</a:t>
            </a:r>
            <a:r>
              <a:rPr lang="en-US" sz="1600" dirty="0"/>
              <a:t> lo </a:t>
            </a:r>
            <a:r>
              <a:rPr lang="en-US" sz="1600" dirty="0" err="1"/>
              <a:t>cuento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del </a:t>
            </a:r>
            <a:r>
              <a:rPr lang="en-US" sz="1600" dirty="0" err="1"/>
              <a:t>algoritmo</a:t>
            </a:r>
            <a:endParaRPr lang="en-US" sz="1600" dirty="0"/>
          </a:p>
          <a:p>
            <a:pPr>
              <a:buFont typeface="Wingdings 2" charset="2"/>
              <a:buChar char=""/>
            </a:pPr>
            <a:endParaRPr lang="en-US" sz="1600" dirty="0"/>
          </a:p>
          <a:p>
            <a:pPr>
              <a:buFont typeface="Wingdings 2" charset="2"/>
              <a:buChar char=""/>
            </a:pPr>
            <a:r>
              <a:rPr lang="en-US" sz="1600" dirty="0" err="1"/>
              <a:t>Retorna</a:t>
            </a:r>
            <a:r>
              <a:rPr lang="en-US" sz="1600" dirty="0"/>
              <a:t> un array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camino</a:t>
            </a:r>
            <a:r>
              <a:rPr lang="en-US" sz="1600" dirty="0"/>
              <a:t> </a:t>
            </a:r>
            <a:r>
              <a:rPr lang="en-US" sz="1600" dirty="0" err="1"/>
              <a:t>solución</a:t>
            </a:r>
            <a:endParaRPr lang="en-US" sz="1600" dirty="0"/>
          </a:p>
          <a:p>
            <a:pPr>
              <a:buFont typeface="Wingdings 2" charset="2"/>
              <a:buChar char=""/>
            </a:pPr>
            <a:endParaRPr lang="en-US" sz="1600" dirty="0"/>
          </a:p>
          <a:p>
            <a:pPr>
              <a:buFont typeface="Wingdings 2" charset="2"/>
              <a:buChar char=""/>
            </a:pPr>
            <a:r>
              <a:rPr lang="en-US" sz="1600" dirty="0"/>
              <a:t>SI </a:t>
            </a:r>
            <a:r>
              <a:rPr lang="en-US" sz="1600" dirty="0" err="1"/>
              <a:t>existe</a:t>
            </a:r>
            <a:r>
              <a:rPr lang="en-US" sz="1600" dirty="0"/>
              <a:t> </a:t>
            </a:r>
            <a:r>
              <a:rPr lang="en-US" sz="1600" dirty="0" err="1"/>
              <a:t>camino</a:t>
            </a:r>
            <a:r>
              <a:rPr lang="en-US" sz="1600" dirty="0"/>
              <a:t> flag </a:t>
            </a:r>
            <a:r>
              <a:rPr lang="en-US" sz="1600" dirty="0">
                <a:sym typeface="Wingdings" panose="05000000000000000000" pitchFamily="2" charset="2"/>
              </a:rPr>
              <a:t> true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ym typeface="Wingdings" panose="05000000000000000000" pitchFamily="2" charset="2"/>
              </a:rPr>
              <a:t>No </a:t>
            </a:r>
            <a:r>
              <a:rPr lang="en-US" sz="1600" dirty="0" err="1">
                <a:sym typeface="Wingdings" panose="05000000000000000000" pitchFamily="2" charset="2"/>
              </a:rPr>
              <a:t>existe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camino</a:t>
            </a:r>
            <a:r>
              <a:rPr lang="en-US" sz="1600" dirty="0">
                <a:sym typeface="Wingdings" panose="05000000000000000000" pitchFamily="2" charset="2"/>
              </a:rPr>
              <a:t> flag  false</a:t>
            </a:r>
            <a:endParaRPr lang="en-US" sz="1600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ción de imagen 5" descr="Texto&#10;&#10;Descripción generada automáticamente">
            <a:extLst>
              <a:ext uri="{FF2B5EF4-FFF2-40B4-BE49-F238E27FC236}">
                <a16:creationId xmlns:a16="http://schemas.microsoft.com/office/drawing/2014/main" id="{9058CC11-BFEC-4C61-BFBF-DD6920498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16" r="-1" b="193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D61E0-C394-45A4-901D-71410345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 GRAFO A MATRIZ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44AC2816-78A0-495D-817D-FCD6ABCF4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429000"/>
            <a:ext cx="9052638" cy="1850503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164140D-CB37-40C6-9EC7-039930381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778" y="3476515"/>
            <a:ext cx="1619476" cy="93358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3713CF4-B7F5-4F4D-9DB8-093411D5DDEC}"/>
              </a:ext>
            </a:extLst>
          </p:cNvPr>
          <p:cNvCxnSpPr>
            <a:cxnSpLocks/>
          </p:cNvCxnSpPr>
          <p:nvPr/>
        </p:nvCxnSpPr>
        <p:spPr>
          <a:xfrm flipV="1">
            <a:off x="5025006" y="4236440"/>
            <a:ext cx="4135772" cy="714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E1FFC052-2C9B-4B0F-860D-521CF0B26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11" y="2391116"/>
            <a:ext cx="2943636" cy="60015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15F843-5F15-454F-8718-E22657630DE8}"/>
              </a:ext>
            </a:extLst>
          </p:cNvPr>
          <p:cNvSpPr txBox="1"/>
          <p:nvPr/>
        </p:nvSpPr>
        <p:spPr>
          <a:xfrm>
            <a:off x="4471332" y="2357306"/>
            <a:ext cx="6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la casilla tiene 99999 no ha sido recorrida por Dijkstra entonces asigno -1, para que lo pinte de azul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E2AF9C-8B7D-4F8B-8958-3BDBB205B830}"/>
              </a:ext>
            </a:extLst>
          </p:cNvPr>
          <p:cNvSpPr txBox="1"/>
          <p:nvPr/>
        </p:nvSpPr>
        <p:spPr>
          <a:xfrm>
            <a:off x="1444305" y="5487482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Pinto habitaciones y caminos de los nodos, la habitación con su </a:t>
            </a:r>
            <a:r>
              <a:rPr lang="es-ES" dirty="0" err="1"/>
              <a:t>dist</a:t>
            </a:r>
            <a:r>
              <a:rPr lang="es-ES" dirty="0"/>
              <a:t> tentativa correspondiente y el camino con la menor de las 2 habitaciones que une</a:t>
            </a:r>
          </a:p>
        </p:txBody>
      </p:sp>
    </p:spTree>
    <p:extLst>
      <p:ext uri="{BB962C8B-B14F-4D97-AF65-F5344CB8AC3E}">
        <p14:creationId xmlns:p14="http://schemas.microsoft.com/office/powerpoint/2010/main" val="218975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D61E0-C394-45A4-901D-71410345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 GRAFO A MATRIZ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D7B3FE-0D41-4F80-9901-4D95C3D1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" y="2420599"/>
            <a:ext cx="11753461" cy="203425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4DC2AAA-17D0-4C41-A4DD-09037DC9D1DF}"/>
              </a:ext>
            </a:extLst>
          </p:cNvPr>
          <p:cNvSpPr/>
          <p:nvPr/>
        </p:nvSpPr>
        <p:spPr>
          <a:xfrm>
            <a:off x="317240" y="2565918"/>
            <a:ext cx="5570376" cy="54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81F621-062B-4F7D-809D-D524CB195981}"/>
              </a:ext>
            </a:extLst>
          </p:cNvPr>
          <p:cNvSpPr txBox="1"/>
          <p:nvPr/>
        </p:nvSpPr>
        <p:spPr>
          <a:xfrm>
            <a:off x="6014906" y="2513340"/>
            <a:ext cx="352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Pinta las habitaciones del camino solución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19BB13-D304-497E-BFBC-08EF83CEE3DD}"/>
              </a:ext>
            </a:extLst>
          </p:cNvPr>
          <p:cNvSpPr/>
          <p:nvPr/>
        </p:nvSpPr>
        <p:spPr>
          <a:xfrm>
            <a:off x="317239" y="3277308"/>
            <a:ext cx="11628683" cy="54117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835C299-853D-493F-B2D8-C5881045E4DF}"/>
              </a:ext>
            </a:extLst>
          </p:cNvPr>
          <p:cNvCxnSpPr/>
          <p:nvPr/>
        </p:nvCxnSpPr>
        <p:spPr>
          <a:xfrm flipH="1" flipV="1">
            <a:off x="7441035" y="3818484"/>
            <a:ext cx="511728" cy="1139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93FFCB-9D6C-44F1-8468-BDFDA1FCCFAF}"/>
              </a:ext>
            </a:extLst>
          </p:cNvPr>
          <p:cNvSpPr txBox="1"/>
          <p:nvPr/>
        </p:nvSpPr>
        <p:spPr>
          <a:xfrm>
            <a:off x="6820249" y="4988395"/>
            <a:ext cx="409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Pinta los pasillos entre las habitaciones del camino solución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E79FCCF-55D1-4D36-B1E3-CF0DD7678BC3}"/>
              </a:ext>
            </a:extLst>
          </p:cNvPr>
          <p:cNvSpPr/>
          <p:nvPr/>
        </p:nvSpPr>
        <p:spPr>
          <a:xfrm>
            <a:off x="251670" y="4018327"/>
            <a:ext cx="4110605" cy="43652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661644-3742-4A29-B136-EAF3B1C0B1DE}"/>
              </a:ext>
            </a:extLst>
          </p:cNvPr>
          <p:cNvSpPr txBox="1"/>
          <p:nvPr/>
        </p:nvSpPr>
        <p:spPr>
          <a:xfrm>
            <a:off x="317239" y="4705039"/>
            <a:ext cx="424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Asigno un color diferente a la casilla de salida y de llegada del camino</a:t>
            </a:r>
          </a:p>
        </p:txBody>
      </p:sp>
    </p:spTree>
    <p:extLst>
      <p:ext uri="{BB962C8B-B14F-4D97-AF65-F5344CB8AC3E}">
        <p14:creationId xmlns:p14="http://schemas.microsoft.com/office/powerpoint/2010/main" val="14127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09A8-9247-4BB5-BC75-0A07E829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69180"/>
            <a:ext cx="3547533" cy="1055541"/>
          </a:xfrm>
        </p:spPr>
        <p:txBody>
          <a:bodyPr/>
          <a:lstStyle/>
          <a:p>
            <a:r>
              <a:rPr lang="es-ES" sz="3200" dirty="0"/>
              <a:t>PRUEBA DIJKSTRA</a:t>
            </a:r>
          </a:p>
        </p:txBody>
      </p:sp>
      <p:pic>
        <p:nvPicPr>
          <p:cNvPr id="6" name="Marcador de contenido 5" descr="Gráfico&#10;&#10;Descripción generada automáticamente">
            <a:extLst>
              <a:ext uri="{FF2B5EF4-FFF2-40B4-BE49-F238E27FC236}">
                <a16:creationId xmlns:a16="http://schemas.microsoft.com/office/drawing/2014/main" id="{86CA91AD-DF34-48DA-A64E-0FB3270D5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944" y="2113644"/>
            <a:ext cx="6251575" cy="374740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B28CDF-26CA-49C4-9734-E91237A0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2000" dirty="0"/>
              <a:t>f = 150 y c = 150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2000" dirty="0"/>
              <a:t>Probabilidad = 0.8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2000" dirty="0" err="1"/>
              <a:t>Seeds</a:t>
            </a:r>
            <a:r>
              <a:rPr lang="es-ES" sz="2000" dirty="0"/>
              <a:t>:</a:t>
            </a:r>
          </a:p>
          <a:p>
            <a:r>
              <a:rPr lang="es-ES" sz="2000" dirty="0"/>
              <a:t>	- Laberinto: 5 </a:t>
            </a:r>
          </a:p>
          <a:p>
            <a:r>
              <a:rPr lang="es-ES" sz="2000" dirty="0"/>
              <a:t>	- Peso ejes: 10</a:t>
            </a:r>
          </a:p>
          <a:p>
            <a:r>
              <a:rPr lang="es-ES" sz="2000" dirty="0"/>
              <a:t>	- Inicio/Fin: 45</a:t>
            </a:r>
          </a:p>
        </p:txBody>
      </p:sp>
    </p:spTree>
    <p:extLst>
      <p:ext uri="{BB962C8B-B14F-4D97-AF65-F5344CB8AC3E}">
        <p14:creationId xmlns:p14="http://schemas.microsoft.com/office/powerpoint/2010/main" val="424438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C31C75-5116-4AF1-908B-390EFCFD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DIJKSTRA FRONTERA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B229B4-0B8F-4323-8B94-BABC585B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16259" cy="3912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Ahora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utilicé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algoritmo</a:t>
            </a:r>
            <a:r>
              <a:rPr lang="en-US" dirty="0">
                <a:solidFill>
                  <a:srgbClr val="FFFFFF"/>
                </a:solidFill>
              </a:rPr>
              <a:t> de la Wikipedia, que </a:t>
            </a:r>
            <a:r>
              <a:rPr lang="en-US" dirty="0" err="1">
                <a:solidFill>
                  <a:srgbClr val="FFFFFF"/>
                </a:solidFill>
              </a:rPr>
              <a:t>tiene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estructura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muy</a:t>
            </a:r>
            <a:r>
              <a:rPr lang="en-US" dirty="0">
                <a:solidFill>
                  <a:srgbClr val="FFFFFF"/>
                </a:solidFill>
              </a:rPr>
              <a:t> similar al del video de YouTube</a:t>
            </a:r>
          </a:p>
          <a:p>
            <a:pPr>
              <a:buFont typeface="Wingdings 2" charset="2"/>
              <a:buChar char="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r>
              <a:rPr lang="en-US" dirty="0" err="1">
                <a:solidFill>
                  <a:srgbClr val="FFFFFF"/>
                </a:solidFill>
              </a:rPr>
              <a:t>Ahora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nodoSinVisitar</a:t>
            </a:r>
            <a:r>
              <a:rPr lang="en-US" dirty="0">
                <a:solidFill>
                  <a:srgbClr val="FFFFFF"/>
                </a:solidFill>
              </a:rPr>
              <a:t> es una cola de </a:t>
            </a:r>
            <a:r>
              <a:rPr lang="en-US" dirty="0" err="1">
                <a:solidFill>
                  <a:srgbClr val="FFFFFF"/>
                </a:solidFill>
              </a:rPr>
              <a:t>prioridad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dirty="0" err="1">
                <a:solidFill>
                  <a:srgbClr val="FFFFFF"/>
                </a:solidFill>
              </a:rPr>
              <a:t>PriorityQueue</a:t>
            </a:r>
            <a:r>
              <a:rPr lang="en-US" dirty="0">
                <a:solidFill>
                  <a:srgbClr val="FFFFFF"/>
                </a:solidFill>
              </a:rPr>
              <a:t> de python)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r>
              <a:rPr lang="en-US" dirty="0">
                <a:solidFill>
                  <a:srgbClr val="FFFFFF"/>
                </a:solidFill>
              </a:rPr>
              <a:t> .get() </a:t>
            </a:r>
            <a:r>
              <a:rPr lang="en-US" dirty="0" err="1">
                <a:solidFill>
                  <a:srgbClr val="FFFFFF"/>
                </a:solidFill>
              </a:rPr>
              <a:t>retorna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menor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prioridad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r>
              <a:rPr lang="en-US" dirty="0">
                <a:solidFill>
                  <a:srgbClr val="FFFFFF"/>
                </a:solidFill>
              </a:rPr>
              <a:t>Como cola de </a:t>
            </a:r>
            <a:r>
              <a:rPr lang="en-US" dirty="0" err="1">
                <a:solidFill>
                  <a:srgbClr val="FFFFFF"/>
                </a:solidFill>
              </a:rPr>
              <a:t>prioridad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ordena</a:t>
            </a:r>
            <a:r>
              <a:rPr lang="en-US" dirty="0">
                <a:solidFill>
                  <a:srgbClr val="FFFFFF"/>
                </a:solidFill>
              </a:rPr>
              <a:t> por </a:t>
            </a:r>
            <a:r>
              <a:rPr lang="en-US" dirty="0" err="1">
                <a:solidFill>
                  <a:srgbClr val="FFFFFF"/>
                </a:solidFill>
              </a:rPr>
              <a:t>el</a:t>
            </a:r>
            <a:r>
              <a:rPr lang="en-US" dirty="0">
                <a:solidFill>
                  <a:srgbClr val="FFFFFF"/>
                </a:solidFill>
              </a:rPr>
              <a:t> primer </a:t>
            </a:r>
            <a:r>
              <a:rPr lang="en-US" dirty="0" err="1">
                <a:solidFill>
                  <a:srgbClr val="FFFFFF"/>
                </a:solidFill>
              </a:rPr>
              <a:t>elemento</a:t>
            </a:r>
            <a:r>
              <a:rPr lang="en-US" dirty="0">
                <a:solidFill>
                  <a:srgbClr val="FFFFFF"/>
                </a:solidFill>
              </a:rPr>
              <a:t>  , </a:t>
            </a:r>
            <a:r>
              <a:rPr lang="en-US" dirty="0" err="1">
                <a:solidFill>
                  <a:srgbClr val="FFFFFF"/>
                </a:solidFill>
              </a:rPr>
              <a:t>introduzco</a:t>
            </a:r>
            <a:r>
              <a:rPr lang="en-US" dirty="0">
                <a:solidFill>
                  <a:srgbClr val="FFFFFF"/>
                </a:solidFill>
              </a:rPr>
              <a:t> primero la </a:t>
            </a:r>
            <a:r>
              <a:rPr lang="en-US" dirty="0" err="1">
                <a:solidFill>
                  <a:srgbClr val="FFFFFF"/>
                </a:solidFill>
              </a:rPr>
              <a:t>distancia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tentativa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luego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nodo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buFont typeface="Wingdings 2" charset="2"/>
              <a:buChar char="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r>
              <a:rPr lang="en-US" dirty="0" err="1">
                <a:solidFill>
                  <a:srgbClr val="FFFFFF"/>
                </a:solidFill>
              </a:rPr>
              <a:t>Reemplaza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el</a:t>
            </a:r>
            <a:r>
              <a:rPr lang="en-US" dirty="0">
                <a:solidFill>
                  <a:srgbClr val="FFFFFF"/>
                </a:solidFill>
              </a:rPr>
              <a:t> valor de la </a:t>
            </a:r>
            <a:r>
              <a:rPr lang="en-US" dirty="0" err="1">
                <a:solidFill>
                  <a:srgbClr val="FFFFFF"/>
                </a:solidFill>
              </a:rPr>
              <a:t>distancia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tentativa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r>
              <a:rPr lang="en-US" dirty="0" err="1">
                <a:solidFill>
                  <a:srgbClr val="FFFFFF"/>
                </a:solidFill>
              </a:rPr>
              <a:t>Algoritmo</a:t>
            </a:r>
            <a:r>
              <a:rPr lang="en-US" dirty="0">
                <a:solidFill>
                  <a:srgbClr val="FFFFFF"/>
                </a:solidFill>
              </a:rPr>
              <a:t> de backtracking es </a:t>
            </a:r>
            <a:r>
              <a:rPr lang="en-US" dirty="0" err="1">
                <a:solidFill>
                  <a:srgbClr val="FFFFFF"/>
                </a:solidFill>
              </a:rPr>
              <a:t>identico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Marcador de posición de imagen 41" descr="Texto&#10;&#10;Descripción generada automáticamente">
            <a:extLst>
              <a:ext uri="{FF2B5EF4-FFF2-40B4-BE49-F238E27FC236}">
                <a16:creationId xmlns:a16="http://schemas.microsoft.com/office/drawing/2014/main" id="{1A1447AD-7015-4BBE-88BD-BE95CD24AB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682" b="6682"/>
          <a:stretch>
            <a:fillRect/>
          </a:stretch>
        </p:blipFill>
        <p:spPr>
          <a:xfrm>
            <a:off x="7125884" y="1110658"/>
            <a:ext cx="4120064" cy="4636683"/>
          </a:xfrm>
        </p:spPr>
      </p:pic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2A1479D-ECF2-4D76-BB13-2AFAD80533DF}"/>
              </a:ext>
            </a:extLst>
          </p:cNvPr>
          <p:cNvCxnSpPr>
            <a:cxnSpLocks/>
          </p:cNvCxnSpPr>
          <p:nvPr/>
        </p:nvCxnSpPr>
        <p:spPr>
          <a:xfrm flipV="1">
            <a:off x="4437776" y="5377344"/>
            <a:ext cx="3699545" cy="369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42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1238</Words>
  <Application>Microsoft Office PowerPoint</Application>
  <PresentationFormat>Panorámica</PresentationFormat>
  <Paragraphs>336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-apple-system</vt:lpstr>
      <vt:lpstr>Calibri</vt:lpstr>
      <vt:lpstr>Century Gothic</vt:lpstr>
      <vt:lpstr>Courier New</vt:lpstr>
      <vt:lpstr>Wingdings</vt:lpstr>
      <vt:lpstr>Wingdings 2</vt:lpstr>
      <vt:lpstr>Citable</vt:lpstr>
      <vt:lpstr>LABORATORIO 4 - ALGC</vt:lpstr>
      <vt:lpstr>PREGUNTA 1</vt:lpstr>
      <vt:lpstr>MODIFICACION ESTRUCTURA</vt:lpstr>
      <vt:lpstr>DIJKSTRA BÁSICO</vt:lpstr>
      <vt:lpstr>CAMBIOS</vt:lpstr>
      <vt:lpstr>MODIFICACION GRAFO A MATRIZ</vt:lpstr>
      <vt:lpstr>MODIFICACION GRAFO A MATRIZ</vt:lpstr>
      <vt:lpstr>PRUEBA DIJKSTRA</vt:lpstr>
      <vt:lpstr>DIJKSTRA FRONTERA</vt:lpstr>
      <vt:lpstr>COMPARACION DE TIEMPOS</vt:lpstr>
      <vt:lpstr>CONCLUSIÓN</vt:lpstr>
      <vt:lpstr>PREGUNTA 2</vt:lpstr>
      <vt:lpstr>DIFERENCIAS A*</vt:lpstr>
      <vt:lpstr>A*</vt:lpstr>
      <vt:lpstr>MAPA DE CALOR</vt:lpstr>
      <vt:lpstr>A* vs A* (MODIFICANDO HEURISTICA)</vt:lpstr>
      <vt:lpstr>FRONTERA VS A*</vt:lpstr>
      <vt:lpstr>AUMENTAR HEURISTICA</vt:lpstr>
      <vt:lpstr>PREGUNTA 3</vt:lpstr>
      <vt:lpstr>MODIFICACIÓN</vt:lpstr>
      <vt:lpstr>MODIFICACIÓN</vt:lpstr>
      <vt:lpstr>MODIFICACIÓN</vt:lpstr>
      <vt:lpstr>COMPARACIÓN</vt:lpstr>
      <vt:lpstr>COMPARACIÓN</vt:lpstr>
      <vt:lpstr>PREGUNTA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4 - ALGC</dc:title>
  <dc:creator>Carlos Martin Sanz</dc:creator>
  <cp:lastModifiedBy>Carlos Martin Sanz</cp:lastModifiedBy>
  <cp:revision>13</cp:revision>
  <dcterms:created xsi:type="dcterms:W3CDTF">2021-12-14T13:04:19Z</dcterms:created>
  <dcterms:modified xsi:type="dcterms:W3CDTF">2021-12-18T13:00:23Z</dcterms:modified>
</cp:coreProperties>
</file>