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1" r:id="rId8"/>
    <p:sldId id="269" r:id="rId9"/>
    <p:sldId id="262" r:id="rId10"/>
    <p:sldId id="271" r:id="rId11"/>
    <p:sldId id="263" r:id="rId12"/>
    <p:sldId id="265" r:id="rId13"/>
    <p:sldId id="266" r:id="rId14"/>
    <p:sldId id="267" r:id="rId15"/>
    <p:sldId id="272" r:id="rId16"/>
    <p:sldId id="274" r:id="rId17"/>
    <p:sldId id="273"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12/20/2021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12/20/2021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lab.inf.uva.es/desi_21-22/criptomonedas.git" TargetMode="External"/><Relationship Id="rId2" Type="http://schemas.openxmlformats.org/officeDocument/2006/relationships/hyperlink" Target="https://desi_21-22.pages.gitlab.inf.uva.es/criptomoned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sudalairajkumar/cryptocurrencypricehist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658B4-484E-45B3-ACAD-E292AB1085B3}"/>
              </a:ext>
            </a:extLst>
          </p:cNvPr>
          <p:cNvSpPr>
            <a:spLocks noGrp="1"/>
          </p:cNvSpPr>
          <p:nvPr>
            <p:ph type="ctrTitle"/>
          </p:nvPr>
        </p:nvSpPr>
        <p:spPr>
          <a:xfrm>
            <a:off x="810000" y="1323313"/>
            <a:ext cx="10572000" cy="2971051"/>
          </a:xfrm>
        </p:spPr>
        <p:txBody>
          <a:bodyPr/>
          <a:lstStyle/>
          <a:p>
            <a:r>
              <a:rPr lang="es-ES" dirty="0"/>
              <a:t>Proyecto Visualización 21-22</a:t>
            </a:r>
            <a:br>
              <a:rPr lang="es-ES" dirty="0"/>
            </a:br>
            <a:br>
              <a:rPr lang="es-ES" dirty="0"/>
            </a:br>
            <a:r>
              <a:rPr lang="es-ES" dirty="0"/>
              <a:t>Criptomonedas</a:t>
            </a:r>
          </a:p>
        </p:txBody>
      </p:sp>
      <p:sp>
        <p:nvSpPr>
          <p:cNvPr id="3" name="Subtítulo 2">
            <a:extLst>
              <a:ext uri="{FF2B5EF4-FFF2-40B4-BE49-F238E27FC236}">
                <a16:creationId xmlns:a16="http://schemas.microsoft.com/office/drawing/2014/main" id="{BC39FD18-7C3E-4849-8A2E-8CAFDD6A57BB}"/>
              </a:ext>
            </a:extLst>
          </p:cNvPr>
          <p:cNvSpPr>
            <a:spLocks noGrp="1"/>
          </p:cNvSpPr>
          <p:nvPr>
            <p:ph type="subTitle" idx="1"/>
          </p:nvPr>
        </p:nvSpPr>
        <p:spPr>
          <a:xfrm>
            <a:off x="810000" y="5317200"/>
            <a:ext cx="10572000" cy="915820"/>
          </a:xfrm>
        </p:spPr>
        <p:txBody>
          <a:bodyPr>
            <a:normAutofit/>
          </a:bodyPr>
          <a:lstStyle/>
          <a:p>
            <a:r>
              <a:rPr lang="es-ES" dirty="0"/>
              <a:t>Alumno: Carlos Martin Sanz</a:t>
            </a:r>
          </a:p>
          <a:p>
            <a:r>
              <a:rPr lang="es-ES" dirty="0"/>
              <a:t> Profesor: Carlos Vivaracho Pascual 									</a:t>
            </a:r>
            <a:r>
              <a:rPr lang="es-ES"/>
              <a:t>	Curso: 2021/2022</a:t>
            </a:r>
            <a:endParaRPr lang="es-ES" dirty="0"/>
          </a:p>
        </p:txBody>
      </p:sp>
    </p:spTree>
    <p:extLst>
      <p:ext uri="{BB962C8B-B14F-4D97-AF65-F5344CB8AC3E}">
        <p14:creationId xmlns:p14="http://schemas.microsoft.com/office/powerpoint/2010/main" val="89626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6069B-5376-4935-B007-B0E8C732F5AB}"/>
              </a:ext>
            </a:extLst>
          </p:cNvPr>
          <p:cNvSpPr>
            <a:spLocks noGrp="1"/>
          </p:cNvSpPr>
          <p:nvPr>
            <p:ph type="title"/>
          </p:nvPr>
        </p:nvSpPr>
        <p:spPr/>
        <p:txBody>
          <a:bodyPr/>
          <a:lstStyle/>
          <a:p>
            <a:r>
              <a:rPr lang="es-ES" dirty="0"/>
              <a:t>Datos elegidos</a:t>
            </a:r>
          </a:p>
        </p:txBody>
      </p:sp>
      <p:sp>
        <p:nvSpPr>
          <p:cNvPr id="3" name="Marcador de contenido 2">
            <a:extLst>
              <a:ext uri="{FF2B5EF4-FFF2-40B4-BE49-F238E27FC236}">
                <a16:creationId xmlns:a16="http://schemas.microsoft.com/office/drawing/2014/main" id="{90DEC61D-2CEA-4471-AD3A-4013E12A6472}"/>
              </a:ext>
            </a:extLst>
          </p:cNvPr>
          <p:cNvSpPr>
            <a:spLocks noGrp="1"/>
          </p:cNvSpPr>
          <p:nvPr>
            <p:ph idx="1"/>
          </p:nvPr>
        </p:nvSpPr>
        <p:spPr>
          <a:xfrm>
            <a:off x="810000" y="2432011"/>
            <a:ext cx="9608804" cy="3636511"/>
          </a:xfrm>
        </p:spPr>
        <p:txBody>
          <a:bodyPr>
            <a:normAutofit lnSpcReduction="10000"/>
          </a:bodyPr>
          <a:lstStyle/>
          <a:p>
            <a:pPr marL="0" indent="0">
              <a:buNone/>
            </a:pPr>
            <a:r>
              <a:rPr lang="es-ES" b="1" dirty="0"/>
              <a:t>A la hora de elegir las criptomonedas, he elegido Monero, Ethereum, Litecoin y BinanceCoin.</a:t>
            </a:r>
          </a:p>
          <a:p>
            <a:pPr marL="0" indent="0">
              <a:buNone/>
            </a:pPr>
            <a:endParaRPr lang="es-ES" b="1" dirty="0"/>
          </a:p>
          <a:p>
            <a:r>
              <a:rPr lang="es-ES" dirty="0"/>
              <a:t>¿Por qué?</a:t>
            </a:r>
          </a:p>
          <a:p>
            <a:pPr marL="0" indent="0">
              <a:buNone/>
            </a:pPr>
            <a:endParaRPr lang="es-ES" dirty="0"/>
          </a:p>
          <a:p>
            <a:pPr algn="just">
              <a:buFontTx/>
              <a:buChar char="-"/>
            </a:pPr>
            <a:r>
              <a:rPr lang="es-ES" dirty="0"/>
              <a:t>Valores de mercado “similares” que hacen que se vea de forma adecuada la visualización, ya que hay monedas de poco valor que su línea se vería prácticamente constante al haber otras de mayor valor, y lo mismo pasaría con otras de mucho valor, que no dejaría ver la evolución de las otras, de menor valor.</a:t>
            </a:r>
          </a:p>
          <a:p>
            <a:pPr algn="just">
              <a:buFontTx/>
              <a:buChar char="-"/>
            </a:pPr>
            <a:r>
              <a:rPr lang="es-ES" dirty="0"/>
              <a:t>Dificulta las comparaciones de los valores</a:t>
            </a:r>
          </a:p>
          <a:p>
            <a:endParaRPr lang="es-ES" dirty="0"/>
          </a:p>
        </p:txBody>
      </p:sp>
    </p:spTree>
    <p:extLst>
      <p:ext uri="{BB962C8B-B14F-4D97-AF65-F5344CB8AC3E}">
        <p14:creationId xmlns:p14="http://schemas.microsoft.com/office/powerpoint/2010/main" val="351707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BFC8A-7A05-4ABB-889C-5BABA1E87A33}"/>
              </a:ext>
            </a:extLst>
          </p:cNvPr>
          <p:cNvSpPr>
            <a:spLocks noGrp="1"/>
          </p:cNvSpPr>
          <p:nvPr>
            <p:ph type="title"/>
          </p:nvPr>
        </p:nvSpPr>
        <p:spPr/>
        <p:txBody>
          <a:bodyPr/>
          <a:lstStyle/>
          <a:p>
            <a:r>
              <a:rPr lang="es-ES" dirty="0"/>
              <a:t>Cambios</a:t>
            </a:r>
          </a:p>
        </p:txBody>
      </p:sp>
      <p:sp>
        <p:nvSpPr>
          <p:cNvPr id="3" name="Marcador de contenido 2">
            <a:extLst>
              <a:ext uri="{FF2B5EF4-FFF2-40B4-BE49-F238E27FC236}">
                <a16:creationId xmlns:a16="http://schemas.microsoft.com/office/drawing/2014/main" id="{82C9B52B-B7FE-41C5-B858-F9F1531A0382}"/>
              </a:ext>
            </a:extLst>
          </p:cNvPr>
          <p:cNvSpPr>
            <a:spLocks noGrp="1"/>
          </p:cNvSpPr>
          <p:nvPr>
            <p:ph idx="1"/>
          </p:nvPr>
        </p:nvSpPr>
        <p:spPr>
          <a:xfrm>
            <a:off x="818712" y="2222287"/>
            <a:ext cx="10554574" cy="1787651"/>
          </a:xfrm>
        </p:spPr>
        <p:txBody>
          <a:bodyPr>
            <a:normAutofit/>
          </a:bodyPr>
          <a:lstStyle/>
          <a:p>
            <a:pPr marL="0" indent="0">
              <a:buNone/>
            </a:pPr>
            <a:r>
              <a:rPr lang="es-ES" sz="1600" b="1" u="sng" dirty="0"/>
              <a:t>ELEGIR DATOS</a:t>
            </a:r>
          </a:p>
          <a:p>
            <a:r>
              <a:rPr lang="es-ES" sz="1600" dirty="0"/>
              <a:t>Buscar criptomonedas en ese rango de fecha</a:t>
            </a:r>
          </a:p>
          <a:p>
            <a:r>
              <a:rPr lang="es-ES" sz="1600" dirty="0"/>
              <a:t>Elegir criptomonedas que no tengan diferencias desorbitadas de precios entre ellas</a:t>
            </a:r>
          </a:p>
          <a:p>
            <a:pPr marL="0" indent="0">
              <a:buNone/>
            </a:pPr>
            <a:endParaRPr lang="es-ES" sz="1600" dirty="0"/>
          </a:p>
        </p:txBody>
      </p:sp>
      <p:sp>
        <p:nvSpPr>
          <p:cNvPr id="4" name="Marcador de contenido 2">
            <a:extLst>
              <a:ext uri="{FF2B5EF4-FFF2-40B4-BE49-F238E27FC236}">
                <a16:creationId xmlns:a16="http://schemas.microsoft.com/office/drawing/2014/main" id="{F008123F-BA31-4B2C-9F65-934C32E520C5}"/>
              </a:ext>
            </a:extLst>
          </p:cNvPr>
          <p:cNvSpPr txBox="1">
            <a:spLocks/>
          </p:cNvSpPr>
          <p:nvPr/>
        </p:nvSpPr>
        <p:spPr>
          <a:xfrm>
            <a:off x="810000" y="4111209"/>
            <a:ext cx="10554574" cy="17876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s-ES" sz="1600" b="1" u="sng" dirty="0"/>
              <a:t>TRASNFORMACIONES</a:t>
            </a:r>
          </a:p>
          <a:p>
            <a:r>
              <a:rPr lang="es-ES" sz="1600" dirty="0"/>
              <a:t>Seleccionar columnas necesarias, hallar la media del valor </a:t>
            </a:r>
            <a:r>
              <a:rPr lang="es-ES" sz="1600" dirty="0" err="1"/>
              <a:t>max</a:t>
            </a:r>
            <a:r>
              <a:rPr lang="es-ES" sz="1600" dirty="0"/>
              <a:t> y min del día, acotar de 2019 a 2021</a:t>
            </a:r>
          </a:p>
          <a:p>
            <a:r>
              <a:rPr lang="es-ES" sz="1600" dirty="0"/>
              <a:t>Juntar todas las criptomonedas en un único </a:t>
            </a:r>
            <a:r>
              <a:rPr lang="es-ES" sz="1600" dirty="0" err="1"/>
              <a:t>cvs</a:t>
            </a:r>
            <a:endParaRPr lang="es-ES" sz="1600" dirty="0"/>
          </a:p>
          <a:p>
            <a:r>
              <a:rPr lang="es-ES" sz="1600" dirty="0"/>
              <a:t>Separar este </a:t>
            </a:r>
            <a:r>
              <a:rPr lang="es-ES" sz="1600" dirty="0" err="1"/>
              <a:t>csv</a:t>
            </a:r>
            <a:r>
              <a:rPr lang="es-ES" sz="1600" dirty="0"/>
              <a:t> en trimestres</a:t>
            </a:r>
          </a:p>
        </p:txBody>
      </p:sp>
    </p:spTree>
    <p:extLst>
      <p:ext uri="{BB962C8B-B14F-4D97-AF65-F5344CB8AC3E}">
        <p14:creationId xmlns:p14="http://schemas.microsoft.com/office/powerpoint/2010/main" val="2112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DA1FF-3606-46A0-99EB-17336F2DD671}"/>
              </a:ext>
            </a:extLst>
          </p:cNvPr>
          <p:cNvSpPr>
            <a:spLocks noGrp="1"/>
          </p:cNvSpPr>
          <p:nvPr>
            <p:ph type="title"/>
          </p:nvPr>
        </p:nvSpPr>
        <p:spPr/>
        <p:txBody>
          <a:bodyPr/>
          <a:lstStyle/>
          <a:p>
            <a:r>
              <a:rPr lang="es-ES" dirty="0"/>
              <a:t>Cambios</a:t>
            </a:r>
          </a:p>
        </p:txBody>
      </p:sp>
      <p:sp>
        <p:nvSpPr>
          <p:cNvPr id="3" name="Marcador de texto 2">
            <a:extLst>
              <a:ext uri="{FF2B5EF4-FFF2-40B4-BE49-F238E27FC236}">
                <a16:creationId xmlns:a16="http://schemas.microsoft.com/office/drawing/2014/main" id="{62751F70-F72E-4EBD-8089-AAF4E7229057}"/>
              </a:ext>
            </a:extLst>
          </p:cNvPr>
          <p:cNvSpPr>
            <a:spLocks noGrp="1"/>
          </p:cNvSpPr>
          <p:nvPr>
            <p:ph type="body" idx="1"/>
          </p:nvPr>
        </p:nvSpPr>
        <p:spPr>
          <a:xfrm>
            <a:off x="809999" y="2174875"/>
            <a:ext cx="5189857" cy="576262"/>
          </a:xfrm>
        </p:spPr>
        <p:txBody>
          <a:bodyPr/>
          <a:lstStyle/>
          <a:p>
            <a:r>
              <a:rPr lang="es-ES" dirty="0"/>
              <a:t>Datos originales (</a:t>
            </a:r>
            <a:r>
              <a:rPr lang="es-ES" dirty="0" err="1"/>
              <a:t>Binance</a:t>
            </a:r>
            <a:r>
              <a:rPr lang="es-ES" dirty="0"/>
              <a:t>)</a:t>
            </a:r>
          </a:p>
        </p:txBody>
      </p:sp>
      <p:sp>
        <p:nvSpPr>
          <p:cNvPr id="5" name="Marcador de texto 4">
            <a:extLst>
              <a:ext uri="{FF2B5EF4-FFF2-40B4-BE49-F238E27FC236}">
                <a16:creationId xmlns:a16="http://schemas.microsoft.com/office/drawing/2014/main" id="{8DD677CA-3B4C-46E6-95DD-53C683BD316C}"/>
              </a:ext>
            </a:extLst>
          </p:cNvPr>
          <p:cNvSpPr>
            <a:spLocks noGrp="1"/>
          </p:cNvSpPr>
          <p:nvPr>
            <p:ph type="body" sz="quarter" idx="3"/>
          </p:nvPr>
        </p:nvSpPr>
        <p:spPr/>
        <p:txBody>
          <a:bodyPr/>
          <a:lstStyle/>
          <a:p>
            <a:r>
              <a:rPr lang="es-ES" dirty="0"/>
              <a:t>Datos transformados</a:t>
            </a:r>
          </a:p>
        </p:txBody>
      </p:sp>
      <p:pic>
        <p:nvPicPr>
          <p:cNvPr id="12" name="Marcador de contenido 11" descr="Texto&#10;&#10;Descripción generada automáticamente">
            <a:extLst>
              <a:ext uri="{FF2B5EF4-FFF2-40B4-BE49-F238E27FC236}">
                <a16:creationId xmlns:a16="http://schemas.microsoft.com/office/drawing/2014/main" id="{730BE04F-7EFE-430C-819F-602BE5202320}"/>
              </a:ext>
            </a:extLst>
          </p:cNvPr>
          <p:cNvPicPr>
            <a:picLocks noGrp="1" noChangeAspect="1"/>
          </p:cNvPicPr>
          <p:nvPr>
            <p:ph sz="half" idx="2"/>
          </p:nvPr>
        </p:nvPicPr>
        <p:blipFill>
          <a:blip r:embed="rId2"/>
          <a:stretch>
            <a:fillRect/>
          </a:stretch>
        </p:blipFill>
        <p:spPr>
          <a:xfrm>
            <a:off x="1082777" y="2960863"/>
            <a:ext cx="4644299" cy="3109912"/>
          </a:xfrm>
        </p:spPr>
      </p:pic>
      <p:pic>
        <p:nvPicPr>
          <p:cNvPr id="18" name="Marcador de contenido 17" descr="Texto&#10;&#10;Descripción generada automáticamente">
            <a:extLst>
              <a:ext uri="{FF2B5EF4-FFF2-40B4-BE49-F238E27FC236}">
                <a16:creationId xmlns:a16="http://schemas.microsoft.com/office/drawing/2014/main" id="{EF21F74A-6262-41FD-BF34-AA827A3FD3E5}"/>
              </a:ext>
            </a:extLst>
          </p:cNvPr>
          <p:cNvPicPr>
            <a:picLocks noGrp="1" noChangeAspect="1"/>
          </p:cNvPicPr>
          <p:nvPr>
            <p:ph sz="quarter" idx="4"/>
          </p:nvPr>
        </p:nvPicPr>
        <p:blipFill>
          <a:blip r:embed="rId3"/>
          <a:stretch>
            <a:fillRect/>
          </a:stretch>
        </p:blipFill>
        <p:spPr>
          <a:xfrm>
            <a:off x="6879471" y="2921460"/>
            <a:ext cx="3810470" cy="3109912"/>
          </a:xfrm>
        </p:spPr>
      </p:pic>
    </p:spTree>
    <p:extLst>
      <p:ext uri="{BB962C8B-B14F-4D97-AF65-F5344CB8AC3E}">
        <p14:creationId xmlns:p14="http://schemas.microsoft.com/office/powerpoint/2010/main" val="385323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40DCC-6ABC-4F47-8367-0A765BC777EA}"/>
              </a:ext>
            </a:extLst>
          </p:cNvPr>
          <p:cNvSpPr>
            <a:spLocks noGrp="1"/>
          </p:cNvSpPr>
          <p:nvPr>
            <p:ph type="title"/>
          </p:nvPr>
        </p:nvSpPr>
        <p:spPr/>
        <p:txBody>
          <a:bodyPr/>
          <a:lstStyle/>
          <a:p>
            <a:r>
              <a:rPr lang="es-ES" dirty="0"/>
              <a:t>Para ello…</a:t>
            </a:r>
          </a:p>
        </p:txBody>
      </p:sp>
      <p:sp>
        <p:nvSpPr>
          <p:cNvPr id="3" name="Marcador de texto 2">
            <a:extLst>
              <a:ext uri="{FF2B5EF4-FFF2-40B4-BE49-F238E27FC236}">
                <a16:creationId xmlns:a16="http://schemas.microsoft.com/office/drawing/2014/main" id="{69EFCD62-54C0-425A-8FBC-E439688F733D}"/>
              </a:ext>
            </a:extLst>
          </p:cNvPr>
          <p:cNvSpPr>
            <a:spLocks noGrp="1"/>
          </p:cNvSpPr>
          <p:nvPr>
            <p:ph type="body" idx="1"/>
          </p:nvPr>
        </p:nvSpPr>
        <p:spPr>
          <a:xfrm>
            <a:off x="810000" y="2461546"/>
            <a:ext cx="5189857" cy="1774552"/>
          </a:xfrm>
        </p:spPr>
        <p:txBody>
          <a:bodyPr/>
          <a:lstStyle/>
          <a:p>
            <a:pPr marL="342900" indent="-342900" algn="l">
              <a:buFont typeface="Courier New" panose="02070309020205020404" pitchFamily="49" charset="0"/>
              <a:buChar char="o"/>
            </a:pPr>
            <a:endParaRPr lang="es-ES" dirty="0"/>
          </a:p>
          <a:p>
            <a:pPr marL="342900" indent="-342900" algn="l">
              <a:buFont typeface="Courier New" panose="02070309020205020404" pitchFamily="49" charset="0"/>
              <a:buChar char="o"/>
            </a:pPr>
            <a:r>
              <a:rPr lang="es-ES" dirty="0"/>
              <a:t>Python</a:t>
            </a:r>
          </a:p>
          <a:p>
            <a:pPr marL="342900" indent="-342900" algn="l">
              <a:buFont typeface="Courier New" panose="02070309020205020404" pitchFamily="49" charset="0"/>
              <a:buChar char="o"/>
            </a:pPr>
            <a:endParaRPr lang="es-ES" dirty="0"/>
          </a:p>
          <a:p>
            <a:pPr marL="342900" indent="-342900" algn="l">
              <a:buFont typeface="Courier New" panose="02070309020205020404" pitchFamily="49" charset="0"/>
              <a:buChar char="o"/>
            </a:pPr>
            <a:r>
              <a:rPr lang="es-ES" dirty="0"/>
              <a:t>Eliminaba de cada uno de los 4 </a:t>
            </a:r>
            <a:r>
              <a:rPr lang="es-ES" dirty="0" err="1"/>
              <a:t>csv</a:t>
            </a:r>
            <a:r>
              <a:rPr lang="es-ES" dirty="0"/>
              <a:t> las </a:t>
            </a:r>
            <a:r>
              <a:rPr lang="es-ES" dirty="0" err="1"/>
              <a:t>columas</a:t>
            </a:r>
            <a:r>
              <a:rPr lang="es-ES" dirty="0"/>
              <a:t> que no iba a necesitar</a:t>
            </a:r>
          </a:p>
        </p:txBody>
      </p:sp>
      <p:pic>
        <p:nvPicPr>
          <p:cNvPr id="8" name="Marcador de contenido 7">
            <a:extLst>
              <a:ext uri="{FF2B5EF4-FFF2-40B4-BE49-F238E27FC236}">
                <a16:creationId xmlns:a16="http://schemas.microsoft.com/office/drawing/2014/main" id="{9C8053D1-124F-4C68-B15B-FDBF13DD3B51}"/>
              </a:ext>
            </a:extLst>
          </p:cNvPr>
          <p:cNvPicPr>
            <a:picLocks noGrp="1" noChangeAspect="1"/>
          </p:cNvPicPr>
          <p:nvPr>
            <p:ph sz="half" idx="2"/>
          </p:nvPr>
        </p:nvPicPr>
        <p:blipFill>
          <a:blip r:embed="rId2"/>
          <a:stretch>
            <a:fillRect/>
          </a:stretch>
        </p:blipFill>
        <p:spPr>
          <a:xfrm>
            <a:off x="6435725" y="2405131"/>
            <a:ext cx="5189538" cy="2047737"/>
          </a:xfrm>
        </p:spPr>
      </p:pic>
      <p:sp>
        <p:nvSpPr>
          <p:cNvPr id="9" name="CuadroTexto 8">
            <a:extLst>
              <a:ext uri="{FF2B5EF4-FFF2-40B4-BE49-F238E27FC236}">
                <a16:creationId xmlns:a16="http://schemas.microsoft.com/office/drawing/2014/main" id="{C5489A65-4DE2-4B2D-8A90-2B376590C4E5}"/>
              </a:ext>
            </a:extLst>
          </p:cNvPr>
          <p:cNvSpPr txBox="1"/>
          <p:nvPr/>
        </p:nvSpPr>
        <p:spPr>
          <a:xfrm>
            <a:off x="1987420" y="5029200"/>
            <a:ext cx="7781731" cy="646331"/>
          </a:xfrm>
          <a:prstGeom prst="rect">
            <a:avLst/>
          </a:prstGeom>
          <a:solidFill>
            <a:schemeClr val="tx2">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t>Después acotaba las fechas de todos los </a:t>
            </a:r>
            <a:r>
              <a:rPr lang="es-ES" dirty="0" err="1"/>
              <a:t>csv</a:t>
            </a:r>
            <a:r>
              <a:rPr lang="es-ES" dirty="0"/>
              <a:t>, y los juntaba todos en uno, y los separe por trimestres hasta tener los datos finales</a:t>
            </a:r>
          </a:p>
        </p:txBody>
      </p:sp>
    </p:spTree>
    <p:extLst>
      <p:ext uri="{BB962C8B-B14F-4D97-AF65-F5344CB8AC3E}">
        <p14:creationId xmlns:p14="http://schemas.microsoft.com/office/powerpoint/2010/main" val="487218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BE4F6-AC56-4AD1-884A-B0204F7FD5AD}"/>
              </a:ext>
            </a:extLst>
          </p:cNvPr>
          <p:cNvSpPr>
            <a:spLocks noGrp="1"/>
          </p:cNvSpPr>
          <p:nvPr>
            <p:ph type="title"/>
          </p:nvPr>
        </p:nvSpPr>
        <p:spPr/>
        <p:txBody>
          <a:bodyPr/>
          <a:lstStyle/>
          <a:p>
            <a:r>
              <a:rPr lang="es-ES" dirty="0"/>
              <a:t>Cambios diseño</a:t>
            </a:r>
          </a:p>
        </p:txBody>
      </p:sp>
      <p:sp>
        <p:nvSpPr>
          <p:cNvPr id="3" name="Marcador de contenido 2">
            <a:extLst>
              <a:ext uri="{FF2B5EF4-FFF2-40B4-BE49-F238E27FC236}">
                <a16:creationId xmlns:a16="http://schemas.microsoft.com/office/drawing/2014/main" id="{5BFC464E-07AD-48A0-A0AE-5D31FDC6925A}"/>
              </a:ext>
            </a:extLst>
          </p:cNvPr>
          <p:cNvSpPr>
            <a:spLocks noGrp="1"/>
          </p:cNvSpPr>
          <p:nvPr>
            <p:ph idx="1"/>
          </p:nvPr>
        </p:nvSpPr>
        <p:spPr>
          <a:xfrm>
            <a:off x="818712" y="2345420"/>
            <a:ext cx="10554574" cy="3636511"/>
          </a:xfrm>
        </p:spPr>
        <p:txBody>
          <a:bodyPr/>
          <a:lstStyle/>
          <a:p>
            <a:r>
              <a:rPr lang="es-ES" dirty="0"/>
              <a:t>Eliminación leyenda </a:t>
            </a:r>
            <a:r>
              <a:rPr lang="es-ES" dirty="0">
                <a:sym typeface="Wingdings" panose="05000000000000000000" pitchFamily="2" charset="2"/>
              </a:rPr>
              <a:t></a:t>
            </a:r>
          </a:p>
          <a:p>
            <a:endParaRPr lang="es-ES" dirty="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pPr marL="0" indent="0">
              <a:buNone/>
            </a:pPr>
            <a:endParaRPr lang="es-ES" dirty="0">
              <a:sym typeface="Wingdings" panose="05000000000000000000" pitchFamily="2" charset="2"/>
            </a:endParaRPr>
          </a:p>
        </p:txBody>
      </p:sp>
      <p:pic>
        <p:nvPicPr>
          <p:cNvPr id="5" name="Imagen 4" descr="Interfaz de usuario gráfica&#10;&#10;Descripción generada automáticamente con confianza media">
            <a:extLst>
              <a:ext uri="{FF2B5EF4-FFF2-40B4-BE49-F238E27FC236}">
                <a16:creationId xmlns:a16="http://schemas.microsoft.com/office/drawing/2014/main" id="{14D296FB-3EDD-4C7F-BCAE-F8EAAAA837E1}"/>
              </a:ext>
            </a:extLst>
          </p:cNvPr>
          <p:cNvPicPr>
            <a:picLocks noChangeAspect="1"/>
          </p:cNvPicPr>
          <p:nvPr/>
        </p:nvPicPr>
        <p:blipFill>
          <a:blip r:embed="rId2"/>
          <a:stretch>
            <a:fillRect/>
          </a:stretch>
        </p:blipFill>
        <p:spPr>
          <a:xfrm>
            <a:off x="4408857" y="2467954"/>
            <a:ext cx="1435841" cy="1695721"/>
          </a:xfrm>
          <a:prstGeom prst="rect">
            <a:avLst/>
          </a:prstGeom>
        </p:spPr>
      </p:pic>
      <p:sp>
        <p:nvSpPr>
          <p:cNvPr id="7" name="CuadroTexto 6">
            <a:extLst>
              <a:ext uri="{FF2B5EF4-FFF2-40B4-BE49-F238E27FC236}">
                <a16:creationId xmlns:a16="http://schemas.microsoft.com/office/drawing/2014/main" id="{9CDD6449-A7B5-4806-8891-2940C56A9252}"/>
              </a:ext>
            </a:extLst>
          </p:cNvPr>
          <p:cNvSpPr txBox="1"/>
          <p:nvPr/>
        </p:nvSpPr>
        <p:spPr>
          <a:xfrm>
            <a:off x="6347304" y="2805036"/>
            <a:ext cx="5381277" cy="1021556"/>
          </a:xfrm>
          <a:prstGeom prst="roundRect">
            <a:avLst/>
          </a:prstGeom>
          <a:solidFill>
            <a:schemeClr val="bg1">
              <a:lumMod val="75000"/>
              <a:lumOff val="2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ln w="0"/>
                <a:solidFill>
                  <a:schemeClr val="accent1"/>
                </a:solidFill>
                <a:effectLst>
                  <a:outerShdw blurRad="38100" dist="25400" dir="5400000" algn="ctr" rotWithShape="0">
                    <a:srgbClr val="6E747A">
                      <a:alpha val="43000"/>
                    </a:srgbClr>
                  </a:outerShdw>
                </a:effectLst>
              </a:rPr>
              <a:t>Asociar el color de la línea a la cripto, directamente en los </a:t>
            </a:r>
            <a:r>
              <a:rPr lang="es-ES" dirty="0" err="1">
                <a:ln w="0"/>
                <a:solidFill>
                  <a:schemeClr val="accent1"/>
                </a:solidFill>
                <a:effectLst>
                  <a:outerShdw blurRad="38100" dist="25400" dir="5400000" algn="ctr" rotWithShape="0">
                    <a:srgbClr val="6E747A">
                      <a:alpha val="43000"/>
                    </a:srgbClr>
                  </a:outerShdw>
                </a:effectLst>
              </a:rPr>
              <a:t>CheckBox</a:t>
            </a:r>
            <a:r>
              <a:rPr lang="es-ES" dirty="0">
                <a:ln w="0"/>
                <a:solidFill>
                  <a:schemeClr val="accent1"/>
                </a:solidFill>
                <a:effectLst>
                  <a:outerShdw blurRad="38100" dist="25400" dir="5400000" algn="ctr" rotWithShape="0">
                    <a:srgbClr val="6E747A">
                      <a:alpha val="43000"/>
                    </a:srgbClr>
                  </a:outerShdw>
                </a:effectLst>
              </a:rPr>
              <a:t>, mas visual y directo para el usuario</a:t>
            </a:r>
          </a:p>
        </p:txBody>
      </p:sp>
      <p:sp>
        <p:nvSpPr>
          <p:cNvPr id="8" name="CuadroTexto 7">
            <a:extLst>
              <a:ext uri="{FF2B5EF4-FFF2-40B4-BE49-F238E27FC236}">
                <a16:creationId xmlns:a16="http://schemas.microsoft.com/office/drawing/2014/main" id="{2CCF49CF-74D8-463E-BE7D-D885B032F7BA}"/>
              </a:ext>
            </a:extLst>
          </p:cNvPr>
          <p:cNvSpPr txBox="1"/>
          <p:nvPr/>
        </p:nvSpPr>
        <p:spPr>
          <a:xfrm>
            <a:off x="1204882" y="5323165"/>
            <a:ext cx="913561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s-ES" dirty="0">
                <a:ln w="0"/>
                <a:solidFill>
                  <a:schemeClr val="bg1">
                    <a:lumMod val="95000"/>
                    <a:lumOff val="5000"/>
                  </a:schemeClr>
                </a:solidFill>
                <a:effectLst>
                  <a:outerShdw blurRad="38100" dist="19050" dir="2700000" algn="tl" rotWithShape="0">
                    <a:schemeClr val="dk1">
                      <a:alpha val="40000"/>
                    </a:schemeClr>
                  </a:outerShdw>
                </a:effectLst>
              </a:rPr>
              <a:t>IDEA COGIDA DEL PROYECTO “Índices de contaminación en Valladolid” PROYECTO REALIZADO EN EL CURSO 2019-2020</a:t>
            </a:r>
          </a:p>
        </p:txBody>
      </p:sp>
    </p:spTree>
    <p:extLst>
      <p:ext uri="{BB962C8B-B14F-4D97-AF65-F5344CB8AC3E}">
        <p14:creationId xmlns:p14="http://schemas.microsoft.com/office/powerpoint/2010/main" val="262560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BE4F6-AC56-4AD1-884A-B0204F7FD5AD}"/>
              </a:ext>
            </a:extLst>
          </p:cNvPr>
          <p:cNvSpPr>
            <a:spLocks noGrp="1"/>
          </p:cNvSpPr>
          <p:nvPr>
            <p:ph type="title"/>
          </p:nvPr>
        </p:nvSpPr>
        <p:spPr/>
        <p:txBody>
          <a:bodyPr/>
          <a:lstStyle/>
          <a:p>
            <a:r>
              <a:rPr lang="es-ES" dirty="0"/>
              <a:t>Cambios diseño</a:t>
            </a:r>
          </a:p>
        </p:txBody>
      </p:sp>
      <p:sp>
        <p:nvSpPr>
          <p:cNvPr id="3" name="Marcador de contenido 2">
            <a:extLst>
              <a:ext uri="{FF2B5EF4-FFF2-40B4-BE49-F238E27FC236}">
                <a16:creationId xmlns:a16="http://schemas.microsoft.com/office/drawing/2014/main" id="{5BFC464E-07AD-48A0-A0AE-5D31FDC6925A}"/>
              </a:ext>
            </a:extLst>
          </p:cNvPr>
          <p:cNvSpPr>
            <a:spLocks noGrp="1"/>
          </p:cNvSpPr>
          <p:nvPr>
            <p:ph idx="1"/>
          </p:nvPr>
        </p:nvSpPr>
        <p:spPr>
          <a:xfrm>
            <a:off x="818712" y="2227975"/>
            <a:ext cx="10554574" cy="3636511"/>
          </a:xfrm>
        </p:spPr>
        <p:txBody>
          <a:bodyPr/>
          <a:lstStyle/>
          <a:p>
            <a:pPr marL="0" indent="0">
              <a:buNone/>
            </a:pPr>
            <a:endParaRPr lang="es-ES" dirty="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r>
              <a:rPr lang="es-ES" dirty="0">
                <a:sym typeface="Wingdings" panose="05000000000000000000" pitchFamily="2" charset="2"/>
              </a:rPr>
              <a:t>Colocación imágenes</a:t>
            </a:r>
          </a:p>
          <a:p>
            <a:pPr marL="0" indent="0">
              <a:buNone/>
            </a:pPr>
            <a:r>
              <a:rPr lang="es-ES" dirty="0">
                <a:sym typeface="Wingdings" panose="05000000000000000000" pitchFamily="2" charset="2"/>
              </a:rPr>
              <a:t>     lado izquierdo </a:t>
            </a:r>
          </a:p>
          <a:p>
            <a:pPr marL="0" indent="0">
              <a:buNone/>
            </a:pPr>
            <a:endParaRPr lang="es-ES" dirty="0">
              <a:sym typeface="Wingdings" panose="05000000000000000000" pitchFamily="2" charset="2"/>
            </a:endParaRPr>
          </a:p>
          <a:p>
            <a:pPr marL="0" indent="0">
              <a:buNone/>
            </a:pPr>
            <a:endParaRPr lang="es-ES" dirty="0">
              <a:sym typeface="Wingdings" panose="05000000000000000000" pitchFamily="2" charset="2"/>
            </a:endParaRPr>
          </a:p>
          <a:p>
            <a:pPr marL="0" indent="0">
              <a:buNone/>
            </a:pPr>
            <a:endParaRPr lang="es-ES" dirty="0">
              <a:sym typeface="Wingdings" panose="05000000000000000000" pitchFamily="2" charset="2"/>
            </a:endParaRPr>
          </a:p>
          <a:p>
            <a:pPr marL="0" indent="0">
              <a:buNone/>
            </a:pPr>
            <a:endParaRPr lang="es-ES" dirty="0">
              <a:sym typeface="Wingdings" panose="05000000000000000000" pitchFamily="2" charset="2"/>
            </a:endParaRPr>
          </a:p>
          <a:p>
            <a:pPr marL="0" indent="0">
              <a:buNone/>
            </a:pPr>
            <a:endParaRPr lang="es-ES" dirty="0">
              <a:sym typeface="Wingdings" panose="05000000000000000000" pitchFamily="2" charset="2"/>
            </a:endParaRPr>
          </a:p>
          <a:p>
            <a:pPr marL="0" indent="0">
              <a:buNone/>
            </a:pPr>
            <a:endParaRPr lang="es-ES" dirty="0">
              <a:sym typeface="Wingdings" panose="05000000000000000000" pitchFamily="2" charset="2"/>
            </a:endParaRPr>
          </a:p>
        </p:txBody>
      </p:sp>
      <p:pic>
        <p:nvPicPr>
          <p:cNvPr id="9" name="Imagen 8" descr="Gráfico, Gráfico de líneas, Gráfico de dispersión&#10;&#10;Descripción generada automáticamente">
            <a:extLst>
              <a:ext uri="{FF2B5EF4-FFF2-40B4-BE49-F238E27FC236}">
                <a16:creationId xmlns:a16="http://schemas.microsoft.com/office/drawing/2014/main" id="{5240910D-4FF7-4C67-AD9D-C88EB691ED50}"/>
              </a:ext>
            </a:extLst>
          </p:cNvPr>
          <p:cNvPicPr>
            <a:picLocks noChangeAspect="1"/>
          </p:cNvPicPr>
          <p:nvPr/>
        </p:nvPicPr>
        <p:blipFill>
          <a:blip r:embed="rId2"/>
          <a:stretch>
            <a:fillRect/>
          </a:stretch>
        </p:blipFill>
        <p:spPr>
          <a:xfrm>
            <a:off x="4467581" y="2628491"/>
            <a:ext cx="1305107" cy="2229161"/>
          </a:xfrm>
          <a:prstGeom prst="rect">
            <a:avLst/>
          </a:prstGeom>
        </p:spPr>
      </p:pic>
      <p:sp>
        <p:nvSpPr>
          <p:cNvPr id="12" name="CuadroTexto 11">
            <a:extLst>
              <a:ext uri="{FF2B5EF4-FFF2-40B4-BE49-F238E27FC236}">
                <a16:creationId xmlns:a16="http://schemas.microsoft.com/office/drawing/2014/main" id="{8FB37AD3-1B1A-4A8D-9DBA-C94069DF9E9D}"/>
              </a:ext>
            </a:extLst>
          </p:cNvPr>
          <p:cNvSpPr txBox="1"/>
          <p:nvPr/>
        </p:nvSpPr>
        <p:spPr>
          <a:xfrm>
            <a:off x="6419314" y="2975198"/>
            <a:ext cx="5381277" cy="1328023"/>
          </a:xfrm>
          <a:prstGeom prst="roundRect">
            <a:avLst/>
          </a:prstGeom>
          <a:solidFill>
            <a:schemeClr val="bg1">
              <a:lumMod val="75000"/>
              <a:lumOff val="2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ln w="0"/>
                <a:solidFill>
                  <a:schemeClr val="accent1"/>
                </a:solidFill>
                <a:effectLst>
                  <a:outerShdw blurRad="38100" dist="25400" dir="5400000" algn="ctr" rotWithShape="0">
                    <a:srgbClr val="6E747A">
                      <a:alpha val="43000"/>
                    </a:srgbClr>
                  </a:outerShdw>
                </a:effectLst>
              </a:rPr>
              <a:t>En la izquierda es igual de visual que en la derecha y de esta forma se reduce la carga cognitiva del lado derecho, que ya contiene los </a:t>
            </a:r>
            <a:r>
              <a:rPr lang="es-ES" dirty="0" err="1">
                <a:ln w="0"/>
                <a:solidFill>
                  <a:schemeClr val="accent1"/>
                </a:solidFill>
                <a:effectLst>
                  <a:outerShdw blurRad="38100" dist="25400" dir="5400000" algn="ctr" rotWithShape="0">
                    <a:srgbClr val="6E747A">
                      <a:alpha val="43000"/>
                    </a:srgbClr>
                  </a:outerShdw>
                </a:effectLst>
              </a:rPr>
              <a:t>CheckBox</a:t>
            </a:r>
            <a:r>
              <a:rPr lang="es-ES" dirty="0">
                <a:ln w="0"/>
                <a:solidFill>
                  <a:schemeClr val="accent1"/>
                </a:solidFill>
                <a:effectLst>
                  <a:outerShdw blurRad="38100" dist="25400" dir="5400000" algn="ctr" rotWithShape="0">
                    <a:srgbClr val="6E747A">
                      <a:alpha val="43000"/>
                    </a:srgbClr>
                  </a:outerShdw>
                </a:effectLst>
              </a:rPr>
              <a:t> y el </a:t>
            </a:r>
            <a:r>
              <a:rPr lang="es-ES" dirty="0" err="1">
                <a:ln w="0"/>
                <a:solidFill>
                  <a:schemeClr val="accent1"/>
                </a:solidFill>
                <a:effectLst>
                  <a:outerShdw blurRad="38100" dist="25400" dir="5400000" algn="ctr" rotWithShape="0">
                    <a:srgbClr val="6E747A">
                      <a:alpha val="43000"/>
                    </a:srgbClr>
                  </a:outerShdw>
                </a:effectLst>
              </a:rPr>
              <a:t>SelectBox</a:t>
            </a:r>
            <a:endParaRPr lang="es-ES" dirty="0">
              <a:ln w="0"/>
              <a:solidFill>
                <a:schemeClr val="accent1"/>
              </a:solidFill>
              <a:effectLst>
                <a:outerShdw blurRad="38100" dist="25400" dir="5400000" algn="ctr" rotWithShape="0">
                  <a:srgbClr val="6E747A">
                    <a:alpha val="43000"/>
                  </a:srgbClr>
                </a:outerShdw>
              </a:effectLst>
            </a:endParaRPr>
          </a:p>
        </p:txBody>
      </p:sp>
      <p:sp>
        <p:nvSpPr>
          <p:cNvPr id="4" name="CuadroTexto 3">
            <a:extLst>
              <a:ext uri="{FF2B5EF4-FFF2-40B4-BE49-F238E27FC236}">
                <a16:creationId xmlns:a16="http://schemas.microsoft.com/office/drawing/2014/main" id="{9B757775-2A5A-478C-A4C9-D49AEF06FA84}"/>
              </a:ext>
            </a:extLst>
          </p:cNvPr>
          <p:cNvSpPr txBox="1"/>
          <p:nvPr/>
        </p:nvSpPr>
        <p:spPr>
          <a:xfrm>
            <a:off x="1204882" y="5323165"/>
            <a:ext cx="9135611"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s-ES" dirty="0">
                <a:ln w="0"/>
                <a:solidFill>
                  <a:schemeClr val="bg1">
                    <a:lumMod val="95000"/>
                    <a:lumOff val="5000"/>
                  </a:schemeClr>
                </a:solidFill>
                <a:effectLst>
                  <a:outerShdw blurRad="38100" dist="19050" dir="2700000" algn="tl" rotWithShape="0">
                    <a:schemeClr val="dk1">
                      <a:alpha val="40000"/>
                    </a:schemeClr>
                  </a:outerShdw>
                </a:effectLst>
              </a:rPr>
              <a:t>IDEA APORTADA POR CORRECTOR DEL INFORME INICIAL NUMERO 1, PERO CAMBIANDO LA COLOCACION DE LAS IMÁGENES A LA IZQUIERDA, POR EL MOTIVO YA COMENTADO</a:t>
            </a:r>
          </a:p>
        </p:txBody>
      </p:sp>
    </p:spTree>
    <p:extLst>
      <p:ext uri="{BB962C8B-B14F-4D97-AF65-F5344CB8AC3E}">
        <p14:creationId xmlns:p14="http://schemas.microsoft.com/office/powerpoint/2010/main" val="261143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7FFF9-D4AE-43BA-8E29-E968E83F688D}"/>
              </a:ext>
            </a:extLst>
          </p:cNvPr>
          <p:cNvSpPr>
            <a:spLocks noGrp="1"/>
          </p:cNvSpPr>
          <p:nvPr>
            <p:ph type="title"/>
          </p:nvPr>
        </p:nvSpPr>
        <p:spPr/>
        <p:txBody>
          <a:bodyPr/>
          <a:lstStyle/>
          <a:p>
            <a:r>
              <a:rPr lang="es-ES" dirty="0"/>
              <a:t>Diseño inicial</a:t>
            </a:r>
          </a:p>
        </p:txBody>
      </p:sp>
      <p:pic>
        <p:nvPicPr>
          <p:cNvPr id="5" name="Marcador de contenido 4" descr="Gráfico, Gráfico de líneas&#10;&#10;Descripción generada automáticamente">
            <a:extLst>
              <a:ext uri="{FF2B5EF4-FFF2-40B4-BE49-F238E27FC236}">
                <a16:creationId xmlns:a16="http://schemas.microsoft.com/office/drawing/2014/main" id="{1153089C-0E67-4375-AEE4-95BE58F3D408}"/>
              </a:ext>
            </a:extLst>
          </p:cNvPr>
          <p:cNvPicPr>
            <a:picLocks noGrp="1" noChangeAspect="1"/>
          </p:cNvPicPr>
          <p:nvPr>
            <p:ph idx="1"/>
          </p:nvPr>
        </p:nvPicPr>
        <p:blipFill>
          <a:blip r:embed="rId2"/>
          <a:stretch>
            <a:fillRect/>
          </a:stretch>
        </p:blipFill>
        <p:spPr>
          <a:xfrm>
            <a:off x="3526021" y="2528997"/>
            <a:ext cx="4686954" cy="3124636"/>
          </a:xfrm>
        </p:spPr>
      </p:pic>
    </p:spTree>
    <p:extLst>
      <p:ext uri="{BB962C8B-B14F-4D97-AF65-F5344CB8AC3E}">
        <p14:creationId xmlns:p14="http://schemas.microsoft.com/office/powerpoint/2010/main" val="3682840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05AC3-D4A2-4E86-8AF4-0CE193731E85}"/>
              </a:ext>
            </a:extLst>
          </p:cNvPr>
          <p:cNvSpPr>
            <a:spLocks noGrp="1"/>
          </p:cNvSpPr>
          <p:nvPr>
            <p:ph type="title"/>
          </p:nvPr>
        </p:nvSpPr>
        <p:spPr/>
        <p:txBody>
          <a:bodyPr/>
          <a:lstStyle/>
          <a:p>
            <a:r>
              <a:rPr lang="es-ES" dirty="0"/>
              <a:t>Diseño final</a:t>
            </a:r>
          </a:p>
        </p:txBody>
      </p:sp>
      <p:pic>
        <p:nvPicPr>
          <p:cNvPr id="9" name="Marcador de contenido 8" descr="Gráfico, Gráfico de líneas&#10;&#10;Descripción generada automáticamente">
            <a:extLst>
              <a:ext uri="{FF2B5EF4-FFF2-40B4-BE49-F238E27FC236}">
                <a16:creationId xmlns:a16="http://schemas.microsoft.com/office/drawing/2014/main" id="{0D05B4B3-9FA4-42E2-A58B-A38744A07693}"/>
              </a:ext>
            </a:extLst>
          </p:cNvPr>
          <p:cNvPicPr>
            <a:picLocks noGrp="1" noChangeAspect="1"/>
          </p:cNvPicPr>
          <p:nvPr>
            <p:ph idx="1"/>
          </p:nvPr>
        </p:nvPicPr>
        <p:blipFill>
          <a:blip r:embed="rId2"/>
          <a:stretch>
            <a:fillRect/>
          </a:stretch>
        </p:blipFill>
        <p:spPr>
          <a:xfrm>
            <a:off x="2427931" y="2222500"/>
            <a:ext cx="7336137" cy="3636963"/>
          </a:xfrm>
        </p:spPr>
      </p:pic>
    </p:spTree>
    <p:extLst>
      <p:ext uri="{BB962C8B-B14F-4D97-AF65-F5344CB8AC3E}">
        <p14:creationId xmlns:p14="http://schemas.microsoft.com/office/powerpoint/2010/main" val="74912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3C5FD-3655-4AE3-87D7-F46FD0B42D1D}"/>
              </a:ext>
            </a:extLst>
          </p:cNvPr>
          <p:cNvSpPr>
            <a:spLocks noGrp="1"/>
          </p:cNvSpPr>
          <p:nvPr>
            <p:ph type="title"/>
          </p:nvPr>
        </p:nvSpPr>
        <p:spPr/>
        <p:txBody>
          <a:bodyPr/>
          <a:lstStyle/>
          <a:p>
            <a:r>
              <a:rPr lang="es-ES" dirty="0"/>
              <a:t>Resultado final</a:t>
            </a:r>
          </a:p>
        </p:txBody>
      </p:sp>
      <p:sp>
        <p:nvSpPr>
          <p:cNvPr id="3" name="Marcador de contenido 2">
            <a:extLst>
              <a:ext uri="{FF2B5EF4-FFF2-40B4-BE49-F238E27FC236}">
                <a16:creationId xmlns:a16="http://schemas.microsoft.com/office/drawing/2014/main" id="{5D06BE08-CC98-4C13-BF65-D56C6FC62320}"/>
              </a:ext>
            </a:extLst>
          </p:cNvPr>
          <p:cNvSpPr>
            <a:spLocks noGrp="1"/>
          </p:cNvSpPr>
          <p:nvPr>
            <p:ph idx="1"/>
          </p:nvPr>
        </p:nvSpPr>
        <p:spPr>
          <a:xfrm>
            <a:off x="818712" y="2348121"/>
            <a:ext cx="10554574" cy="3636511"/>
          </a:xfrm>
        </p:spPr>
        <p:txBody>
          <a:bodyPr/>
          <a:lstStyle/>
          <a:p>
            <a:pPr>
              <a:buFont typeface="Wingdings" panose="05000000000000000000" pitchFamily="2" charset="2"/>
              <a:buChar char="Ø"/>
            </a:pPr>
            <a:r>
              <a:rPr lang="es-ES" dirty="0"/>
              <a:t>Enlace a la visualización:</a:t>
            </a:r>
          </a:p>
          <a:p>
            <a:pPr marL="0" indent="0">
              <a:buNone/>
            </a:pPr>
            <a:r>
              <a:rPr lang="es-ES" dirty="0">
                <a:solidFill>
                  <a:srgbClr val="00B0F0"/>
                </a:solidFill>
                <a:hlinkClick r:id="rId2">
                  <a:extLst>
                    <a:ext uri="{A12FA001-AC4F-418D-AE19-62706E023703}">
                      <ahyp:hlinkClr xmlns:ahyp="http://schemas.microsoft.com/office/drawing/2018/hyperlinkcolor" val="tx"/>
                    </a:ext>
                  </a:extLst>
                </a:hlinkClick>
              </a:rPr>
              <a:t>https://desi_21-22.pages.gitlab.inf.uva.es/criptomonedas</a:t>
            </a:r>
            <a:endParaRPr lang="es-ES" dirty="0">
              <a:solidFill>
                <a:srgbClr val="00B0F0"/>
              </a:solidFill>
            </a:endParaRPr>
          </a:p>
          <a:p>
            <a:pPr>
              <a:buFont typeface="Wingdings" panose="05000000000000000000" pitchFamily="2" charset="2"/>
              <a:buChar char="Ø"/>
            </a:pPr>
            <a:endParaRPr lang="es-ES" dirty="0">
              <a:solidFill>
                <a:srgbClr val="00B0F0"/>
              </a:solidFill>
            </a:endParaRPr>
          </a:p>
          <a:p>
            <a:pPr>
              <a:buFont typeface="Wingdings" panose="05000000000000000000" pitchFamily="2" charset="2"/>
              <a:buChar char="Ø"/>
            </a:pPr>
            <a:endParaRPr lang="es-ES" dirty="0">
              <a:solidFill>
                <a:srgbClr val="00B0F0"/>
              </a:solidFill>
            </a:endParaRPr>
          </a:p>
          <a:p>
            <a:pPr>
              <a:buFont typeface="Wingdings" panose="05000000000000000000" pitchFamily="2" charset="2"/>
              <a:buChar char="Ø"/>
            </a:pPr>
            <a:r>
              <a:rPr lang="es-ES" dirty="0"/>
              <a:t>Enlace al GitHub con el proyecto:</a:t>
            </a:r>
          </a:p>
          <a:p>
            <a:pPr marL="0" indent="0">
              <a:buNone/>
            </a:pPr>
            <a:r>
              <a:rPr lang="es-ES" sz="1800" dirty="0">
                <a:solidFill>
                  <a:srgbClr val="00B0F0"/>
                </a:solidFill>
                <a:hlinkClick r:id="rId3">
                  <a:extLst>
                    <a:ext uri="{A12FA001-AC4F-418D-AE19-62706E023703}">
                      <ahyp:hlinkClr xmlns:ahyp="http://schemas.microsoft.com/office/drawing/2018/hyperlinkcolor" val="tx"/>
                    </a:ext>
                  </a:extLst>
                </a:hlinkClick>
              </a:rPr>
              <a:t>https://gitlab.inf.uva.es/desi_21-22/criptomonedas.git</a:t>
            </a:r>
            <a:endParaRPr lang="es-ES" sz="1800" dirty="0">
              <a:solidFill>
                <a:srgbClr val="00B0F0"/>
              </a:solidFill>
            </a:endParaRPr>
          </a:p>
          <a:p>
            <a:pPr>
              <a:buFont typeface="Wingdings" panose="05000000000000000000" pitchFamily="2" charset="2"/>
              <a:buChar char="Ø"/>
            </a:pPr>
            <a:endParaRPr lang="es-ES" dirty="0">
              <a:solidFill>
                <a:srgbClr val="00B0F0"/>
              </a:solidFill>
            </a:endParaRPr>
          </a:p>
        </p:txBody>
      </p:sp>
    </p:spTree>
    <p:extLst>
      <p:ext uri="{BB962C8B-B14F-4D97-AF65-F5344CB8AC3E}">
        <p14:creationId xmlns:p14="http://schemas.microsoft.com/office/powerpoint/2010/main" val="104105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40DCC-6ABC-4F47-8367-0A765BC777EA}"/>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9EFCD62-54C0-425A-8FBC-E439688F733D}"/>
              </a:ext>
            </a:extLst>
          </p:cNvPr>
          <p:cNvSpPr>
            <a:spLocks noGrp="1"/>
          </p:cNvSpPr>
          <p:nvPr>
            <p:ph type="body" idx="1"/>
          </p:nvPr>
        </p:nvSpPr>
        <p:spPr>
          <a:xfrm>
            <a:off x="810000" y="3157832"/>
            <a:ext cx="9273567" cy="2722851"/>
          </a:xfrm>
        </p:spPr>
        <p:txBody>
          <a:bodyPr/>
          <a:lstStyle/>
          <a:p>
            <a:pPr marL="342900" indent="-342900" algn="l">
              <a:buFont typeface="Courier New" panose="02070309020205020404" pitchFamily="49" charset="0"/>
              <a:buChar char="o"/>
            </a:pPr>
            <a:r>
              <a:rPr lang="es-ES" dirty="0"/>
              <a:t>Tema de interés para mi  </a:t>
            </a:r>
            <a:r>
              <a:rPr lang="es-ES" dirty="0">
                <a:sym typeface="Wingdings" panose="05000000000000000000" pitchFamily="2" charset="2"/>
              </a:rPr>
              <a:t> Desarrollo del proyecto sea más dinámico</a:t>
            </a:r>
            <a:endParaRPr lang="es-ES" dirty="0"/>
          </a:p>
          <a:p>
            <a:pPr marL="342900" indent="-342900" algn="l">
              <a:buFont typeface="Courier New" panose="02070309020205020404" pitchFamily="49" charset="0"/>
              <a:buChar char="o"/>
            </a:pPr>
            <a:r>
              <a:rPr lang="es-ES" dirty="0"/>
              <a:t>Criptomonedas </a:t>
            </a:r>
            <a:r>
              <a:rPr lang="es-ES" dirty="0">
                <a:sym typeface="Wingdings" panose="05000000000000000000" pitchFamily="2" charset="2"/>
              </a:rPr>
              <a:t> Tema a</a:t>
            </a:r>
            <a:r>
              <a:rPr lang="es-ES" dirty="0"/>
              <a:t>ctual</a:t>
            </a:r>
          </a:p>
          <a:p>
            <a:pPr marL="342900" indent="-342900" algn="l">
              <a:buFont typeface="Courier New" panose="02070309020205020404" pitchFamily="49" charset="0"/>
              <a:buChar char="o"/>
            </a:pPr>
            <a:endParaRPr lang="es-ES" dirty="0"/>
          </a:p>
          <a:p>
            <a:pPr marL="342900" indent="-342900" algn="l">
              <a:buFont typeface="Courier New" panose="02070309020205020404" pitchFamily="49" charset="0"/>
              <a:buChar char="o"/>
            </a:pPr>
            <a:endParaRPr lang="es-ES" dirty="0"/>
          </a:p>
          <a:p>
            <a:pPr marL="342900" indent="-342900" algn="l">
              <a:buFont typeface="Courier New" panose="02070309020205020404" pitchFamily="49" charset="0"/>
              <a:buChar char="o"/>
            </a:pPr>
            <a:r>
              <a:rPr lang="es-ES" dirty="0"/>
              <a:t>Forma más adecuada de representación: </a:t>
            </a:r>
            <a:r>
              <a:rPr lang="es-ES" b="1" dirty="0">
                <a:effectLst>
                  <a:outerShdw blurRad="38100" dist="38100" dir="2700000" algn="tl">
                    <a:srgbClr val="000000">
                      <a:alpha val="43137"/>
                    </a:srgbClr>
                  </a:outerShdw>
                </a:effectLst>
              </a:rPr>
              <a:t>Gráfico de Líneas Múltiples</a:t>
            </a:r>
            <a:r>
              <a:rPr lang="es-ES" dirty="0"/>
              <a:t>, otorgando cierta posibilidad de elección de los datos a representar al usuario, permitiendo elegir tanto las criptomonedas como el trimestre de los datos</a:t>
            </a:r>
          </a:p>
        </p:txBody>
      </p:sp>
    </p:spTree>
    <p:extLst>
      <p:ext uri="{BB962C8B-B14F-4D97-AF65-F5344CB8AC3E}">
        <p14:creationId xmlns:p14="http://schemas.microsoft.com/office/powerpoint/2010/main" val="186476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61477-185F-4CE0-8AB3-FEA9EA984E60}"/>
              </a:ext>
            </a:extLst>
          </p:cNvPr>
          <p:cNvSpPr>
            <a:spLocks noGrp="1"/>
          </p:cNvSpPr>
          <p:nvPr>
            <p:ph type="title"/>
          </p:nvPr>
        </p:nvSpPr>
        <p:spPr/>
        <p:txBody>
          <a:bodyPr/>
          <a:lstStyle/>
          <a:p>
            <a:r>
              <a:rPr lang="es-ES" dirty="0"/>
              <a:t>Objetivo</a:t>
            </a:r>
          </a:p>
        </p:txBody>
      </p:sp>
      <p:sp>
        <p:nvSpPr>
          <p:cNvPr id="3" name="Marcador de contenido 2">
            <a:extLst>
              <a:ext uri="{FF2B5EF4-FFF2-40B4-BE49-F238E27FC236}">
                <a16:creationId xmlns:a16="http://schemas.microsoft.com/office/drawing/2014/main" id="{95448C4A-D63A-442E-9AAE-72E69AE1A4EC}"/>
              </a:ext>
            </a:extLst>
          </p:cNvPr>
          <p:cNvSpPr>
            <a:spLocks noGrp="1"/>
          </p:cNvSpPr>
          <p:nvPr>
            <p:ph idx="1"/>
          </p:nvPr>
        </p:nvSpPr>
        <p:spPr/>
        <p:txBody>
          <a:bodyPr/>
          <a:lstStyle/>
          <a:p>
            <a:r>
              <a:rPr lang="es-ES" dirty="0"/>
              <a:t>Mostrar la evolución del valor del mercado Enero 2019 – Junio 2021</a:t>
            </a:r>
          </a:p>
          <a:p>
            <a:endParaRPr lang="es-ES" dirty="0"/>
          </a:p>
          <a:p>
            <a:r>
              <a:rPr lang="es-ES" dirty="0"/>
              <a:t>Visión comparativa de los precios de cada una</a:t>
            </a:r>
          </a:p>
        </p:txBody>
      </p:sp>
    </p:spTree>
    <p:extLst>
      <p:ext uri="{BB962C8B-B14F-4D97-AF65-F5344CB8AC3E}">
        <p14:creationId xmlns:p14="http://schemas.microsoft.com/office/powerpoint/2010/main" val="428043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61477-185F-4CE0-8AB3-FEA9EA984E60}"/>
              </a:ext>
            </a:extLst>
          </p:cNvPr>
          <p:cNvSpPr>
            <a:spLocks noGrp="1"/>
          </p:cNvSpPr>
          <p:nvPr>
            <p:ph type="title"/>
          </p:nvPr>
        </p:nvSpPr>
        <p:spPr/>
        <p:txBody>
          <a:bodyPr/>
          <a:lstStyle/>
          <a:p>
            <a:r>
              <a:rPr lang="es-ES" dirty="0"/>
              <a:t>Función y tono</a:t>
            </a:r>
          </a:p>
        </p:txBody>
      </p:sp>
      <p:sp>
        <p:nvSpPr>
          <p:cNvPr id="3" name="Marcador de contenido 2">
            <a:extLst>
              <a:ext uri="{FF2B5EF4-FFF2-40B4-BE49-F238E27FC236}">
                <a16:creationId xmlns:a16="http://schemas.microsoft.com/office/drawing/2014/main" id="{95448C4A-D63A-442E-9AAE-72E69AE1A4EC}"/>
              </a:ext>
            </a:extLst>
          </p:cNvPr>
          <p:cNvSpPr>
            <a:spLocks noGrp="1"/>
          </p:cNvSpPr>
          <p:nvPr>
            <p:ph idx="1"/>
          </p:nvPr>
        </p:nvSpPr>
        <p:spPr/>
        <p:txBody>
          <a:bodyPr/>
          <a:lstStyle/>
          <a:p>
            <a:endParaRPr lang="es-ES" b="1" dirty="0"/>
          </a:p>
          <a:p>
            <a:r>
              <a:rPr lang="es-ES" b="1" dirty="0"/>
              <a:t>Explicativa: indicar que el precio avanza de forma aleatoria</a:t>
            </a:r>
          </a:p>
          <a:p>
            <a:endParaRPr lang="es-ES" b="1" dirty="0"/>
          </a:p>
          <a:p>
            <a:r>
              <a:rPr lang="es-ES" b="1" dirty="0"/>
              <a:t>Principalmente pragmático </a:t>
            </a:r>
            <a:r>
              <a:rPr lang="es-ES" b="1" dirty="0">
                <a:sym typeface="Wingdings" panose="05000000000000000000" pitchFamily="2" charset="2"/>
              </a:rPr>
              <a:t> mostrar la realidad de los datos….</a:t>
            </a:r>
          </a:p>
          <a:p>
            <a:r>
              <a:rPr lang="es-ES" b="1" dirty="0">
                <a:sym typeface="Wingdings" panose="05000000000000000000" pitchFamily="2" charset="2"/>
              </a:rPr>
              <a:t>También emotivo  para concienciar también de las grandes “ganancias” o “perdidas”, asociando un color en función del crecimiento o decrecimiento del valor</a:t>
            </a:r>
          </a:p>
          <a:p>
            <a:endParaRPr lang="es-ES" b="1" dirty="0">
              <a:sym typeface="Wingdings" panose="05000000000000000000" pitchFamily="2" charset="2"/>
            </a:endParaRPr>
          </a:p>
          <a:p>
            <a:r>
              <a:rPr lang="es-ES" b="1" dirty="0">
                <a:sym typeface="Wingdings" panose="05000000000000000000" pitchFamily="2" charset="2"/>
              </a:rPr>
              <a:t>Ejemplo:</a:t>
            </a:r>
            <a:endParaRPr lang="es-ES" b="1" dirty="0"/>
          </a:p>
          <a:p>
            <a:endParaRPr lang="es-ES" dirty="0"/>
          </a:p>
          <a:p>
            <a:endParaRPr lang="es-ES" dirty="0"/>
          </a:p>
          <a:p>
            <a:pPr marL="0" indent="0">
              <a:buNone/>
            </a:pPr>
            <a:endParaRPr lang="es-ES" dirty="0"/>
          </a:p>
        </p:txBody>
      </p:sp>
      <p:pic>
        <p:nvPicPr>
          <p:cNvPr id="9" name="Imagen 8" descr="Texto&#10;&#10;Descripción generada automáticamente">
            <a:extLst>
              <a:ext uri="{FF2B5EF4-FFF2-40B4-BE49-F238E27FC236}">
                <a16:creationId xmlns:a16="http://schemas.microsoft.com/office/drawing/2014/main" id="{7498AFFE-76EE-4500-B9ED-BACF81D2DD3C}"/>
              </a:ext>
            </a:extLst>
          </p:cNvPr>
          <p:cNvPicPr>
            <a:picLocks noChangeAspect="1"/>
          </p:cNvPicPr>
          <p:nvPr/>
        </p:nvPicPr>
        <p:blipFill>
          <a:blip r:embed="rId2"/>
          <a:stretch>
            <a:fillRect/>
          </a:stretch>
        </p:blipFill>
        <p:spPr>
          <a:xfrm>
            <a:off x="3004657" y="4600332"/>
            <a:ext cx="1641789" cy="987453"/>
          </a:xfrm>
          <a:prstGeom prst="rect">
            <a:avLst/>
          </a:prstGeom>
        </p:spPr>
      </p:pic>
      <p:pic>
        <p:nvPicPr>
          <p:cNvPr id="11" name="Imagen 10" descr="Escala de tiempo&#10;&#10;Descripción generada automáticamente">
            <a:extLst>
              <a:ext uri="{FF2B5EF4-FFF2-40B4-BE49-F238E27FC236}">
                <a16:creationId xmlns:a16="http://schemas.microsoft.com/office/drawing/2014/main" id="{AD1FE733-B8D4-4D53-A460-041346ABF761}"/>
              </a:ext>
            </a:extLst>
          </p:cNvPr>
          <p:cNvPicPr>
            <a:picLocks noChangeAspect="1"/>
          </p:cNvPicPr>
          <p:nvPr/>
        </p:nvPicPr>
        <p:blipFill>
          <a:blip r:embed="rId3"/>
          <a:stretch>
            <a:fillRect/>
          </a:stretch>
        </p:blipFill>
        <p:spPr>
          <a:xfrm>
            <a:off x="7533654" y="4407384"/>
            <a:ext cx="1653689" cy="987453"/>
          </a:xfrm>
          <a:prstGeom prst="rect">
            <a:avLst/>
          </a:prstGeom>
        </p:spPr>
      </p:pic>
      <p:sp>
        <p:nvSpPr>
          <p:cNvPr id="12" name="CuadroTexto 11">
            <a:extLst>
              <a:ext uri="{FF2B5EF4-FFF2-40B4-BE49-F238E27FC236}">
                <a16:creationId xmlns:a16="http://schemas.microsoft.com/office/drawing/2014/main" id="{68995C00-E269-4323-A4A3-BF3C72EC64CD}"/>
              </a:ext>
            </a:extLst>
          </p:cNvPr>
          <p:cNvSpPr txBox="1"/>
          <p:nvPr/>
        </p:nvSpPr>
        <p:spPr>
          <a:xfrm>
            <a:off x="2067972" y="5811530"/>
            <a:ext cx="3857138" cy="369332"/>
          </a:xfrm>
          <a:prstGeom prst="rect">
            <a:avLst/>
          </a:prstGeom>
          <a:solidFill>
            <a:schemeClr val="bg2">
              <a:lumMod val="75000"/>
              <a:lumOff val="2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ln w="0"/>
                <a:solidFill>
                  <a:schemeClr val="accent1"/>
                </a:solidFill>
                <a:effectLst>
                  <a:outerShdw blurRad="38100" dist="25400" dir="5400000" algn="ctr" rotWithShape="0">
                    <a:srgbClr val="6E747A">
                      <a:alpha val="43000"/>
                    </a:srgbClr>
                  </a:outerShdw>
                </a:effectLst>
              </a:rPr>
              <a:t>Verde -&gt; Asociado a incremento</a:t>
            </a:r>
          </a:p>
        </p:txBody>
      </p:sp>
      <p:sp>
        <p:nvSpPr>
          <p:cNvPr id="13" name="CuadroTexto 12">
            <a:extLst>
              <a:ext uri="{FF2B5EF4-FFF2-40B4-BE49-F238E27FC236}">
                <a16:creationId xmlns:a16="http://schemas.microsoft.com/office/drawing/2014/main" id="{C0FD115B-E8A6-453F-87B6-1E009F52609B}"/>
              </a:ext>
            </a:extLst>
          </p:cNvPr>
          <p:cNvSpPr txBox="1"/>
          <p:nvPr/>
        </p:nvSpPr>
        <p:spPr>
          <a:xfrm>
            <a:off x="6578752" y="5811530"/>
            <a:ext cx="3755072" cy="369332"/>
          </a:xfrm>
          <a:prstGeom prst="rect">
            <a:avLst/>
          </a:prstGeom>
          <a:solidFill>
            <a:schemeClr val="bg2">
              <a:lumMod val="75000"/>
              <a:lumOff val="2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ln w="0"/>
                <a:solidFill>
                  <a:schemeClr val="accent1"/>
                </a:solidFill>
                <a:effectLst>
                  <a:outerShdw blurRad="38100" dist="25400" dir="5400000" algn="ctr" rotWithShape="0">
                    <a:srgbClr val="6E747A">
                      <a:alpha val="43000"/>
                    </a:srgbClr>
                  </a:outerShdw>
                </a:effectLst>
              </a:rPr>
              <a:t>Rojo-&gt; Asociado a decremento</a:t>
            </a:r>
          </a:p>
        </p:txBody>
      </p:sp>
    </p:spTree>
    <p:extLst>
      <p:ext uri="{BB962C8B-B14F-4D97-AF65-F5344CB8AC3E}">
        <p14:creationId xmlns:p14="http://schemas.microsoft.com/office/powerpoint/2010/main" val="185338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57C61-1345-47BA-AB4C-AB407027A37A}"/>
              </a:ext>
            </a:extLst>
          </p:cNvPr>
          <p:cNvSpPr>
            <a:spLocks noGrp="1"/>
          </p:cNvSpPr>
          <p:nvPr>
            <p:ph type="title"/>
          </p:nvPr>
        </p:nvSpPr>
        <p:spPr/>
        <p:txBody>
          <a:bodyPr/>
          <a:lstStyle/>
          <a:p>
            <a:r>
              <a:rPr lang="es-ES" dirty="0"/>
              <a:t>Enfoque</a:t>
            </a:r>
          </a:p>
        </p:txBody>
      </p:sp>
      <p:sp>
        <p:nvSpPr>
          <p:cNvPr id="3" name="Marcador de contenido 2">
            <a:extLst>
              <a:ext uri="{FF2B5EF4-FFF2-40B4-BE49-F238E27FC236}">
                <a16:creationId xmlns:a16="http://schemas.microsoft.com/office/drawing/2014/main" id="{A086A08A-7BA8-4176-9CC7-F6B0118EF833}"/>
              </a:ext>
            </a:extLst>
          </p:cNvPr>
          <p:cNvSpPr>
            <a:spLocks noGrp="1"/>
          </p:cNvSpPr>
          <p:nvPr>
            <p:ph idx="1"/>
          </p:nvPr>
        </p:nvSpPr>
        <p:spPr>
          <a:xfrm>
            <a:off x="1303903" y="2314565"/>
            <a:ext cx="10554574" cy="3636511"/>
          </a:xfrm>
        </p:spPr>
        <p:txBody>
          <a:bodyPr/>
          <a:lstStyle/>
          <a:p>
            <a:r>
              <a:rPr lang="es-ES" dirty="0"/>
              <a:t>Todo rango de edades</a:t>
            </a:r>
          </a:p>
          <a:p>
            <a:endParaRPr lang="es-ES" dirty="0"/>
          </a:p>
          <a:p>
            <a:r>
              <a:rPr lang="es-ES" dirty="0"/>
              <a:t>Centrado en jóvenes (15-30 años)</a:t>
            </a:r>
          </a:p>
          <a:p>
            <a:endParaRPr lang="es-ES" dirty="0"/>
          </a:p>
          <a:p>
            <a:r>
              <a:rPr lang="es-ES" dirty="0"/>
              <a:t>Evolución de precios y comparación</a:t>
            </a:r>
          </a:p>
          <a:p>
            <a:endParaRPr lang="es-ES" dirty="0"/>
          </a:p>
        </p:txBody>
      </p:sp>
    </p:spTree>
    <p:extLst>
      <p:ext uri="{BB962C8B-B14F-4D97-AF65-F5344CB8AC3E}">
        <p14:creationId xmlns:p14="http://schemas.microsoft.com/office/powerpoint/2010/main" val="87748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57C61-1345-47BA-AB4C-AB407027A37A}"/>
              </a:ext>
            </a:extLst>
          </p:cNvPr>
          <p:cNvSpPr>
            <a:spLocks noGrp="1"/>
          </p:cNvSpPr>
          <p:nvPr>
            <p:ph type="title"/>
          </p:nvPr>
        </p:nvSpPr>
        <p:spPr/>
        <p:txBody>
          <a:bodyPr/>
          <a:lstStyle/>
          <a:p>
            <a:r>
              <a:rPr lang="es-ES" dirty="0"/>
              <a:t>Enfoque</a:t>
            </a:r>
          </a:p>
        </p:txBody>
      </p:sp>
      <p:sp>
        <p:nvSpPr>
          <p:cNvPr id="3" name="Marcador de contenido 2">
            <a:extLst>
              <a:ext uri="{FF2B5EF4-FFF2-40B4-BE49-F238E27FC236}">
                <a16:creationId xmlns:a16="http://schemas.microsoft.com/office/drawing/2014/main" id="{A086A08A-7BA8-4176-9CC7-F6B0118EF833}"/>
              </a:ext>
            </a:extLst>
          </p:cNvPr>
          <p:cNvSpPr>
            <a:spLocks noGrp="1"/>
          </p:cNvSpPr>
          <p:nvPr>
            <p:ph idx="1"/>
          </p:nvPr>
        </p:nvSpPr>
        <p:spPr>
          <a:xfrm>
            <a:off x="818712" y="2314565"/>
            <a:ext cx="4239849" cy="4161736"/>
          </a:xfrm>
        </p:spPr>
        <p:txBody>
          <a:bodyPr>
            <a:normAutofit lnSpcReduction="10000"/>
          </a:bodyPr>
          <a:lstStyle/>
          <a:p>
            <a:r>
              <a:rPr lang="es-ES" dirty="0"/>
              <a:t>Permitir elección del trimestre a representar -&gt; </a:t>
            </a:r>
            <a:r>
              <a:rPr lang="es-ES" dirty="0" err="1"/>
              <a:t>SelectBox</a:t>
            </a:r>
            <a:endParaRPr lang="es-ES" dirty="0"/>
          </a:p>
          <a:p>
            <a:r>
              <a:rPr lang="es-ES" dirty="0"/>
              <a:t>Permitir elegir las criptomonedas a representar -&gt; </a:t>
            </a:r>
            <a:r>
              <a:rPr lang="es-ES" dirty="0" err="1"/>
              <a:t>CheckBox</a:t>
            </a:r>
            <a:endParaRPr lang="es-ES" dirty="0"/>
          </a:p>
          <a:p>
            <a:endParaRPr lang="es-ES" dirty="0"/>
          </a:p>
          <a:p>
            <a:r>
              <a:rPr lang="es-ES" dirty="0"/>
              <a:t>Animaciones como:</a:t>
            </a:r>
          </a:p>
          <a:p>
            <a:pPr>
              <a:buFontTx/>
              <a:buChar char="-"/>
            </a:pPr>
            <a:r>
              <a:rPr lang="es-ES" dirty="0"/>
              <a:t>Aparición progresiva de líneas y puntos</a:t>
            </a:r>
          </a:p>
          <a:p>
            <a:pPr>
              <a:buFontTx/>
              <a:buChar char="-"/>
            </a:pPr>
            <a:r>
              <a:rPr lang="es-ES" dirty="0"/>
              <a:t>Seleccionar una línea en especifico</a:t>
            </a:r>
          </a:p>
          <a:p>
            <a:pPr>
              <a:buFontTx/>
              <a:buChar char="-"/>
            </a:pPr>
            <a:r>
              <a:rPr lang="es-ES" dirty="0"/>
              <a:t>Información al pasar el ratón por un punto</a:t>
            </a:r>
          </a:p>
        </p:txBody>
      </p:sp>
      <p:sp>
        <p:nvSpPr>
          <p:cNvPr id="4" name="Flecha: a la derecha 3">
            <a:extLst>
              <a:ext uri="{FF2B5EF4-FFF2-40B4-BE49-F238E27FC236}">
                <a16:creationId xmlns:a16="http://schemas.microsoft.com/office/drawing/2014/main" id="{A1B28F5A-99B1-4AFA-BD92-F12E6D785F6B}"/>
              </a:ext>
            </a:extLst>
          </p:cNvPr>
          <p:cNvSpPr/>
          <p:nvPr/>
        </p:nvSpPr>
        <p:spPr>
          <a:xfrm>
            <a:off x="5276675" y="2516697"/>
            <a:ext cx="2248250" cy="46978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pic>
        <p:nvPicPr>
          <p:cNvPr id="7" name="Imagen 6" descr="Interfaz de usuario gráfica, Aplicación&#10;&#10;Descripción generada automáticamente con confianza media">
            <a:extLst>
              <a:ext uri="{FF2B5EF4-FFF2-40B4-BE49-F238E27FC236}">
                <a16:creationId xmlns:a16="http://schemas.microsoft.com/office/drawing/2014/main" id="{0DF2F2CD-172B-4367-9C4B-B5863A246270}"/>
              </a:ext>
            </a:extLst>
          </p:cNvPr>
          <p:cNvPicPr>
            <a:picLocks noChangeAspect="1"/>
          </p:cNvPicPr>
          <p:nvPr/>
        </p:nvPicPr>
        <p:blipFill>
          <a:blip r:embed="rId2"/>
          <a:stretch>
            <a:fillRect/>
          </a:stretch>
        </p:blipFill>
        <p:spPr>
          <a:xfrm>
            <a:off x="8068003" y="2337635"/>
            <a:ext cx="2800741" cy="838317"/>
          </a:xfrm>
          <a:prstGeom prst="rect">
            <a:avLst/>
          </a:prstGeom>
        </p:spPr>
      </p:pic>
      <p:sp>
        <p:nvSpPr>
          <p:cNvPr id="9" name="Flecha: a la derecha 8">
            <a:extLst>
              <a:ext uri="{FF2B5EF4-FFF2-40B4-BE49-F238E27FC236}">
                <a16:creationId xmlns:a16="http://schemas.microsoft.com/office/drawing/2014/main" id="{996F0D43-20A3-4A09-8B2D-7E92E453AF57}"/>
              </a:ext>
            </a:extLst>
          </p:cNvPr>
          <p:cNvSpPr/>
          <p:nvPr/>
        </p:nvSpPr>
        <p:spPr>
          <a:xfrm rot="1026026">
            <a:off x="5159228" y="3496115"/>
            <a:ext cx="2248250" cy="46978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pic>
        <p:nvPicPr>
          <p:cNvPr id="11" name="Imagen 10" descr="Interfaz de usuario gráfica&#10;&#10;Descripción generada automáticamente con confianza media">
            <a:extLst>
              <a:ext uri="{FF2B5EF4-FFF2-40B4-BE49-F238E27FC236}">
                <a16:creationId xmlns:a16="http://schemas.microsoft.com/office/drawing/2014/main" id="{FC44147E-72F5-4D66-8249-EDC41301BB38}"/>
              </a:ext>
            </a:extLst>
          </p:cNvPr>
          <p:cNvPicPr>
            <a:picLocks noChangeAspect="1"/>
          </p:cNvPicPr>
          <p:nvPr/>
        </p:nvPicPr>
        <p:blipFill>
          <a:blip r:embed="rId3"/>
          <a:stretch>
            <a:fillRect/>
          </a:stretch>
        </p:blipFill>
        <p:spPr>
          <a:xfrm>
            <a:off x="8068003" y="3553219"/>
            <a:ext cx="2105319" cy="2486372"/>
          </a:xfrm>
          <a:prstGeom prst="rect">
            <a:avLst/>
          </a:prstGeom>
        </p:spPr>
      </p:pic>
    </p:spTree>
    <p:extLst>
      <p:ext uri="{BB962C8B-B14F-4D97-AF65-F5344CB8AC3E}">
        <p14:creationId xmlns:p14="http://schemas.microsoft.com/office/powerpoint/2010/main" val="142435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B5524-0C1F-43D8-A638-2B4BBD56FB54}"/>
              </a:ext>
            </a:extLst>
          </p:cNvPr>
          <p:cNvSpPr>
            <a:spLocks noGrp="1"/>
          </p:cNvSpPr>
          <p:nvPr>
            <p:ph type="title"/>
          </p:nvPr>
        </p:nvSpPr>
        <p:spPr/>
        <p:txBody>
          <a:bodyPr/>
          <a:lstStyle/>
          <a:p>
            <a:r>
              <a:rPr lang="es-ES" dirty="0"/>
              <a:t>Animaciones</a:t>
            </a:r>
          </a:p>
        </p:txBody>
      </p:sp>
      <p:sp>
        <p:nvSpPr>
          <p:cNvPr id="3" name="Marcador de contenido 2">
            <a:extLst>
              <a:ext uri="{FF2B5EF4-FFF2-40B4-BE49-F238E27FC236}">
                <a16:creationId xmlns:a16="http://schemas.microsoft.com/office/drawing/2014/main" id="{DCE95594-4A98-4839-AD67-B9374F75359E}"/>
              </a:ext>
            </a:extLst>
          </p:cNvPr>
          <p:cNvSpPr>
            <a:spLocks noGrp="1"/>
          </p:cNvSpPr>
          <p:nvPr>
            <p:ph idx="1"/>
          </p:nvPr>
        </p:nvSpPr>
        <p:spPr>
          <a:xfrm>
            <a:off x="818712" y="2222287"/>
            <a:ext cx="5171027" cy="4318472"/>
          </a:xfrm>
        </p:spPr>
        <p:txBody>
          <a:bodyPr>
            <a:normAutofit/>
          </a:bodyPr>
          <a:lstStyle/>
          <a:p>
            <a:r>
              <a:rPr lang="es-ES" dirty="0" err="1"/>
              <a:t>Clickar</a:t>
            </a:r>
            <a:r>
              <a:rPr lang="es-ES" dirty="0"/>
              <a:t> en una línea especifica</a:t>
            </a:r>
          </a:p>
          <a:p>
            <a:pPr marL="0" indent="0">
              <a:buNone/>
            </a:pPr>
            <a:endParaRPr lang="es-ES" dirty="0"/>
          </a:p>
          <a:p>
            <a:pPr marL="0" indent="0">
              <a:buNone/>
            </a:pPr>
            <a:endParaRPr lang="es-ES" dirty="0"/>
          </a:p>
          <a:p>
            <a:pPr marL="0" indent="0">
              <a:buNone/>
            </a:pPr>
            <a:endParaRPr lang="es-ES" dirty="0"/>
          </a:p>
          <a:p>
            <a:r>
              <a:rPr lang="es-ES" dirty="0"/>
              <a:t>Información al pasar el ratón por los puntos:</a:t>
            </a:r>
          </a:p>
          <a:p>
            <a:pPr marL="0" indent="0">
              <a:buNone/>
            </a:pPr>
            <a:r>
              <a:rPr lang="es-ES" dirty="0"/>
              <a:t>     - Día</a:t>
            </a:r>
          </a:p>
          <a:p>
            <a:pPr marL="0" indent="0">
              <a:buNone/>
            </a:pPr>
            <a:r>
              <a:rPr lang="es-ES" dirty="0"/>
              <a:t>     - Valor (acotado a 7 decimales)</a:t>
            </a:r>
          </a:p>
          <a:p>
            <a:pPr marL="0" indent="0">
              <a:buNone/>
            </a:pPr>
            <a:r>
              <a:rPr lang="es-ES" dirty="0"/>
              <a:t>     - % de aumento/decremento de          	valor respecto al día anterior</a:t>
            </a:r>
          </a:p>
        </p:txBody>
      </p:sp>
      <p:pic>
        <p:nvPicPr>
          <p:cNvPr id="5" name="Imagen 4" descr="Gráfico, Gráfico de líneas&#10;&#10;Descripción generada automáticamente">
            <a:extLst>
              <a:ext uri="{FF2B5EF4-FFF2-40B4-BE49-F238E27FC236}">
                <a16:creationId xmlns:a16="http://schemas.microsoft.com/office/drawing/2014/main" id="{D9CD81E2-7A72-4EDC-97B6-3ED011F11591}"/>
              </a:ext>
            </a:extLst>
          </p:cNvPr>
          <p:cNvPicPr>
            <a:picLocks noChangeAspect="1"/>
          </p:cNvPicPr>
          <p:nvPr/>
        </p:nvPicPr>
        <p:blipFill>
          <a:blip r:embed="rId2"/>
          <a:stretch>
            <a:fillRect/>
          </a:stretch>
        </p:blipFill>
        <p:spPr>
          <a:xfrm>
            <a:off x="6341532" y="2020249"/>
            <a:ext cx="4403480" cy="2092493"/>
          </a:xfrm>
          <a:prstGeom prst="rect">
            <a:avLst/>
          </a:prstGeom>
        </p:spPr>
      </p:pic>
      <p:pic>
        <p:nvPicPr>
          <p:cNvPr id="7" name="Imagen 6" descr="Gráfico, Gráfico de líneas&#10;&#10;Descripción generada automáticamente">
            <a:extLst>
              <a:ext uri="{FF2B5EF4-FFF2-40B4-BE49-F238E27FC236}">
                <a16:creationId xmlns:a16="http://schemas.microsoft.com/office/drawing/2014/main" id="{BA67D70A-CB7D-4DEA-A39A-6F1B0029D024}"/>
              </a:ext>
            </a:extLst>
          </p:cNvPr>
          <p:cNvPicPr>
            <a:picLocks noChangeAspect="1"/>
          </p:cNvPicPr>
          <p:nvPr/>
        </p:nvPicPr>
        <p:blipFill>
          <a:blip r:embed="rId3"/>
          <a:stretch>
            <a:fillRect/>
          </a:stretch>
        </p:blipFill>
        <p:spPr>
          <a:xfrm>
            <a:off x="6341532" y="4251576"/>
            <a:ext cx="4403480" cy="2159236"/>
          </a:xfrm>
          <a:prstGeom prst="rect">
            <a:avLst/>
          </a:prstGeom>
        </p:spPr>
      </p:pic>
      <p:pic>
        <p:nvPicPr>
          <p:cNvPr id="9" name="Imagen 8" descr="Interfaz de usuario gráfica, Texto, Aplicación&#10;&#10;Descripción generada automáticamente">
            <a:extLst>
              <a:ext uri="{FF2B5EF4-FFF2-40B4-BE49-F238E27FC236}">
                <a16:creationId xmlns:a16="http://schemas.microsoft.com/office/drawing/2014/main" id="{600AC19E-1E6A-4D6E-874E-56CFC76CD8B7}"/>
              </a:ext>
            </a:extLst>
          </p:cNvPr>
          <p:cNvPicPr>
            <a:picLocks noChangeAspect="1"/>
          </p:cNvPicPr>
          <p:nvPr/>
        </p:nvPicPr>
        <p:blipFill>
          <a:blip r:embed="rId4"/>
          <a:stretch>
            <a:fillRect/>
          </a:stretch>
        </p:blipFill>
        <p:spPr>
          <a:xfrm>
            <a:off x="8883808" y="4281072"/>
            <a:ext cx="1861204" cy="868561"/>
          </a:xfrm>
          <a:prstGeom prst="rect">
            <a:avLst/>
          </a:prstGeom>
        </p:spPr>
      </p:pic>
      <p:sp>
        <p:nvSpPr>
          <p:cNvPr id="10" name="Rectángulo 9">
            <a:extLst>
              <a:ext uri="{FF2B5EF4-FFF2-40B4-BE49-F238E27FC236}">
                <a16:creationId xmlns:a16="http://schemas.microsoft.com/office/drawing/2014/main" id="{78D040B6-5856-4E36-8ECD-EE72DA5BC0DF}"/>
              </a:ext>
            </a:extLst>
          </p:cNvPr>
          <p:cNvSpPr/>
          <p:nvPr/>
        </p:nvSpPr>
        <p:spPr>
          <a:xfrm>
            <a:off x="7819053" y="5467739"/>
            <a:ext cx="503853" cy="21460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1" name="Flecha: a la derecha 10">
            <a:extLst>
              <a:ext uri="{FF2B5EF4-FFF2-40B4-BE49-F238E27FC236}">
                <a16:creationId xmlns:a16="http://schemas.microsoft.com/office/drawing/2014/main" id="{309E0D49-879E-4685-B5BD-590ED1200425}"/>
              </a:ext>
            </a:extLst>
          </p:cNvPr>
          <p:cNvSpPr/>
          <p:nvPr/>
        </p:nvSpPr>
        <p:spPr>
          <a:xfrm rot="19945826">
            <a:off x="8419300" y="5144293"/>
            <a:ext cx="525328" cy="288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6353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AE4767-7A0E-4325-BDDB-35587B9008F2}"/>
              </a:ext>
            </a:extLst>
          </p:cNvPr>
          <p:cNvSpPr>
            <a:spLocks noGrp="1"/>
          </p:cNvSpPr>
          <p:nvPr>
            <p:ph type="title"/>
          </p:nvPr>
        </p:nvSpPr>
        <p:spPr/>
        <p:txBody>
          <a:bodyPr/>
          <a:lstStyle/>
          <a:p>
            <a:r>
              <a:rPr lang="es-ES" dirty="0"/>
              <a:t>Animaciones</a:t>
            </a:r>
          </a:p>
        </p:txBody>
      </p:sp>
      <p:sp>
        <p:nvSpPr>
          <p:cNvPr id="3" name="Marcador de contenido 2">
            <a:extLst>
              <a:ext uri="{FF2B5EF4-FFF2-40B4-BE49-F238E27FC236}">
                <a16:creationId xmlns:a16="http://schemas.microsoft.com/office/drawing/2014/main" id="{A1494135-F408-484A-A956-82814E99D31F}"/>
              </a:ext>
            </a:extLst>
          </p:cNvPr>
          <p:cNvSpPr>
            <a:spLocks noGrp="1"/>
          </p:cNvSpPr>
          <p:nvPr>
            <p:ph idx="1"/>
          </p:nvPr>
        </p:nvSpPr>
        <p:spPr/>
        <p:txBody>
          <a:bodyPr/>
          <a:lstStyle/>
          <a:p>
            <a:r>
              <a:rPr lang="es-ES" dirty="0"/>
              <a:t>Pequeñas transiciones como:</a:t>
            </a:r>
          </a:p>
          <a:p>
            <a:pPr marL="0" indent="0">
              <a:buNone/>
            </a:pPr>
            <a:r>
              <a:rPr lang="es-ES" dirty="0"/>
              <a:t>	- Aparición progresiva de los ejes, título, </a:t>
            </a:r>
            <a:r>
              <a:rPr lang="es-ES" dirty="0" err="1"/>
              <a:t>grid</a:t>
            </a:r>
            <a:r>
              <a:rPr lang="es-ES" dirty="0"/>
              <a:t> del fondo, imágenes </a:t>
            </a:r>
            <a:r>
              <a:rPr lang="es-ES" dirty="0" err="1"/>
              <a:t>etc</a:t>
            </a:r>
            <a:endParaRPr lang="es-ES" dirty="0"/>
          </a:p>
          <a:p>
            <a:pPr marL="0" indent="0">
              <a:buNone/>
            </a:pPr>
            <a:r>
              <a:rPr lang="es-ES" dirty="0"/>
              <a:t>	- Color del rectángulo al posicionar el ratón encima de un punto</a:t>
            </a:r>
          </a:p>
          <a:p>
            <a:pPr marL="0" indent="0">
              <a:buNone/>
            </a:pPr>
            <a:endParaRPr lang="es-ES" dirty="0"/>
          </a:p>
          <a:p>
            <a:pPr>
              <a:buFont typeface="Courier New" panose="02070309020205020404" pitchFamily="49" charset="0"/>
              <a:buChar char="o"/>
            </a:pPr>
            <a:r>
              <a:rPr lang="es-ES" dirty="0"/>
              <a:t>Visibles al seleccionar algún elemento del gráfico, se enseñaran posteriormente en la demostración de </a:t>
            </a:r>
            <a:r>
              <a:rPr lang="es-ES"/>
              <a:t>la visualización </a:t>
            </a:r>
            <a:endParaRPr lang="es-ES" dirty="0"/>
          </a:p>
        </p:txBody>
      </p:sp>
    </p:spTree>
    <p:extLst>
      <p:ext uri="{BB962C8B-B14F-4D97-AF65-F5344CB8AC3E}">
        <p14:creationId xmlns:p14="http://schemas.microsoft.com/office/powerpoint/2010/main" val="159423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6069B-5376-4935-B007-B0E8C732F5AB}"/>
              </a:ext>
            </a:extLst>
          </p:cNvPr>
          <p:cNvSpPr>
            <a:spLocks noGrp="1"/>
          </p:cNvSpPr>
          <p:nvPr>
            <p:ph type="title"/>
          </p:nvPr>
        </p:nvSpPr>
        <p:spPr/>
        <p:txBody>
          <a:bodyPr/>
          <a:lstStyle/>
          <a:p>
            <a:r>
              <a:rPr lang="es-ES" dirty="0"/>
              <a:t>Origen de los datos</a:t>
            </a:r>
          </a:p>
        </p:txBody>
      </p:sp>
      <p:sp>
        <p:nvSpPr>
          <p:cNvPr id="3" name="Marcador de contenido 2">
            <a:extLst>
              <a:ext uri="{FF2B5EF4-FFF2-40B4-BE49-F238E27FC236}">
                <a16:creationId xmlns:a16="http://schemas.microsoft.com/office/drawing/2014/main" id="{90DEC61D-2CEA-4471-AD3A-4013E12A6472}"/>
              </a:ext>
            </a:extLst>
          </p:cNvPr>
          <p:cNvSpPr>
            <a:spLocks noGrp="1"/>
          </p:cNvSpPr>
          <p:nvPr>
            <p:ph idx="1"/>
          </p:nvPr>
        </p:nvSpPr>
        <p:spPr>
          <a:xfrm>
            <a:off x="818712" y="2222287"/>
            <a:ext cx="9608804" cy="3636511"/>
          </a:xfrm>
        </p:spPr>
        <p:txBody>
          <a:bodyPr/>
          <a:lstStyle/>
          <a:p>
            <a:r>
              <a:rPr lang="es-ES" dirty="0"/>
              <a:t>enlace: </a:t>
            </a:r>
            <a:r>
              <a:rPr lang="es-ES" dirty="0">
                <a:solidFill>
                  <a:srgbClr val="00B0F0"/>
                </a:solidFill>
                <a:hlinkClick r:id="rId2">
                  <a:extLst>
                    <a:ext uri="{A12FA001-AC4F-418D-AE19-62706E023703}">
                      <ahyp:hlinkClr xmlns:ahyp="http://schemas.microsoft.com/office/drawing/2018/hyperlinkcolor" val="tx"/>
                    </a:ext>
                  </a:extLst>
                </a:hlinkClick>
              </a:rPr>
              <a:t>https://www.kaggle.com/sudalairajkumar/cryptocurrencypricehistory </a:t>
            </a:r>
            <a:endParaRPr lang="es-ES" dirty="0">
              <a:solidFill>
                <a:srgbClr val="00B0F0"/>
              </a:solidFill>
            </a:endParaRPr>
          </a:p>
          <a:p>
            <a:r>
              <a:rPr lang="es-ES" dirty="0"/>
              <a:t>autor: SRK, Data </a:t>
            </a:r>
            <a:r>
              <a:rPr lang="es-ES" dirty="0" err="1"/>
              <a:t>Scientist</a:t>
            </a:r>
            <a:r>
              <a:rPr lang="es-ES" dirty="0"/>
              <a:t> </a:t>
            </a:r>
          </a:p>
          <a:p>
            <a:r>
              <a:rPr lang="es-ES" dirty="0"/>
              <a:t>fecha de última modificación: hace 4 meses, aproximadamente mes de Julio </a:t>
            </a:r>
          </a:p>
          <a:p>
            <a:r>
              <a:rPr lang="es-ES" dirty="0"/>
              <a:t>título: </a:t>
            </a:r>
            <a:r>
              <a:rPr lang="es-ES" dirty="0" err="1"/>
              <a:t>Cryptocurrency</a:t>
            </a:r>
            <a:r>
              <a:rPr lang="es-ES" dirty="0"/>
              <a:t> historial </a:t>
            </a:r>
            <a:r>
              <a:rPr lang="es-ES" dirty="0" err="1"/>
              <a:t>prices</a:t>
            </a:r>
            <a:endParaRPr lang="es-ES" dirty="0"/>
          </a:p>
        </p:txBody>
      </p:sp>
    </p:spTree>
    <p:extLst>
      <p:ext uri="{BB962C8B-B14F-4D97-AF65-F5344CB8AC3E}">
        <p14:creationId xmlns:p14="http://schemas.microsoft.com/office/powerpoint/2010/main" val="3367881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{29664526-83BA-4A64-94DC-30C8D35315A3}tf03457503</Template>
  <TotalTime>392</TotalTime>
  <Words>716</Words>
  <Application>Microsoft Office PowerPoint</Application>
  <PresentationFormat>Panorámica</PresentationFormat>
  <Paragraphs>110</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Century Gothic</vt:lpstr>
      <vt:lpstr>Courier New</vt:lpstr>
      <vt:lpstr>Wingdings</vt:lpstr>
      <vt:lpstr>Wingdings 2</vt:lpstr>
      <vt:lpstr>Citable</vt:lpstr>
      <vt:lpstr>Proyecto Visualización 21-22  Criptomonedas</vt:lpstr>
      <vt:lpstr>Motivación</vt:lpstr>
      <vt:lpstr>Objetivo</vt:lpstr>
      <vt:lpstr>Función y tono</vt:lpstr>
      <vt:lpstr>Enfoque</vt:lpstr>
      <vt:lpstr>Enfoque</vt:lpstr>
      <vt:lpstr>Animaciones</vt:lpstr>
      <vt:lpstr>Animaciones</vt:lpstr>
      <vt:lpstr>Origen de los datos</vt:lpstr>
      <vt:lpstr>Datos elegidos</vt:lpstr>
      <vt:lpstr>Cambios</vt:lpstr>
      <vt:lpstr>Cambios</vt:lpstr>
      <vt:lpstr>Para ello…</vt:lpstr>
      <vt:lpstr>Cambios diseño</vt:lpstr>
      <vt:lpstr>Cambios diseño</vt:lpstr>
      <vt:lpstr>Diseño inicial</vt:lpstr>
      <vt:lpstr>Diseño final</vt:lpstr>
      <vt:lpstr>Resultado 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Visualización 21-22</dc:title>
  <dc:creator>Carlos Martin Sanz</dc:creator>
  <cp:lastModifiedBy>Carlos Martin Sanz</cp:lastModifiedBy>
  <cp:revision>11</cp:revision>
  <dcterms:created xsi:type="dcterms:W3CDTF">2021-12-11T10:42:28Z</dcterms:created>
  <dcterms:modified xsi:type="dcterms:W3CDTF">2021-12-20T08:17:42Z</dcterms:modified>
</cp:coreProperties>
</file>