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258" r:id="rId2"/>
    <p:sldId id="259" r:id="rId3"/>
    <p:sldId id="280" r:id="rId4"/>
    <p:sldId id="278" r:id="rId5"/>
    <p:sldId id="260" r:id="rId6"/>
    <p:sldId id="279" r:id="rId7"/>
    <p:sldId id="261" r:id="rId8"/>
    <p:sldId id="262" r:id="rId9"/>
    <p:sldId id="263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65" r:id="rId18"/>
    <p:sldId id="266" r:id="rId19"/>
    <p:sldId id="270" r:id="rId20"/>
    <p:sldId id="267" r:id="rId21"/>
    <p:sldId id="268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CF1DC5-21BB-4ED7-992A-5F11EE714D0F}" v="904" dt="2022-11-04T13:15:26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\OneDrive\Escritorio\4%20CARRERA\1er%20cuatri\SIDO\ENTREGABLES\Entregable%202\Entregable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\OneDrive\Escritorio\4%20CARRERA\1er%20cuatri\SIDO\ENTREGABLES\Entregable%202\Entregable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\OneDrive\Escritorio\4%20CARRERA\1er%20cuatri\SIDO\ENTREGABLES\Entregable%202\Entregable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\OneDrive\Escritorio\4%20CARRERA\1er%20cuatri\SIDO\ENTREGABLES\Entregable%202\Entregable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\OneDrive\Escritorio\4%20CARRERA\1er%20cuatri\SIDO\ENTREGABLES\Entregable%202\Entregable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\OneDrive\Escritorio\4%20CARRERA\1er%20cuatri\SIDO\ENTREGABLES\Entregable%202\Entregable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\OneDrive\Escritorio\4%20CARRERA\1er%20cuatri\SIDO\ENTREGABLES\Entregable%202\Entregable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[Entregable2.xlsx]Datos_Dinámicos!EntreyAdmin</c:name>
    <c:fmtId val="4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/>
              <a:t>Evolución</a:t>
            </a:r>
            <a:r>
              <a:rPr lang="es-ES" baseline="0" dirty="0"/>
              <a:t> Administradas y Entregadas</a:t>
            </a:r>
            <a:endParaRPr lang="es-ES" dirty="0"/>
          </a:p>
        </c:rich>
      </c:tx>
      <c:layout>
        <c:manualLayout>
          <c:xMode val="edge"/>
          <c:yMode val="edge"/>
          <c:x val="0.14989434792279366"/>
          <c:y val="4.27086282862944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38100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38100" cap="rnd" cmpd="sng" algn="ctr">
            <a:solidFill>
              <a:schemeClr val="accent4">
                <a:lumMod val="40000"/>
                <a:lumOff val="60000"/>
              </a:schemeClr>
            </a:solidFill>
            <a:miter lim="800000"/>
          </a:ln>
          <a:effectLst>
            <a:glow rad="139700">
              <a:schemeClr val="accent4">
                <a:lumMod val="60000"/>
                <a:lumOff val="40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glow rad="139700">
                <a:schemeClr val="accent4">
                  <a:lumMod val="60000"/>
                  <a:lumOff val="40000"/>
                  <a:alpha val="14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38100" cap="rnd" cmpd="sng" algn="ctr">
            <a:solidFill>
              <a:schemeClr val="accent4">
                <a:lumMod val="40000"/>
                <a:lumOff val="60000"/>
              </a:schemeClr>
            </a:solidFill>
            <a:miter lim="800000"/>
          </a:ln>
          <a:effectLst>
            <a:glow rad="139700">
              <a:schemeClr val="accent4">
                <a:lumMod val="60000"/>
                <a:lumOff val="40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glow rad="139700">
                <a:schemeClr val="accent4">
                  <a:lumMod val="60000"/>
                  <a:lumOff val="40000"/>
                  <a:alpha val="14000"/>
                </a:schemeClr>
              </a:glow>
            </a:effectLst>
          </c:spPr>
        </c:marker>
      </c:pivotFmt>
      <c:pivotFmt>
        <c:idx val="7"/>
        <c:spPr>
          <a:noFill/>
          <a:ln w="38100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38100" cap="rnd" cmpd="sng" algn="ctr">
            <a:solidFill>
              <a:schemeClr val="accent4">
                <a:lumMod val="40000"/>
                <a:lumOff val="60000"/>
              </a:schemeClr>
            </a:solidFill>
            <a:miter lim="800000"/>
          </a:ln>
          <a:effectLst>
            <a:glow rad="139700">
              <a:schemeClr val="accent4">
                <a:lumMod val="60000"/>
                <a:lumOff val="40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glow rad="139700">
                <a:schemeClr val="accent4">
                  <a:lumMod val="60000"/>
                  <a:lumOff val="40000"/>
                  <a:alpha val="14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38100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noFill/>
          <a:ln w="38100" cap="rnd" cmpd="sng" algn="ctr">
            <a:solidFill>
              <a:schemeClr val="accent4">
                <a:lumMod val="40000"/>
                <a:lumOff val="60000"/>
              </a:schemeClr>
            </a:solidFill>
            <a:miter lim="800000"/>
          </a:ln>
          <a:effectLst>
            <a:glow rad="139700">
              <a:schemeClr val="accent4">
                <a:lumMod val="60000"/>
                <a:lumOff val="40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glow rad="139700">
                <a:schemeClr val="accent4">
                  <a:lumMod val="60000"/>
                  <a:lumOff val="40000"/>
                  <a:alpha val="14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4096334923263229"/>
          <c:y val="0.14419072871164376"/>
          <c:w val="0.69171856593266279"/>
          <c:h val="0.72126663507405386"/>
        </c:manualLayout>
      </c:layout>
      <c:lineChart>
        <c:grouping val="standard"/>
        <c:varyColors val="0"/>
        <c:ser>
          <c:idx val="0"/>
          <c:order val="0"/>
          <c:tx>
            <c:strRef>
              <c:f>Datos_Dinámicos!$B$3</c:f>
              <c:strCache>
                <c:ptCount val="1"/>
                <c:pt idx="0">
                  <c:v>Suma de Dosis_entregadas</c:v>
                </c:pt>
              </c:strCache>
            </c:strRef>
          </c:tx>
          <c:spPr>
            <a:ln w="38100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multiLvlStrRef>
              <c:f>Datos_Dinámicos!$A$4:$A$12</c:f>
              <c:multiLvlStrCache>
                <c:ptCount val="6"/>
                <c:lvl>
                  <c:pt idx="0">
                    <c:v>Trim.1</c:v>
                  </c:pt>
                  <c:pt idx="1">
                    <c:v>Trim.2</c:v>
                  </c:pt>
                  <c:pt idx="2">
                    <c:v>Trim.3</c:v>
                  </c:pt>
                  <c:pt idx="3">
                    <c:v>Trim.4</c:v>
                  </c:pt>
                  <c:pt idx="4">
                    <c:v>Trim.1</c:v>
                  </c:pt>
                  <c:pt idx="5">
                    <c:v>Trim.2</c:v>
                  </c:pt>
                </c:lvl>
                <c:lvl>
                  <c:pt idx="0">
                    <c:v>2021</c:v>
                  </c:pt>
                  <c:pt idx="4">
                    <c:v>2022</c:v>
                  </c:pt>
                </c:lvl>
              </c:multiLvlStrCache>
            </c:multiLvlStrRef>
          </c:cat>
          <c:val>
            <c:numRef>
              <c:f>Datos_Dinámicos!$B$4:$B$12</c:f>
              <c:numCache>
                <c:formatCode>General</c:formatCode>
                <c:ptCount val="6"/>
                <c:pt idx="0">
                  <c:v>21019820</c:v>
                </c:pt>
                <c:pt idx="1">
                  <c:v>164459400</c:v>
                </c:pt>
                <c:pt idx="2">
                  <c:v>448399360</c:v>
                </c:pt>
                <c:pt idx="3">
                  <c:v>506312925</c:v>
                </c:pt>
                <c:pt idx="4">
                  <c:v>487510995</c:v>
                </c:pt>
                <c:pt idx="5">
                  <c:v>10498755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96-4173-A0B5-131B88663864}"/>
            </c:ext>
          </c:extLst>
        </c:ser>
        <c:ser>
          <c:idx val="1"/>
          <c:order val="1"/>
          <c:tx>
            <c:strRef>
              <c:f>Datos_Dinámicos!$C$3</c:f>
              <c:strCache>
                <c:ptCount val="1"/>
                <c:pt idx="0">
                  <c:v>Suma de Dosis_administradas</c:v>
                </c:pt>
              </c:strCache>
            </c:strRef>
          </c:tx>
          <c:spPr>
            <a:ln w="38100" cap="rnd"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60000"/>
                  <a:lumOff val="40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glow rad="139700">
                  <a:schemeClr val="accent4">
                    <a:lumMod val="60000"/>
                    <a:lumOff val="40000"/>
                    <a:alpha val="14000"/>
                  </a:schemeClr>
                </a:glow>
              </a:effectLst>
            </c:spPr>
          </c:marker>
          <c:cat>
            <c:multiLvlStrRef>
              <c:f>Datos_Dinámicos!$A$4:$A$12</c:f>
              <c:multiLvlStrCache>
                <c:ptCount val="6"/>
                <c:lvl>
                  <c:pt idx="0">
                    <c:v>Trim.1</c:v>
                  </c:pt>
                  <c:pt idx="1">
                    <c:v>Trim.2</c:v>
                  </c:pt>
                  <c:pt idx="2">
                    <c:v>Trim.3</c:v>
                  </c:pt>
                  <c:pt idx="3">
                    <c:v>Trim.4</c:v>
                  </c:pt>
                  <c:pt idx="4">
                    <c:v>Trim.1</c:v>
                  </c:pt>
                  <c:pt idx="5">
                    <c:v>Trim.2</c:v>
                  </c:pt>
                </c:lvl>
                <c:lvl>
                  <c:pt idx="0">
                    <c:v>2021</c:v>
                  </c:pt>
                  <c:pt idx="4">
                    <c:v>2022</c:v>
                  </c:pt>
                </c:lvl>
              </c:multiLvlStrCache>
            </c:multiLvlStrRef>
          </c:cat>
          <c:val>
            <c:numRef>
              <c:f>Datos_Dinámicos!$C$4:$C$12</c:f>
              <c:numCache>
                <c:formatCode>General</c:formatCode>
                <c:ptCount val="6"/>
                <c:pt idx="0">
                  <c:v>169644700</c:v>
                </c:pt>
                <c:pt idx="1">
                  <c:v>1476064050</c:v>
                </c:pt>
                <c:pt idx="2">
                  <c:v>4141103520</c:v>
                </c:pt>
                <c:pt idx="3">
                  <c:v>4839125825</c:v>
                </c:pt>
                <c:pt idx="4">
                  <c:v>4508084575</c:v>
                </c:pt>
                <c:pt idx="5">
                  <c:v>100824050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96-4173-A0B5-131B886638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9418175"/>
        <c:axId val="1905083007"/>
      </c:lineChart>
      <c:catAx>
        <c:axId val="1909418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905083007"/>
        <c:crosses val="autoZero"/>
        <c:auto val="1"/>
        <c:lblAlgn val="ctr"/>
        <c:lblOffset val="100"/>
        <c:noMultiLvlLbl val="0"/>
      </c:catAx>
      <c:valAx>
        <c:axId val="1905083007"/>
        <c:scaling>
          <c:orientation val="minMax"/>
        </c:scaling>
        <c:delete val="0"/>
        <c:axPos val="l"/>
        <c:numFmt formatCode="#.##0;\-#.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909418175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545999764309323"/>
          <c:y val="0.44283206374423939"/>
          <c:w val="0.23784889775187029"/>
          <c:h val="0.293514917480535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19050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[Entregable2.xlsx]Datos_Dinámicos!EvolucionPautaCompleta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Evolución Pauta Completa</a:t>
            </a:r>
            <a:endParaRPr lang="en-US" baseline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Datos_Dinámicos!$F$3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multiLvlStrRef>
              <c:f>Datos_Dinámicos!$E$4:$E$12</c:f>
              <c:multiLvlStrCache>
                <c:ptCount val="6"/>
                <c:lvl>
                  <c:pt idx="0">
                    <c:v>Trim.1</c:v>
                  </c:pt>
                  <c:pt idx="1">
                    <c:v>Trim.2</c:v>
                  </c:pt>
                  <c:pt idx="2">
                    <c:v>Trim.3</c:v>
                  </c:pt>
                  <c:pt idx="3">
                    <c:v>Trim.4</c:v>
                  </c:pt>
                  <c:pt idx="4">
                    <c:v>Trim.1</c:v>
                  </c:pt>
                  <c:pt idx="5">
                    <c:v>Trim.2</c:v>
                  </c:pt>
                </c:lvl>
                <c:lvl>
                  <c:pt idx="0">
                    <c:v>2021</c:v>
                  </c:pt>
                  <c:pt idx="4">
                    <c:v>2022</c:v>
                  </c:pt>
                </c:lvl>
              </c:multiLvlStrCache>
            </c:multiLvlStrRef>
          </c:cat>
          <c:val>
            <c:numRef>
              <c:f>Datos_Dinámicos!$F$4:$F$12</c:f>
              <c:numCache>
                <c:formatCode>General</c:formatCode>
                <c:ptCount val="6"/>
                <c:pt idx="0">
                  <c:v>53773810</c:v>
                </c:pt>
                <c:pt idx="1">
                  <c:v>507353730</c:v>
                </c:pt>
                <c:pt idx="2">
                  <c:v>2028233960</c:v>
                </c:pt>
                <c:pt idx="3">
                  <c:v>2410517560</c:v>
                </c:pt>
                <c:pt idx="4">
                  <c:v>1938063450</c:v>
                </c:pt>
                <c:pt idx="5">
                  <c:v>43551290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9F-4D1A-AA56-6E28FB4023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1582819807"/>
        <c:axId val="1589155999"/>
      </c:barChart>
      <c:catAx>
        <c:axId val="1582819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589155999"/>
        <c:crosses val="autoZero"/>
        <c:auto val="1"/>
        <c:lblAlgn val="ctr"/>
        <c:lblOffset val="100"/>
        <c:noMultiLvlLbl val="0"/>
      </c:catAx>
      <c:valAx>
        <c:axId val="1589155999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58281980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solidFill>
      <a:schemeClr val="dk1">
        <a:lumMod val="75000"/>
        <a:lumOff val="25000"/>
      </a:schemeClr>
    </a:solidFill>
    <a:ln w="19050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[Entregable2.xlsx]Datos_Dinámicos!ComparativaEvolucion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s-ES" sz="1600" b="1" i="0" u="none" strike="noStrike" kern="1200" cap="none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ES"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rPr>
              <a:t>Evolucion diferentes vacunas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600" b="1" i="0" u="none" strike="noStrike" kern="1200" cap="none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3810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glow rad="266700">
              <a:schemeClr val="accent1">
                <a:lumMod val="75000"/>
                <a:alpha val="18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38100" cap="rnd" cmpd="sng" algn="ctr">
            <a:solidFill>
              <a:schemeClr val="accent4">
                <a:lumMod val="40000"/>
                <a:lumOff val="60000"/>
              </a:schemeClr>
            </a:solidFill>
            <a:miter lim="800000"/>
          </a:ln>
          <a:effectLst>
            <a:glow rad="139700">
              <a:schemeClr val="accent4">
                <a:lumMod val="60000"/>
                <a:lumOff val="40000"/>
                <a:alpha val="14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38100" cap="rnd" cmpd="sng" algn="ctr">
            <a:solidFill>
              <a:srgbClr val="92D050"/>
            </a:solidFill>
            <a:miter lim="800000"/>
          </a:ln>
          <a:effectLst>
            <a:glow rad="139700">
              <a:srgbClr val="92D050">
                <a:alpha val="14000"/>
              </a:srgb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3810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glow rad="266700">
              <a:schemeClr val="accent1">
                <a:lumMod val="75000"/>
                <a:alpha val="18000"/>
              </a:schemeClr>
            </a:glow>
          </a:effectLst>
        </c:spPr>
        <c:marker>
          <c:symbol val="none"/>
        </c:marker>
      </c:pivotFmt>
      <c:pivotFmt>
        <c:idx val="10"/>
        <c:spPr>
          <a:noFill/>
          <a:ln w="3810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glow rad="266700">
              <a:schemeClr val="accent1">
                <a:lumMod val="75000"/>
                <a:alpha val="18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noFill/>
          <a:ln w="38100" cap="rnd" cmpd="sng" algn="ctr">
            <a:solidFill>
              <a:schemeClr val="accent4">
                <a:lumMod val="40000"/>
                <a:lumOff val="60000"/>
              </a:schemeClr>
            </a:solidFill>
            <a:miter lim="800000"/>
          </a:ln>
          <a:effectLst>
            <a:glow rad="139700">
              <a:schemeClr val="accent4">
                <a:lumMod val="60000"/>
                <a:lumOff val="40000"/>
                <a:alpha val="14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noFill/>
          <a:ln w="38100" cap="rnd" cmpd="sng" algn="ctr">
            <a:solidFill>
              <a:srgbClr val="92D050"/>
            </a:solidFill>
            <a:miter lim="800000"/>
          </a:ln>
          <a:effectLst>
            <a:glow rad="139700">
              <a:srgbClr val="92D050">
                <a:alpha val="14000"/>
              </a:srgb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noFill/>
          <a:ln w="3810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glow rad="266700">
              <a:schemeClr val="accent1">
                <a:lumMod val="75000"/>
                <a:alpha val="18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noFill/>
          <a:ln w="38100" cap="rnd" cmpd="sng" algn="ctr">
            <a:solidFill>
              <a:schemeClr val="accent4">
                <a:lumMod val="40000"/>
                <a:lumOff val="60000"/>
              </a:schemeClr>
            </a:solidFill>
            <a:miter lim="800000"/>
          </a:ln>
          <a:effectLst>
            <a:glow rad="139700">
              <a:schemeClr val="accent4">
                <a:lumMod val="60000"/>
                <a:lumOff val="40000"/>
                <a:alpha val="14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noFill/>
          <a:ln w="38100" cap="rnd" cmpd="sng" algn="ctr">
            <a:solidFill>
              <a:srgbClr val="92D050"/>
            </a:solidFill>
            <a:miter lim="800000"/>
          </a:ln>
          <a:effectLst>
            <a:glow rad="139700">
              <a:srgbClr val="92D050">
                <a:alpha val="14000"/>
              </a:srgb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993192341675026"/>
          <c:y val="5.8375307321862024E-2"/>
          <c:w val="0.83106618990360659"/>
          <c:h val="0.619399073519459"/>
        </c:manualLayout>
      </c:layout>
      <c:lineChart>
        <c:grouping val="standard"/>
        <c:varyColors val="0"/>
        <c:ser>
          <c:idx val="0"/>
          <c:order val="0"/>
          <c:tx>
            <c:strRef>
              <c:f>Datos_Dinámicos!$I$3</c:f>
              <c:strCache>
                <c:ptCount val="1"/>
                <c:pt idx="0">
                  <c:v>Suma de Dosis_entregadas_Pfizer</c:v>
                </c:pt>
              </c:strCache>
            </c:strRef>
          </c:tx>
          <c:spPr>
            <a:ln w="38100" cap="sq" cmpd="sng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  <a:effectLst>
              <a:glow rad="266700">
                <a:schemeClr val="accent1">
                  <a:lumMod val="75000"/>
                  <a:alpha val="18000"/>
                </a:schemeClr>
              </a:glow>
            </a:effectLst>
          </c:spPr>
          <c:marker>
            <c:symbol val="none"/>
          </c:marker>
          <c:cat>
            <c:multiLvlStrRef>
              <c:f>Datos_Dinámicos!$H$4:$H$12</c:f>
              <c:multiLvlStrCache>
                <c:ptCount val="6"/>
                <c:lvl>
                  <c:pt idx="0">
                    <c:v>Trim.1</c:v>
                  </c:pt>
                  <c:pt idx="1">
                    <c:v>Trim.2</c:v>
                  </c:pt>
                  <c:pt idx="2">
                    <c:v>Trim.3</c:v>
                  </c:pt>
                  <c:pt idx="3">
                    <c:v>Trim.4</c:v>
                  </c:pt>
                  <c:pt idx="4">
                    <c:v>Trim.1</c:v>
                  </c:pt>
                  <c:pt idx="5">
                    <c:v>Trim.2</c:v>
                  </c:pt>
                </c:lvl>
                <c:lvl>
                  <c:pt idx="0">
                    <c:v>2021</c:v>
                  </c:pt>
                  <c:pt idx="4">
                    <c:v>2022</c:v>
                  </c:pt>
                </c:lvl>
              </c:multiLvlStrCache>
            </c:multiLvlStrRef>
          </c:cat>
          <c:val>
            <c:numRef>
              <c:f>Datos_Dinámicos!$I$4:$I$12</c:f>
              <c:numCache>
                <c:formatCode>General</c:formatCode>
                <c:ptCount val="6"/>
                <c:pt idx="0">
                  <c:v>281150400</c:v>
                </c:pt>
                <c:pt idx="1">
                  <c:v>1732763500</c:v>
                </c:pt>
                <c:pt idx="2">
                  <c:v>4738733700</c:v>
                </c:pt>
                <c:pt idx="3">
                  <c:v>5057299200</c:v>
                </c:pt>
                <c:pt idx="4">
                  <c:v>4058567800</c:v>
                </c:pt>
                <c:pt idx="5">
                  <c:v>86604260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7A-4212-84F1-3273B96450F2}"/>
            </c:ext>
          </c:extLst>
        </c:ser>
        <c:ser>
          <c:idx val="1"/>
          <c:order val="1"/>
          <c:tx>
            <c:strRef>
              <c:f>Datos_Dinámicos!$J$3</c:f>
              <c:strCache>
                <c:ptCount val="1"/>
                <c:pt idx="0">
                  <c:v>Suma de Dosis_entregadas_Moderna</c:v>
                </c:pt>
              </c:strCache>
            </c:strRef>
          </c:tx>
          <c:spPr>
            <a:ln w="38100" cap="rnd"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60000"/>
                  <a:lumOff val="40000"/>
                  <a:alpha val="14000"/>
                </a:schemeClr>
              </a:glow>
            </a:effectLst>
          </c:spPr>
          <c:marker>
            <c:symbol val="none"/>
          </c:marker>
          <c:cat>
            <c:multiLvlStrRef>
              <c:f>Datos_Dinámicos!$H$4:$H$12</c:f>
              <c:multiLvlStrCache>
                <c:ptCount val="6"/>
                <c:lvl>
                  <c:pt idx="0">
                    <c:v>Trim.1</c:v>
                  </c:pt>
                  <c:pt idx="1">
                    <c:v>Trim.2</c:v>
                  </c:pt>
                  <c:pt idx="2">
                    <c:v>Trim.3</c:v>
                  </c:pt>
                  <c:pt idx="3">
                    <c:v>Trim.4</c:v>
                  </c:pt>
                  <c:pt idx="4">
                    <c:v>Trim.1</c:v>
                  </c:pt>
                  <c:pt idx="5">
                    <c:v>Trim.2</c:v>
                  </c:pt>
                </c:lvl>
                <c:lvl>
                  <c:pt idx="0">
                    <c:v>2021</c:v>
                  </c:pt>
                  <c:pt idx="4">
                    <c:v>2022</c:v>
                  </c:pt>
                </c:lvl>
              </c:multiLvlStrCache>
            </c:multiLvlStrRef>
          </c:cat>
          <c:val>
            <c:numRef>
              <c:f>Datos_Dinámicos!$J$4:$J$12</c:f>
              <c:numCache>
                <c:formatCode>General</c:formatCode>
                <c:ptCount val="6"/>
                <c:pt idx="0">
                  <c:v>23747000</c:v>
                </c:pt>
                <c:pt idx="1">
                  <c:v>248439000</c:v>
                </c:pt>
                <c:pt idx="2">
                  <c:v>811527000</c:v>
                </c:pt>
                <c:pt idx="3">
                  <c:v>1107940000</c:v>
                </c:pt>
                <c:pt idx="4">
                  <c:v>1537055200</c:v>
                </c:pt>
                <c:pt idx="5">
                  <c:v>31368300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7A-4212-84F1-3273B96450F2}"/>
            </c:ext>
          </c:extLst>
        </c:ser>
        <c:ser>
          <c:idx val="2"/>
          <c:order val="2"/>
          <c:tx>
            <c:strRef>
              <c:f>Datos_Dinámicos!$K$3</c:f>
              <c:strCache>
                <c:ptCount val="1"/>
                <c:pt idx="0">
                  <c:v>Suma de Suma de Dosis AstraZeneca+Janssen</c:v>
                </c:pt>
              </c:strCache>
            </c:strRef>
          </c:tx>
          <c:spPr>
            <a:ln w="38100" cap="rnd">
              <a:solidFill>
                <a:srgbClr val="92D050"/>
              </a:solidFill>
            </a:ln>
            <a:effectLst>
              <a:glow rad="139700">
                <a:srgbClr val="92D050">
                  <a:alpha val="14000"/>
                </a:srgbClr>
              </a:glow>
            </a:effectLst>
          </c:spPr>
          <c:marker>
            <c:symbol val="none"/>
          </c:marker>
          <c:cat>
            <c:multiLvlStrRef>
              <c:f>Datos_Dinámicos!$H$4:$H$12</c:f>
              <c:multiLvlStrCache>
                <c:ptCount val="6"/>
                <c:lvl>
                  <c:pt idx="0">
                    <c:v>Trim.1</c:v>
                  </c:pt>
                  <c:pt idx="1">
                    <c:v>Trim.2</c:v>
                  </c:pt>
                  <c:pt idx="2">
                    <c:v>Trim.3</c:v>
                  </c:pt>
                  <c:pt idx="3">
                    <c:v>Trim.4</c:v>
                  </c:pt>
                  <c:pt idx="4">
                    <c:v>Trim.1</c:v>
                  </c:pt>
                  <c:pt idx="5">
                    <c:v>Trim.2</c:v>
                  </c:pt>
                </c:lvl>
                <c:lvl>
                  <c:pt idx="0">
                    <c:v>2021</c:v>
                  </c:pt>
                  <c:pt idx="4">
                    <c:v>2022</c:v>
                  </c:pt>
                </c:lvl>
              </c:multiLvlStrCache>
            </c:multiLvlStrRef>
          </c:cat>
          <c:val>
            <c:numRef>
              <c:f>Datos_Dinámicos!$K$4:$K$12</c:f>
              <c:numCache>
                <c:formatCode>General</c:formatCode>
                <c:ptCount val="6"/>
                <c:pt idx="0">
                  <c:v>68290000</c:v>
                </c:pt>
                <c:pt idx="1">
                  <c:v>636049500</c:v>
                </c:pt>
                <c:pt idx="2">
                  <c:v>1333657500</c:v>
                </c:pt>
                <c:pt idx="3">
                  <c:v>1134030000</c:v>
                </c:pt>
                <c:pt idx="4">
                  <c:v>869377300</c:v>
                </c:pt>
                <c:pt idx="5">
                  <c:v>18366900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97A-4212-84F1-3273B96450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45761791"/>
        <c:axId val="1845761375"/>
      </c:lineChart>
      <c:catAx>
        <c:axId val="1845761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45761375"/>
        <c:crosses val="autoZero"/>
        <c:auto val="1"/>
        <c:lblAlgn val="ctr"/>
        <c:lblOffset val="100"/>
        <c:noMultiLvlLbl val="0"/>
      </c:catAx>
      <c:valAx>
        <c:axId val="18457613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45761791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0828463306791332"/>
          <c:w val="0.56570951444572137"/>
          <c:h val="0.191230619605573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19050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[Entregable2.xlsx]Datos_Dinámicos!DiferenciaDosis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00" b="1" i="0" u="none" strike="noStrike" kern="1200" cap="none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b="1" i="0" u="none" strike="noStrike" kern="1200" cap="none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rPr>
              <a:t>Diferencia entregadas y administradas </a:t>
            </a:r>
          </a:p>
        </c:rich>
      </c:tx>
      <c:layout>
        <c:manualLayout>
          <c:xMode val="edge"/>
          <c:yMode val="edge"/>
          <c:x val="0.25152686029517229"/>
          <c:y val="3.17001406264730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1" i="0" u="none" strike="noStrike" kern="1200" cap="none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cked"/>
        <c:varyColors val="0"/>
        <c:ser>
          <c:idx val="0"/>
          <c:order val="0"/>
          <c:tx>
            <c:strRef>
              <c:f>Datos_Dinámicos!$E$44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innerShdw dist="12700" dir="16200000">
                <a:schemeClr val="lt1">
                  <a:alpha val="75000"/>
                </a:schemeClr>
              </a:innerShdw>
            </a:effectLst>
          </c:spPr>
          <c:cat>
            <c:multiLvlStrRef>
              <c:f>Datos_Dinámicos!$D$45:$D$69</c:f>
              <c:multiLvlStrCache>
                <c:ptCount val="16"/>
                <c:lvl>
                  <c:pt idx="0">
                    <c:v>ene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abr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ago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dic</c:v>
                  </c:pt>
                  <c:pt idx="12">
                    <c:v>ene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abr</c:v>
                  </c:pt>
                </c:lvl>
                <c:lvl>
                  <c:pt idx="0">
                    <c:v>Trim.1</c:v>
                  </c:pt>
                  <c:pt idx="3">
                    <c:v>Trim.2</c:v>
                  </c:pt>
                  <c:pt idx="6">
                    <c:v>Trim.3</c:v>
                  </c:pt>
                  <c:pt idx="9">
                    <c:v>Trim.4</c:v>
                  </c:pt>
                  <c:pt idx="12">
                    <c:v>Trim.1</c:v>
                  </c:pt>
                  <c:pt idx="15">
                    <c:v>Trim.2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</c:lvl>
              </c:multiLvlStrCache>
            </c:multiLvlStrRef>
          </c:cat>
          <c:val>
            <c:numRef>
              <c:f>Datos_Dinámicos!$E$45:$E$69</c:f>
              <c:numCache>
                <c:formatCode>General</c:formatCode>
                <c:ptCount val="16"/>
                <c:pt idx="0">
                  <c:v>20008080</c:v>
                </c:pt>
                <c:pt idx="1">
                  <c:v>69822620</c:v>
                </c:pt>
                <c:pt idx="2">
                  <c:v>174988100</c:v>
                </c:pt>
                <c:pt idx="3">
                  <c:v>378862770</c:v>
                </c:pt>
                <c:pt idx="4">
                  <c:v>644547290</c:v>
                </c:pt>
                <c:pt idx="5">
                  <c:v>1049810430</c:v>
                </c:pt>
                <c:pt idx="6">
                  <c:v>1571930810</c:v>
                </c:pt>
                <c:pt idx="7">
                  <c:v>1888838720</c:v>
                </c:pt>
                <c:pt idx="8">
                  <c:v>2089307480</c:v>
                </c:pt>
                <c:pt idx="9">
                  <c:v>2079450900</c:v>
                </c:pt>
                <c:pt idx="10">
                  <c:v>2065853650</c:v>
                </c:pt>
                <c:pt idx="11">
                  <c:v>2158335225</c:v>
                </c:pt>
                <c:pt idx="12">
                  <c:v>2381705095</c:v>
                </c:pt>
                <c:pt idx="13">
                  <c:v>2464641890</c:v>
                </c:pt>
                <c:pt idx="14">
                  <c:v>876050980</c:v>
                </c:pt>
                <c:pt idx="15">
                  <c:v>126489969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58-4E67-8242-272DDEE07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accent2">
                  <a:lumMod val="75000"/>
                  <a:alpha val="40000"/>
                </a:schemeClr>
              </a:solidFill>
              <a:round/>
            </a:ln>
            <a:effectLst/>
          </c:spPr>
        </c:dropLines>
        <c:axId val="83154896"/>
        <c:axId val="83161136"/>
      </c:areaChart>
      <c:catAx>
        <c:axId val="83154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75" cap="flat" cmpd="sng" algn="ctr">
            <a:solidFill>
              <a:schemeClr val="lt1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83161136"/>
        <c:crosses val="autoZero"/>
        <c:auto val="1"/>
        <c:lblAlgn val="ctr"/>
        <c:lblOffset val="100"/>
        <c:noMultiLvlLbl val="0"/>
      </c:catAx>
      <c:valAx>
        <c:axId val="83161136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83154896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lt1">
          <a:lumMod val="7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[Entregable2.xlsx]Datos_Dinámicos!PorcentajeEntregadasProporcionadas</c:name>
    <c:fmtId val="4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% Administradas / Entregadas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spPr>
          <a:noFill/>
          <a:ln w="22225" cap="rnd" cmpd="sng" algn="ctr">
            <a:solidFill>
              <a:schemeClr val="accent6"/>
            </a:solidFill>
            <a:miter lim="800000"/>
          </a:ln>
          <a:effectLst>
            <a:glow rad="139700">
              <a:schemeClr val="accent6">
                <a:satMod val="175000"/>
                <a:alpha val="14000"/>
              </a:schemeClr>
            </a:glow>
          </a:effectLst>
        </c:spPr>
        <c:marker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22225" cap="rnd" cmpd="sng" algn="ctr">
            <a:solidFill>
              <a:schemeClr val="accent6"/>
            </a:solidFill>
            <a:miter lim="800000"/>
          </a:ln>
          <a:effectLst>
            <a:glow rad="139700">
              <a:schemeClr val="accent6">
                <a:satMod val="175000"/>
                <a:alpha val="14000"/>
              </a:schemeClr>
            </a:glow>
          </a:effectLst>
        </c:spPr>
        <c:marker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22225" cap="rnd" cmpd="sng" algn="ctr">
            <a:solidFill>
              <a:schemeClr val="accent6"/>
            </a:solidFill>
            <a:miter lim="800000"/>
          </a:ln>
          <a:effectLst>
            <a:glow rad="139700">
              <a:schemeClr val="accent6">
                <a:satMod val="175000"/>
                <a:alpha val="14000"/>
              </a:schemeClr>
            </a:glow>
          </a:effectLst>
        </c:spPr>
        <c:marker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22225" cap="rnd" cmpd="sng" algn="ctr">
            <a:solidFill>
              <a:schemeClr val="accent6"/>
            </a:solidFill>
            <a:miter lim="800000"/>
          </a:ln>
          <a:effectLst>
            <a:glow rad="139700">
              <a:schemeClr val="accent6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22225" cap="rnd" cmpd="sng" algn="ctr">
            <a:solidFill>
              <a:schemeClr val="accent6"/>
            </a:solidFill>
            <a:miter lim="800000"/>
          </a:ln>
          <a:effectLst>
            <a:glow rad="139700">
              <a:schemeClr val="accent6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22225" cap="rnd" cmpd="sng" algn="ctr">
            <a:solidFill>
              <a:schemeClr val="accent6"/>
            </a:solidFill>
            <a:miter lim="800000"/>
          </a:ln>
          <a:effectLst>
            <a:glow rad="139700">
              <a:schemeClr val="accent6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5101026800138891E-2"/>
          <c:y val="0.14805964457349213"/>
          <c:w val="0.71442954334395059"/>
          <c:h val="0.70664188657117055"/>
        </c:manualLayout>
      </c:layout>
      <c:lineChart>
        <c:grouping val="standard"/>
        <c:varyColors val="0"/>
        <c:ser>
          <c:idx val="0"/>
          <c:order val="0"/>
          <c:tx>
            <c:strRef>
              <c:f>Datos_Dinámicos!$B$26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6"/>
              </a:solidFill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trendline>
            <c:spPr>
              <a:ln w="25400" cap="rnd">
                <a:solidFill>
                  <a:schemeClr val="accent6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Datos_Dinámicos!$A$27:$A$45</c:f>
              <c:multiLvlStrCache>
                <c:ptCount val="16"/>
                <c:lvl>
                  <c:pt idx="0">
                    <c:v>ene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abr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ago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dic</c:v>
                  </c:pt>
                  <c:pt idx="12">
                    <c:v>ene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abr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</c:lvl>
              </c:multiLvlStrCache>
            </c:multiLvlStrRef>
          </c:cat>
          <c:val>
            <c:numRef>
              <c:f>Datos_Dinámicos!$B$27:$B$45</c:f>
              <c:numCache>
                <c:formatCode>General</c:formatCode>
                <c:ptCount val="16"/>
                <c:pt idx="0">
                  <c:v>12.957842251617619</c:v>
                </c:pt>
                <c:pt idx="1">
                  <c:v>11.651802603307805</c:v>
                </c:pt>
                <c:pt idx="2">
                  <c:v>12.611705813266477</c:v>
                </c:pt>
                <c:pt idx="3">
                  <c:v>10.99781687485647</c:v>
                </c:pt>
                <c:pt idx="4">
                  <c:v>10.940312578635863</c:v>
                </c:pt>
                <c:pt idx="5">
                  <c:v>11.31853590848549</c:v>
                </c:pt>
                <c:pt idx="6">
                  <c:v>10.881136075693632</c:v>
                </c:pt>
                <c:pt idx="7">
                  <c:v>10.745365722375158</c:v>
                </c:pt>
                <c:pt idx="8">
                  <c:v>10.863310317447709</c:v>
                </c:pt>
                <c:pt idx="9">
                  <c:v>10.598988507128789</c:v>
                </c:pt>
                <c:pt idx="10">
                  <c:v>10.420401480184369</c:v>
                </c:pt>
                <c:pt idx="11">
                  <c:v>10.371344460432484</c:v>
                </c:pt>
                <c:pt idx="12">
                  <c:v>10.768343486854166</c:v>
                </c:pt>
                <c:pt idx="13">
                  <c:v>10.964971239821956</c:v>
                </c:pt>
                <c:pt idx="14">
                  <c:v>10.514002932753225</c:v>
                </c:pt>
                <c:pt idx="15">
                  <c:v>10.412947109345438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DE-48CF-A304-FA700BCF8A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9658736"/>
        <c:axId val="137278608"/>
      </c:lineChart>
      <c:catAx>
        <c:axId val="212965873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37278608"/>
        <c:crosses val="autoZero"/>
        <c:auto val="1"/>
        <c:lblAlgn val="ctr"/>
        <c:lblOffset val="100"/>
        <c:noMultiLvlLbl val="0"/>
      </c:catAx>
      <c:valAx>
        <c:axId val="13727860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129658736"/>
        <c:crosses val="autoZero"/>
        <c:crossBetween val="between"/>
        <c:dispUnits>
          <c:builtInUnit val="hundre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566070932284516"/>
          <c:y val="0.50839582596770261"/>
          <c:w val="0.18999135357911365"/>
          <c:h val="0.13119621337244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  <c:extLst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[Entregable2.xlsx]Datos_Dinámicos!EstadoTotalVacunas</c:name>
    <c:fmtId val="3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</c:pivotFmt>
      <c:pivotFmt>
        <c:idx val="24"/>
      </c:pivotFmt>
      <c:pivotFmt>
        <c:idx val="25"/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</c:pivotFmt>
      <c:pivotFmt>
        <c:idx val="28"/>
      </c:pivotFmt>
      <c:pivotFmt>
        <c:idx val="29"/>
      </c:pivotFmt>
      <c:pivotFmt>
        <c:idx val="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</c:pivotFmt>
      <c:pivotFmt>
        <c:idx val="32"/>
      </c:pivotFmt>
      <c:pivotFmt>
        <c:idx val="33"/>
      </c:pivotFmt>
      <c:pivotFmt>
        <c:idx val="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</c:pivotFmt>
      <c:pivotFmt>
        <c:idx val="36"/>
      </c:pivotFmt>
      <c:pivotFmt>
        <c:idx val="37"/>
      </c:pivotFmt>
      <c:pivotFmt>
        <c:idx val="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</c:pivotFmt>
      <c:pivotFmt>
        <c:idx val="40"/>
      </c:pivotFmt>
      <c:pivotFmt>
        <c:idx val="41"/>
      </c:pivotFmt>
      <c:pivotFmt>
        <c:idx val="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</c:pivotFmt>
      <c:pivotFmt>
        <c:idx val="44"/>
      </c:pivotFmt>
      <c:pivotFmt>
        <c:idx val="45"/>
      </c:pivotFmt>
      <c:pivotFmt>
        <c:idx val="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</c:pivotFmt>
      <c:pivotFmt>
        <c:idx val="48"/>
      </c:pivotFmt>
      <c:pivotFmt>
        <c:idx val="49"/>
      </c:pivotFmt>
      <c:pivotFmt>
        <c:idx val="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</c:pivotFmt>
      <c:pivotFmt>
        <c:idx val="52"/>
      </c:pivotFmt>
      <c:pivotFmt>
        <c:idx val="53"/>
      </c:pivotFmt>
      <c:pivotFmt>
        <c:idx val="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</c:pivotFmt>
      <c:pivotFmt>
        <c:idx val="56"/>
      </c:pivotFmt>
      <c:pivotFmt>
        <c:idx val="57"/>
      </c:pivotFmt>
      <c:pivotFmt>
        <c:idx val="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</c:pivotFmt>
      <c:pivotFmt>
        <c:idx val="60"/>
      </c:pivotFmt>
      <c:pivotFmt>
        <c:idx val="61"/>
      </c:pivotFmt>
      <c:pivotFmt>
        <c:idx val="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</c:pivotFmt>
      <c:pivotFmt>
        <c:idx val="64"/>
      </c:pivotFmt>
      <c:pivotFmt>
        <c:idx val="65"/>
      </c:pivotFmt>
      <c:pivotFmt>
        <c:idx val="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</c:pivotFmt>
      <c:pivotFmt>
        <c:idx val="68"/>
      </c:pivotFmt>
      <c:pivotFmt>
        <c:idx val="69"/>
      </c:pivotFmt>
      <c:pivotFmt>
        <c:idx val="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</c:pivotFmt>
      <c:pivotFmt>
        <c:idx val="72"/>
      </c:pivotFmt>
      <c:pivotFmt>
        <c:idx val="73"/>
      </c:pivotFmt>
      <c:pivotFmt>
        <c:idx val="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</c:pivotFmt>
      <c:pivotFmt>
        <c:idx val="76"/>
      </c:pivotFmt>
      <c:pivotFmt>
        <c:idx val="77"/>
      </c:pivotFmt>
      <c:pivotFmt>
        <c:idx val="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</c:pivotFmt>
      <c:pivotFmt>
        <c:idx val="80"/>
      </c:pivotFmt>
      <c:pivotFmt>
        <c:idx val="81"/>
      </c:pivotFmt>
      <c:pivotFmt>
        <c:idx val="8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</c:pivotFmt>
      <c:pivotFmt>
        <c:idx val="84"/>
      </c:pivotFmt>
      <c:pivotFmt>
        <c:idx val="85"/>
      </c:pivotFmt>
      <c:pivotFmt>
        <c:idx val="8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</c:pivotFmt>
      <c:pivotFmt>
        <c:idx val="88"/>
      </c:pivotFmt>
      <c:pivotFmt>
        <c:idx val="89"/>
      </c:pivotFmt>
      <c:pivotFmt>
        <c:idx val="9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</c:pivotFmt>
      <c:pivotFmt>
        <c:idx val="92"/>
      </c:pivotFmt>
      <c:pivotFmt>
        <c:idx val="93"/>
      </c:pivotFmt>
      <c:pivotFmt>
        <c:idx val="9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</c:pivotFmt>
      <c:pivotFmt>
        <c:idx val="96"/>
      </c:pivotFmt>
      <c:pivotFmt>
        <c:idx val="97"/>
      </c:pivotFmt>
      <c:pivotFmt>
        <c:idx val="9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</c:pivotFmt>
      <c:pivotFmt>
        <c:idx val="100"/>
      </c:pivotFmt>
      <c:pivotFmt>
        <c:idx val="101"/>
      </c:pivotFmt>
      <c:pivotFmt>
        <c:idx val="10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</c:pivotFmt>
      <c:pivotFmt>
        <c:idx val="104"/>
      </c:pivotFmt>
      <c:pivotFmt>
        <c:idx val="105"/>
      </c:pivotFmt>
      <c:pivotFmt>
        <c:idx val="10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</c:pivotFmt>
      <c:pivotFmt>
        <c:idx val="108"/>
      </c:pivotFmt>
      <c:pivotFmt>
        <c:idx val="109"/>
      </c:pivotFmt>
      <c:pivotFmt>
        <c:idx val="1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1B5052BB-C848-49A8-AADA-6EE875732983}" type="PERCENTAGE">
                  <a:rPr lang="en-US" sz="1100" b="1">
                    <a:solidFill>
                      <a:sysClr val="windowText" lastClr="000000"/>
                    </a:solidFill>
                  </a:rPr>
                  <a:pPr>
                    <a:defRPr sz="16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[PORCENTAJE]</a:t>
                </a:fld>
                <a:endParaRPr lang="es-ES"/>
              </a:p>
            </c:rich>
          </c:tx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12"/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A8FE9A25-AB50-4C04-A7AA-C7BB73252790}" type="PERCENTAGE">
                  <a:rPr lang="en-US" sz="1100" b="1">
                    <a:solidFill>
                      <a:sysClr val="windowText" lastClr="000000"/>
                    </a:solidFill>
                  </a:rPr>
                  <a:pPr>
                    <a:defRPr sz="16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[PORCENTAJE]</a:t>
                </a:fld>
                <a:endParaRPr lang="es-ES"/>
              </a:p>
            </c:rich>
          </c:tx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13"/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9C93B263-B17B-4033-8C2C-2EEF90205B64}" type="PERCENTAGE">
                  <a:rPr lang="en-US" sz="1100" b="1">
                    <a:solidFill>
                      <a:sysClr val="windowText" lastClr="000000"/>
                    </a:solidFill>
                  </a:rPr>
                  <a:pPr>
                    <a:defRPr sz="16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[PORCENTAJE]</a:t>
                </a:fld>
                <a:endParaRPr lang="es-ES"/>
              </a:p>
            </c:rich>
          </c:tx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1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dLbl>
          <c:idx val="0"/>
          <c:tx>
            <c:rich>
              <a:bodyPr/>
              <a:lstStyle/>
              <a:p>
                <a:fld id="{D88D37FE-1246-4AEF-950D-7CFBAF0CD527}" type="PERCENTAGE">
                  <a:rPr lang="en-US" sz="1100" b="1">
                    <a:solidFill>
                      <a:sysClr val="windowText" lastClr="000000"/>
                    </a:solidFill>
                  </a:rPr>
                  <a:pPr/>
                  <a:t>[PORCENTAJE]</a:t>
                </a:fld>
                <a:endParaRPr lang="es-ES"/>
              </a:p>
            </c:rich>
          </c:tx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16"/>
        <c:dLbl>
          <c:idx val="0"/>
          <c:tx>
            <c:rich>
              <a:bodyPr/>
              <a:lstStyle/>
              <a:p>
                <a:fld id="{70A3677F-8E61-4F22-A93A-0611F8E647E3}" type="PERCENTAGE">
                  <a:rPr lang="en-US" sz="1100" b="1">
                    <a:solidFill>
                      <a:sysClr val="windowText" lastClr="000000"/>
                    </a:solidFill>
                  </a:rPr>
                  <a:pPr/>
                  <a:t>[PORCENTAJE]</a:t>
                </a:fld>
                <a:endParaRPr lang="es-ES"/>
              </a:p>
            </c:rich>
          </c:tx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17"/>
        <c:dLbl>
          <c:idx val="0"/>
          <c:tx>
            <c:rich>
              <a:bodyPr/>
              <a:lstStyle/>
              <a:p>
                <a:fld id="{50326FB7-0AA5-4F8E-9015-7150218BD923}" type="PERCENTAGE">
                  <a:rPr lang="en-US" sz="1100" b="1">
                    <a:solidFill>
                      <a:sysClr val="windowText" lastClr="000000"/>
                    </a:solidFill>
                  </a:rPr>
                  <a:pPr/>
                  <a:t>[PORCENTAJE]</a:t>
                </a:fld>
                <a:endParaRPr lang="es-ES"/>
              </a:p>
            </c:rich>
          </c:tx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1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64D3C1A2-97D2-4151-BB74-BB4FBF7D2FE6}" type="PERCENTAGE">
                  <a:rPr lang="en-US" sz="1100" b="1">
                    <a:solidFill>
                      <a:sysClr val="windowText" lastClr="00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[PORCENTAJE]</a:t>
                </a:fld>
                <a:endParaRPr lang="es-ES"/>
              </a:p>
            </c:rich>
          </c:tx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2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DF4CD787-BC2C-4D49-A78D-006B1AFC22BD}" type="PERCENTAGE">
                  <a:rPr lang="en-US" sz="1100" b="1">
                    <a:solidFill>
                      <a:sysClr val="windowText" lastClr="00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[PORCENTAJE]</a:t>
                </a:fld>
                <a:endParaRPr lang="es-ES"/>
              </a:p>
            </c:rich>
          </c:tx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2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61977197-8A35-4176-AF45-194A45507065}" type="PERCENTAGE">
                  <a:rPr lang="en-US" sz="1100" b="1">
                    <a:solidFill>
                      <a:sysClr val="windowText" lastClr="00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[PORCENTAJE]</a:t>
                </a:fld>
                <a:endParaRPr lang="es-ES"/>
              </a:p>
            </c:rich>
          </c:tx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2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8D668018-B167-4F70-B98F-75E1A0C095C0}" type="PERCENTAGE">
                  <a:rPr lang="en-US" sz="1100" b="1">
                    <a:solidFill>
                      <a:sysClr val="windowText" lastClr="000000"/>
                    </a:solidFill>
                  </a:rPr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[PORCENTAJE]</a:t>
                </a:fld>
                <a:endParaRPr lang="es-ES"/>
              </a:p>
            </c:rich>
          </c:tx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24"/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C1CBCD0E-2412-4558-99C7-BD14CF6183F2}" type="PERCENTAGE">
                  <a:rPr lang="en-US" sz="1100" b="1">
                    <a:solidFill>
                      <a:sysClr val="windowText" lastClr="000000"/>
                    </a:solidFill>
                  </a:rPr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[PORCENTAJE]</a:t>
                </a:fld>
                <a:endParaRPr lang="es-ES"/>
              </a:p>
            </c:rich>
          </c:tx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25"/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D7F09C3C-25EB-4E1A-8D64-5066B90F9FDD}" type="PERCENTAGE">
                  <a:rPr lang="en-US" sz="1100" b="1">
                    <a:solidFill>
                      <a:sysClr val="windowText" lastClr="000000"/>
                    </a:solidFill>
                  </a:rPr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[PORCENTAJE]</a:t>
                </a:fld>
                <a:endParaRPr lang="es-ES"/>
              </a:p>
            </c:rich>
          </c:tx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2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</c:pivotFmt>
      <c:pivotFmt>
        <c:idx val="132"/>
      </c:pivotFmt>
      <c:pivotFmt>
        <c:idx val="133"/>
      </c:pivotFmt>
      <c:pivotFmt>
        <c:idx val="13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</c:pivotFmt>
      <c:pivotFmt>
        <c:idx val="136"/>
      </c:pivotFmt>
      <c:pivotFmt>
        <c:idx val="137"/>
      </c:pivotFmt>
      <c:pivotFmt>
        <c:idx val="13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</c:pivotFmt>
      <c:pivotFmt>
        <c:idx val="144"/>
      </c:pivotFmt>
      <c:pivotFmt>
        <c:idx val="145"/>
      </c:pivotFmt>
      <c:pivotFmt>
        <c:idx val="14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</c:pivotFmt>
      <c:pivotFmt>
        <c:idx val="148"/>
      </c:pivotFmt>
      <c:pivotFmt>
        <c:idx val="149"/>
      </c:pivotFmt>
      <c:pivotFmt>
        <c:idx val="15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</c:pivotFmt>
      <c:pivotFmt>
        <c:idx val="152"/>
      </c:pivotFmt>
      <c:pivotFmt>
        <c:idx val="153"/>
      </c:pivotFmt>
      <c:pivotFmt>
        <c:idx val="15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</c:pivotFmt>
      <c:pivotFmt>
        <c:idx val="156"/>
      </c:pivotFmt>
      <c:pivotFmt>
        <c:idx val="157"/>
      </c:pivotFmt>
      <c:pivotFmt>
        <c:idx val="15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</c:pivotFmt>
      <c:pivotFmt>
        <c:idx val="160"/>
      </c:pivotFmt>
      <c:pivotFmt>
        <c:idx val="161"/>
      </c:pivotFmt>
      <c:pivotFmt>
        <c:idx val="16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</c:pivotFmt>
      <c:pivotFmt>
        <c:idx val="164"/>
      </c:pivotFmt>
      <c:pivotFmt>
        <c:idx val="165"/>
      </c:pivotFmt>
      <c:pivotFmt>
        <c:idx val="16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</c:pivotFmt>
      <c:pivotFmt>
        <c:idx val="168"/>
      </c:pivotFmt>
      <c:pivotFmt>
        <c:idx val="169"/>
      </c:pivotFmt>
      <c:pivotFmt>
        <c:idx val="17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</c:pivotFmt>
      <c:pivotFmt>
        <c:idx val="176"/>
      </c:pivotFmt>
      <c:pivotFmt>
        <c:idx val="177"/>
      </c:pivotFmt>
      <c:pivotFmt>
        <c:idx val="17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</c:pivotFmt>
      <c:pivotFmt>
        <c:idx val="184"/>
      </c:pivotFmt>
      <c:pivotFmt>
        <c:idx val="185"/>
      </c:pivotFmt>
      <c:pivotFmt>
        <c:idx val="18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</c:pivotFmt>
      <c:pivotFmt>
        <c:idx val="188"/>
      </c:pivotFmt>
      <c:pivotFmt>
        <c:idx val="189"/>
      </c:pivotFmt>
      <c:pivotFmt>
        <c:idx val="19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</c:pivotFmt>
      <c:pivotFmt>
        <c:idx val="192"/>
      </c:pivotFmt>
      <c:pivotFmt>
        <c:idx val="193"/>
      </c:pivotFmt>
      <c:pivotFmt>
        <c:idx val="19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</c:pivotFmt>
      <c:pivotFmt>
        <c:idx val="196"/>
      </c:pivotFmt>
      <c:pivotFmt>
        <c:idx val="197"/>
      </c:pivotFmt>
      <c:pivotFmt>
        <c:idx val="19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Datos_Dinámicos!$E$26:$E$27</c:f>
              <c:strCache>
                <c:ptCount val="1"/>
                <c:pt idx="0">
                  <c:v>C. Valenciana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6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6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DB-4C57-9DA4-FB429362914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DB-4C57-9DA4-FB429362914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DDB-4C57-9DA4-FB429362914D}"/>
              </c:ext>
            </c:extLst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Datos_Dinámicos!$D$28:$D$30</c:f>
              <c:strCache>
                <c:ptCount val="3"/>
                <c:pt idx="0">
                  <c:v>Suma de Dosis_administradas</c:v>
                </c:pt>
                <c:pt idx="1">
                  <c:v>Suma de Dosis_entregadas</c:v>
                </c:pt>
                <c:pt idx="2">
                  <c:v>Suma de Total_pauta_completada</c:v>
                </c:pt>
              </c:strCache>
            </c:strRef>
          </c:cat>
          <c:val>
            <c:numRef>
              <c:f>Datos_Dinámicos!$E$28:$E$30</c:f>
              <c:numCache>
                <c:formatCode>General</c:formatCode>
                <c:ptCount val="3"/>
                <c:pt idx="0">
                  <c:v>15234846720</c:v>
                </c:pt>
                <c:pt idx="1">
                  <c:v>1638201255</c:v>
                </c:pt>
                <c:pt idx="2">
                  <c:v>6981493800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DDB-4C57-9DA4-FB429362914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[Entregable2.xlsx]Datos_Dinámicos!Total1Vacuna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1 Vacuna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rgbClr val="92D050"/>
            </a:solidFill>
            <a:miter lim="800000"/>
          </a:ln>
          <a:effectLst>
            <a:glow rad="88900">
              <a:schemeClr val="accent6">
                <a:lumMod val="60000"/>
                <a:lumOff val="40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rgbClr val="92D050"/>
            </a:solidFill>
            <a:miter lim="800000"/>
          </a:ln>
          <a:effectLst>
            <a:glow rad="88900">
              <a:schemeClr val="accent6">
                <a:lumMod val="60000"/>
                <a:lumOff val="40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rgbClr val="92D050"/>
            </a:solidFill>
            <a:miter lim="800000"/>
          </a:ln>
          <a:effectLst>
            <a:glow rad="88900">
              <a:schemeClr val="accent6">
                <a:lumMod val="60000"/>
                <a:lumOff val="40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Datos_Dinámicos!$H$44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rgbClr val="92D050"/>
              </a:solidFill>
              <a:miter lim="800000"/>
            </a:ln>
            <a:effectLst>
              <a:glow rad="88900">
                <a:schemeClr val="accent6">
                  <a:lumMod val="60000"/>
                  <a:lumOff val="40000"/>
                  <a:alpha val="25000"/>
                </a:schemeClr>
              </a:glow>
            </a:effectLst>
          </c:spPr>
          <c:invertIfNegative val="0"/>
          <c:cat>
            <c:multiLvlStrRef>
              <c:f>Datos_Dinámicos!$G$45:$G$53</c:f>
              <c:multiLvlStrCache>
                <c:ptCount val="6"/>
                <c:lvl>
                  <c:pt idx="0">
                    <c:v>Trim.1</c:v>
                  </c:pt>
                  <c:pt idx="1">
                    <c:v>Trim.2</c:v>
                  </c:pt>
                  <c:pt idx="2">
                    <c:v>Trim.3</c:v>
                  </c:pt>
                  <c:pt idx="3">
                    <c:v>Trim.4</c:v>
                  </c:pt>
                  <c:pt idx="4">
                    <c:v>Trim.1</c:v>
                  </c:pt>
                  <c:pt idx="5">
                    <c:v>Trim.2</c:v>
                  </c:pt>
                </c:lvl>
                <c:lvl>
                  <c:pt idx="0">
                    <c:v>2021</c:v>
                  </c:pt>
                  <c:pt idx="4">
                    <c:v>2022</c:v>
                  </c:pt>
                </c:lvl>
              </c:multiLvlStrCache>
            </c:multiLvlStrRef>
          </c:cat>
          <c:val>
            <c:numRef>
              <c:f>Datos_Dinámicos!$H$45:$H$53</c:f>
              <c:numCache>
                <c:formatCode>General</c:formatCode>
                <c:ptCount val="6"/>
                <c:pt idx="0">
                  <c:v>0</c:v>
                </c:pt>
                <c:pt idx="1">
                  <c:v>982438380</c:v>
                </c:pt>
                <c:pt idx="2">
                  <c:v>2327411130</c:v>
                </c:pt>
                <c:pt idx="3">
                  <c:v>2459394750</c:v>
                </c:pt>
                <c:pt idx="4">
                  <c:v>2052980430</c:v>
                </c:pt>
                <c:pt idx="5">
                  <c:v>44416180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F3-4764-B7E0-5491E7445C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50"/>
        <c:axId val="314160191"/>
        <c:axId val="314142303"/>
      </c:barChart>
      <c:catAx>
        <c:axId val="3141601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14142303"/>
        <c:crosses val="autoZero"/>
        <c:auto val="1"/>
        <c:lblAlgn val="ctr"/>
        <c:lblOffset val="100"/>
        <c:noMultiLvlLbl val="0"/>
      </c:catAx>
      <c:valAx>
        <c:axId val="31414230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14160191"/>
        <c:crosses val="autoZero"/>
        <c:crossBetween val="between"/>
        <c:dispUnits>
          <c:builtInUnit val="b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77">
  <cs:axisTitle>
    <cs:lnRef idx="0"/>
    <cs:fillRef idx="0"/>
    <cs:effectRef idx="0"/>
    <cs:fontRef idx="minor">
      <a:schemeClr val="lt1">
        <a:lumMod val="8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75" cap="flat" cmpd="sng" algn="ctr">
        <a:solidFill>
          <a:schemeClr val="lt1">
            <a:lumMod val="75000"/>
          </a:schemeClr>
        </a:solidFill>
        <a:round/>
        <a:headEnd type="none" w="sm" len="sm"/>
        <a:tailEnd type="none" w="sm" len="sm"/>
      </a:ln>
    </cs:spPr>
    <cs:defRPr sz="900" b="1" kern="1200" cap="all" baseline="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lt1">
            <a:lumMod val="7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85000"/>
      </a:schemeClr>
    </cs:fontRef>
    <cs:spPr>
      <a:solidFill>
        <a:schemeClr val="dk1">
          <a:lumMod val="65000"/>
          <a:lumOff val="35000"/>
        </a:schemeClr>
      </a:solidFill>
      <a:ln>
        <a:solidFill>
          <a:schemeClr val="lt1">
            <a:lumMod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50000"/>
      </a:schemeClr>
    </cs:fontRef>
    <cs:spPr>
      <a:ln w="9525">
        <a:solidFill>
          <a:schemeClr val="lt1">
            <a:lumMod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prstDash val="sysDot"/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6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bg1">
        <a:lumMod val="85000"/>
      </a:schemeClr>
    </cs:fontRef>
    <cs:spPr>
      <a:ln w="19050" cap="flat" cmpd="sng" algn="ctr">
        <a:solidFill>
          <a:schemeClr val="bg1">
            <a:lumMod val="85000"/>
          </a:schemeClr>
        </a:solidFill>
        <a:round/>
        <a:headEnd type="none" w="sm" len="sm"/>
        <a:tailEnd type="none" w="sm" len="sm"/>
      </a:ln>
    </cs:spPr>
    <cs:defRPr sz="900" b="1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ajor">
      <a:schemeClr val="lt1">
        <a:lumMod val="8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CC4377C-6A01-406C-9E7A-B8360A191A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F06597-B2E9-4D40-B772-351B3CED33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04115-D3DC-49E7-88B5-4BCDB98C33A7}" type="datetimeFigureOut">
              <a:rPr lang="es-ES" smtClean="0"/>
              <a:t>11/12/2022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7BDFB4-56A0-403D-A5A2-14984C6B38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22DCD5-E812-47D0-8D59-A6735F8C27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6EC9E-403C-44B6-BECF-C44208F229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198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3A87E-803F-4DDB-926C-89484ADC49C3}" type="datetimeFigureOut">
              <a:rPr lang="es-ES" noProof="0" smtClean="0"/>
              <a:t>11/12/2022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C456A-7529-4478-B76A-5BB528428C2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127528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3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2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0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4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8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9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5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5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627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9469" y="1247140"/>
            <a:ext cx="3608208" cy="3450844"/>
          </a:xfr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700" dirty="0">
                <a:ea typeface="+mj-lt"/>
                <a:cs typeface="+mj-lt"/>
              </a:rPr>
              <a:t>Cuadro de mando en Excel</a:t>
            </a:r>
            <a:br>
              <a:rPr lang="es-ES" sz="3700" dirty="0">
                <a:ea typeface="+mj-lt"/>
                <a:cs typeface="+mj-lt"/>
              </a:rPr>
            </a:br>
            <a:br>
              <a:rPr lang="es-ES" sz="3700" dirty="0">
                <a:ea typeface="+mj-lt"/>
                <a:cs typeface="+mj-lt"/>
              </a:rPr>
            </a:br>
            <a:r>
              <a:rPr lang="es-ES" sz="1600" dirty="0"/>
              <a:t>Entregable 2</a:t>
            </a:r>
            <a:br>
              <a:rPr lang="es-ES" sz="3700" dirty="0"/>
            </a:br>
            <a:endParaRPr lang="es-ES" sz="37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69469" y="4818126"/>
            <a:ext cx="3608208" cy="126898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700"/>
              <a:t>Carlos Martín Sanz </a:t>
            </a:r>
          </a:p>
          <a:p>
            <a:pPr>
              <a:lnSpc>
                <a:spcPct val="100000"/>
              </a:lnSpc>
            </a:pPr>
            <a:r>
              <a:rPr lang="es-ES" sz="1700"/>
              <a:t>Grado en Ingeniería Informática - Mención Computación </a:t>
            </a:r>
          </a:p>
        </p:txBody>
      </p:sp>
      <p:pic>
        <p:nvPicPr>
          <p:cNvPr id="4" name="Picture 3" descr="Degradado de humo de colores">
            <a:extLst>
              <a:ext uri="{FF2B5EF4-FFF2-40B4-BE49-F238E27FC236}">
                <a16:creationId xmlns:a16="http://schemas.microsoft.com/office/drawing/2014/main" id="{3117059C-3B88-0840-F8B7-969CE26690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99" r="14625" b="-1"/>
          <a:stretch/>
        </p:blipFill>
        <p:spPr>
          <a:xfrm>
            <a:off x="4735487" y="10"/>
            <a:ext cx="7456513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529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529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72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83DF9-B07C-D379-54A5-545E68D9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Elecciones tipos de gráficos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C76476-35F9-B908-E2A6-4C21AF8F4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69881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+mn-lt"/>
                <a:cs typeface="+mn-lt"/>
              </a:rPr>
              <a:t>Evolución de las vacunas entregadas por comunidad y evolución de las vacunas administradas por comunidad</a:t>
            </a:r>
          </a:p>
          <a:p>
            <a:pPr lvl="1"/>
            <a:r>
              <a:rPr lang="es-ES" dirty="0"/>
              <a:t>Fusión --&gt; poder ver evolución y comparar (evito creación de 2 gráficos similares)</a:t>
            </a:r>
          </a:p>
        </p:txBody>
      </p:sp>
      <p:graphicFrame>
        <p:nvGraphicFramePr>
          <p:cNvPr id="4" name="EvolucionEntregadasAdmin">
            <a:extLst>
              <a:ext uri="{FF2B5EF4-FFF2-40B4-BE49-F238E27FC236}">
                <a16:creationId xmlns:a16="http://schemas.microsoft.com/office/drawing/2014/main" id="{2DAE7B0B-F80D-4404-81A5-65317EA3A2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613350"/>
              </p:ext>
            </p:extLst>
          </p:nvPr>
        </p:nvGraphicFramePr>
        <p:xfrm>
          <a:off x="4013276" y="3549770"/>
          <a:ext cx="4855560" cy="2973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6391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83DF9-B07C-D379-54A5-545E68D9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Elecciones tipos de gráficos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C76476-35F9-B908-E2A6-4C21AF8F4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+mn-lt"/>
                <a:cs typeface="+mn-lt"/>
              </a:rPr>
              <a:t>Evolución pauta completa</a:t>
            </a:r>
            <a:endParaRPr lang="es-ES" dirty="0"/>
          </a:p>
        </p:txBody>
      </p:sp>
      <p:graphicFrame>
        <p:nvGraphicFramePr>
          <p:cNvPr id="4" name="PautaCompletaEvo">
            <a:extLst>
              <a:ext uri="{FF2B5EF4-FFF2-40B4-BE49-F238E27FC236}">
                <a16:creationId xmlns:a16="http://schemas.microsoft.com/office/drawing/2014/main" id="{2961DFB6-7625-4B16-A623-56F279BA7A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1130992"/>
              </p:ext>
            </p:extLst>
          </p:nvPr>
        </p:nvGraphicFramePr>
        <p:xfrm>
          <a:off x="4078125" y="2913491"/>
          <a:ext cx="4035749" cy="3303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1517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83DF9-B07C-D379-54A5-545E68D9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Elecciones tipos de gráficos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C76476-35F9-B908-E2A6-4C21AF8F4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+mn-lt"/>
                <a:cs typeface="+mn-lt"/>
              </a:rPr>
              <a:t>Comparativa entre la evolución de Pfizer, Moderna, </a:t>
            </a:r>
            <a:r>
              <a:rPr lang="es-ES" dirty="0" err="1">
                <a:ea typeface="+mn-lt"/>
                <a:cs typeface="+mn-lt"/>
              </a:rPr>
              <a:t>Astrazeneca+Janssen</a:t>
            </a:r>
            <a:r>
              <a:rPr lang="es-ES" dirty="0">
                <a:ea typeface="+mn-lt"/>
                <a:cs typeface="+mn-lt"/>
              </a:rPr>
              <a:t> (Vector Vírico)</a:t>
            </a:r>
            <a:endParaRPr lang="es-ES" dirty="0"/>
          </a:p>
        </p:txBody>
      </p:sp>
      <p:graphicFrame>
        <p:nvGraphicFramePr>
          <p:cNvPr id="5" name="EvolucionDosis">
            <a:extLst>
              <a:ext uri="{FF2B5EF4-FFF2-40B4-BE49-F238E27FC236}">
                <a16:creationId xmlns:a16="http://schemas.microsoft.com/office/drawing/2014/main" id="{A0E837AC-D78F-4659-ABB6-CDBD94E0C9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7085891"/>
              </p:ext>
            </p:extLst>
          </p:nvPr>
        </p:nvGraphicFramePr>
        <p:xfrm>
          <a:off x="3922591" y="3138788"/>
          <a:ext cx="4816928" cy="3367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2628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83DF9-B07C-D379-54A5-545E68D9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Elecciones tipos de gráficos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C76476-35F9-B908-E2A6-4C21AF8F4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886846"/>
            <a:ext cx="9486690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+mn-lt"/>
                <a:cs typeface="+mn-lt"/>
              </a:rPr>
              <a:t>Gráfico que muestre la evolución de la diferencia entre el total de entregadas y administradas </a:t>
            </a:r>
            <a:r>
              <a:rPr lang="es-ES" dirty="0">
                <a:ea typeface="+mn-lt"/>
                <a:cs typeface="+mn-lt"/>
                <a:sym typeface="Wingdings" panose="05000000000000000000" pitchFamily="2" charset="2"/>
              </a:rPr>
              <a:t> valor absoluto de la diferencia</a:t>
            </a:r>
          </a:p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F93F30B7-6ADD-4A8A-95A2-2108F5A2D9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8873964"/>
              </p:ext>
            </p:extLst>
          </p:nvPr>
        </p:nvGraphicFramePr>
        <p:xfrm>
          <a:off x="2800841" y="2887609"/>
          <a:ext cx="6749144" cy="332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5080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83DF9-B07C-D379-54A5-545E68D9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Elecciones tipos de gráficos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C76476-35F9-B908-E2A6-4C21AF8F4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886846"/>
            <a:ext cx="9486690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+mn-lt"/>
                <a:cs typeface="+mn-lt"/>
              </a:rPr>
              <a:t>Gráfico que muestre la evolución del porcentaje entre entregadas y administradas</a:t>
            </a:r>
          </a:p>
          <a:p>
            <a:r>
              <a:rPr lang="es-ES" dirty="0">
                <a:ea typeface="+mn-lt"/>
                <a:cs typeface="+mn-lt"/>
              </a:rPr>
              <a:t>Línea de tendencia </a:t>
            </a:r>
          </a:p>
        </p:txBody>
      </p:sp>
      <p:graphicFrame>
        <p:nvGraphicFramePr>
          <p:cNvPr id="4" name="%Admin/Entregadas">
            <a:extLst>
              <a:ext uri="{FF2B5EF4-FFF2-40B4-BE49-F238E27FC236}">
                <a16:creationId xmlns:a16="http://schemas.microsoft.com/office/drawing/2014/main" id="{6F52BD82-ECB5-429F-A611-6BDFD2AA1C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4256363"/>
              </p:ext>
            </p:extLst>
          </p:nvPr>
        </p:nvGraphicFramePr>
        <p:xfrm>
          <a:off x="4993141" y="2916237"/>
          <a:ext cx="5310868" cy="3273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0094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83DF9-B07C-D379-54A5-545E68D9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Elecciones tipos de gráficos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C76476-35F9-B908-E2A6-4C21AF8F4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886846"/>
            <a:ext cx="9486690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+mn-lt"/>
                <a:cs typeface="+mn-lt"/>
              </a:rPr>
              <a:t>Gráfico que muestre por comunidad el estado total de vacunas.</a:t>
            </a:r>
            <a:endParaRPr lang="es-ES" dirty="0"/>
          </a:p>
        </p:txBody>
      </p:sp>
      <p:graphicFrame>
        <p:nvGraphicFramePr>
          <p:cNvPr id="5" name="TartaDosis">
            <a:extLst>
              <a:ext uri="{FF2B5EF4-FFF2-40B4-BE49-F238E27FC236}">
                <a16:creationId xmlns:a16="http://schemas.microsoft.com/office/drawing/2014/main" id="{16238156-6EE7-4414-9B7B-0A73A09E5F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8052290"/>
              </p:ext>
            </p:extLst>
          </p:nvPr>
        </p:nvGraphicFramePr>
        <p:xfrm>
          <a:off x="4359092" y="2792129"/>
          <a:ext cx="3943926" cy="3220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1604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83DF9-B07C-D379-54A5-545E68D9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Gráficos elegidos por mí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C76476-35F9-B908-E2A6-4C21AF8F4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886846"/>
            <a:ext cx="9486690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+mn-lt"/>
                <a:cs typeface="+mn-lt"/>
              </a:rPr>
              <a:t>Evolución de total 1 vacuna.</a:t>
            </a:r>
          </a:p>
          <a:p>
            <a:r>
              <a:rPr lang="es-ES" dirty="0"/>
              <a:t>Cuadros de texto dinámicos:</a:t>
            </a:r>
          </a:p>
          <a:p>
            <a:pPr lvl="1"/>
            <a:r>
              <a:rPr lang="es-ES" dirty="0"/>
              <a:t>Total vacunas recibidas</a:t>
            </a:r>
          </a:p>
          <a:p>
            <a:pPr lvl="1"/>
            <a:r>
              <a:rPr lang="es-ES" dirty="0"/>
              <a:t>Total pauta completa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3ED26923-F2C2-404F-BD58-69AEDDD388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9667123"/>
              </p:ext>
            </p:extLst>
          </p:nvPr>
        </p:nvGraphicFramePr>
        <p:xfrm>
          <a:off x="6601278" y="1591948"/>
          <a:ext cx="4590143" cy="3260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77CF9E34-7F29-CE7D-B468-2A1C4F591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379" y="4042469"/>
            <a:ext cx="2114344" cy="196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47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4A48B-88EE-8731-BD24-38893B1BF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+mj-lt"/>
                <a:cs typeface="+mj-lt"/>
              </a:rPr>
              <a:t>Creación </a:t>
            </a:r>
            <a:r>
              <a:rPr lang="es-ES" dirty="0" err="1">
                <a:ea typeface="+mj-lt"/>
                <a:cs typeface="+mj-lt"/>
              </a:rPr>
              <a:t>Dashboard</a:t>
            </a:r>
            <a:endParaRPr lang="es-ES" b="0">
              <a:ea typeface="+mj-lt"/>
              <a:cs typeface="+mj-lt"/>
            </a:endParaRPr>
          </a:p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E15B92-8F5A-671E-14C2-165917BE7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Creación segmentación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Comunidades Autónomas        |         Trimestres       |        Años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9F6A2283-BFD7-0068-41BC-0F0B48AC8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6942" y="3849938"/>
            <a:ext cx="75438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07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4A48B-88EE-8731-BD24-38893B1BF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+mj-lt"/>
                <a:cs typeface="+mj-lt"/>
              </a:rPr>
              <a:t>Asociación</a:t>
            </a:r>
            <a:r>
              <a:rPr lang="es-ES" b="0" dirty="0">
                <a:ea typeface="+mj-lt"/>
                <a:cs typeface="+mj-lt"/>
              </a:rPr>
              <a:t> </a:t>
            </a:r>
            <a:r>
              <a:rPr lang="es-ES" dirty="0">
                <a:ea typeface="+mj-lt"/>
                <a:cs typeface="+mj-lt"/>
              </a:rPr>
              <a:t>segmentaciones</a:t>
            </a:r>
            <a:r>
              <a:rPr lang="es-ES" b="0" dirty="0">
                <a:ea typeface="+mj-lt"/>
                <a:cs typeface="+mj-lt"/>
              </a:rPr>
              <a:t> </a:t>
            </a:r>
            <a:endParaRPr lang="es-ES" dirty="0"/>
          </a:p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E15B92-8F5A-671E-14C2-165917BE7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Conexión de informes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3D137AB-0011-2941-7BC1-944EAEA0F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11" y="2941620"/>
            <a:ext cx="5925377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81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961FE-0B7F-BCDB-FD32-CE0AC54D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Decisiones estéticas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10CED-427D-8F2A-2CD7-804772973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Gama colores</a:t>
            </a:r>
          </a:p>
          <a:p>
            <a:r>
              <a:rPr lang="es-ES" dirty="0"/>
              <a:t>Disposición gráficos</a:t>
            </a:r>
          </a:p>
          <a:p>
            <a:r>
              <a:rPr lang="es-ES" dirty="0"/>
              <a:t>Disposición segmentación</a:t>
            </a:r>
          </a:p>
          <a:p>
            <a:endParaRPr lang="es-ES" dirty="0"/>
          </a:p>
        </p:txBody>
      </p: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D83046ED-90F9-7B65-DBB5-AA50A7D75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520" y="455362"/>
            <a:ext cx="2442044" cy="44386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D14FAB6-4B6B-94D7-C5B8-C21FF2FF5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732" y="1144846"/>
            <a:ext cx="2219635" cy="54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3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F2A36-C469-50A7-60EB-C00090C9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889061"/>
          </a:xfrm>
        </p:spPr>
        <p:txBody>
          <a:bodyPr/>
          <a:lstStyle/>
          <a:p>
            <a:r>
              <a:rPr lang="es-ES"/>
              <a:t>Importación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5BA1C7-1249-BB5E-A016-6813EF560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Base de datos Azure</a:t>
            </a:r>
          </a:p>
          <a:p>
            <a:pPr lvl="1"/>
            <a:r>
              <a:rPr lang="es-ES" dirty="0"/>
              <a:t>Creación base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DECF9B9-6018-CC37-DAC8-247CC3207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954" y="2160016"/>
            <a:ext cx="6108940" cy="318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72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434E5-EF01-E59E-B11E-DB050DB4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en la realización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D8EAFA-8013-3D43-3A5C-2212B1486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Problema conexión con Azure Data Studio</a:t>
            </a:r>
          </a:p>
          <a:p>
            <a:endParaRPr lang="es-ES" dirty="0"/>
          </a:p>
          <a:p>
            <a:r>
              <a:rPr lang="es-ES" dirty="0"/>
              <a:t>Problema conexión datos con Excel</a:t>
            </a:r>
          </a:p>
          <a:p>
            <a:endParaRPr lang="es-ES" dirty="0"/>
          </a:p>
          <a:p>
            <a:r>
              <a:rPr lang="es-ES" dirty="0"/>
              <a:t>Dudas con el tratamiento de datos</a:t>
            </a:r>
          </a:p>
          <a:p>
            <a:pPr lvl="1"/>
            <a:r>
              <a:rPr lang="es-ES" dirty="0"/>
              <a:t>Creación de alguna columna</a:t>
            </a:r>
          </a:p>
          <a:p>
            <a:pPr lvl="1"/>
            <a:r>
              <a:rPr lang="es-ES" dirty="0"/>
              <a:t>Eliminación de algunos valores </a:t>
            </a:r>
            <a:r>
              <a:rPr lang="es-ES" dirty="0" err="1"/>
              <a:t>null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9149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434E5-EF01-E59E-B11E-DB050DB4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en la realización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D8EAFA-8013-3D43-3A5C-2212B1486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Problema creación de algunos gráficos</a:t>
            </a:r>
          </a:p>
          <a:p>
            <a:endParaRPr lang="es-ES" dirty="0"/>
          </a:p>
          <a:p>
            <a:r>
              <a:rPr lang="es-ES" dirty="0"/>
              <a:t>Cuadros de texto dinámicos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9986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DC01E-BD95-FF52-32D3-BEA1A16F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110305"/>
            <a:ext cx="9486690" cy="15504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dirty="0"/>
              <a:t>Resultado final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55BC76-FD92-9B59-BA16-ECB1FD44E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063" y="2015401"/>
            <a:ext cx="10604290" cy="386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8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F2A36-C469-50A7-60EB-C00090C9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889061"/>
          </a:xfrm>
        </p:spPr>
        <p:txBody>
          <a:bodyPr/>
          <a:lstStyle/>
          <a:p>
            <a:r>
              <a:rPr lang="es-ES"/>
              <a:t>Importación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5BA1C7-1249-BB5E-A016-6813EF560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s-ES" dirty="0"/>
              <a:t>Añadir datos a Azure Data Studio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ABAC0A8-2AFC-ECF3-5C12-EE289100C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10" y="2985223"/>
            <a:ext cx="3618056" cy="325918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54198ED-26DE-A32A-9BE6-3DC0A2765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082" y="2318251"/>
            <a:ext cx="3510136" cy="3926152"/>
          </a:xfrm>
          <a:prstGeom prst="rect">
            <a:avLst/>
          </a:prstGeom>
        </p:spPr>
      </p:pic>
      <p:pic>
        <p:nvPicPr>
          <p:cNvPr id="14" name="Imagen 1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9C10412-F0F7-2089-AE7B-00703B1AEE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1"/>
          <a:stretch/>
        </p:blipFill>
        <p:spPr>
          <a:xfrm>
            <a:off x="5368832" y="2985223"/>
            <a:ext cx="2838846" cy="2318974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C9DEC7A-29E9-0D3A-C9B8-A7B38BBEE9CD}"/>
              </a:ext>
            </a:extLst>
          </p:cNvPr>
          <p:cNvCxnSpPr>
            <a:cxnSpLocks/>
          </p:cNvCxnSpPr>
          <p:nvPr/>
        </p:nvCxnSpPr>
        <p:spPr>
          <a:xfrm flipV="1">
            <a:off x="4566014" y="3907766"/>
            <a:ext cx="1377586" cy="200132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72D4829C-845D-5007-8DFD-5F99E1B53F29}"/>
              </a:ext>
            </a:extLst>
          </p:cNvPr>
          <p:cNvCxnSpPr>
            <a:cxnSpLocks/>
          </p:cNvCxnSpPr>
          <p:nvPr/>
        </p:nvCxnSpPr>
        <p:spPr>
          <a:xfrm flipV="1">
            <a:off x="7530860" y="3544860"/>
            <a:ext cx="1475974" cy="136357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04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F2A36-C469-50A7-60EB-C00090C9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889061"/>
          </a:xfrm>
        </p:spPr>
        <p:txBody>
          <a:bodyPr/>
          <a:lstStyle/>
          <a:p>
            <a:r>
              <a:rPr lang="es-ES" dirty="0"/>
              <a:t>Importación en </a:t>
            </a:r>
            <a:r>
              <a:rPr lang="es-ES" dirty="0" err="1"/>
              <a:t>excel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5BA1C7-1249-BB5E-A016-6813EF560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Carga de datos desde la </a:t>
            </a:r>
          </a:p>
          <a:p>
            <a:pPr marL="0" indent="0">
              <a:buNone/>
            </a:pPr>
            <a:r>
              <a:rPr lang="es-ES" dirty="0"/>
              <a:t>   Base de datos de Azure</a:t>
            </a:r>
          </a:p>
          <a:p>
            <a:pPr marL="0" indent="0">
              <a:buNone/>
            </a:pPr>
            <a:r>
              <a:rPr lang="es-ES" dirty="0"/>
              <a:t>   en Excel 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66BD568E-71E8-5007-EAA2-846AD625A9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523" y="2009802"/>
            <a:ext cx="3367318" cy="358950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20D106F-13B3-D6DA-16D1-838F53DD8D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166" r="50977" b="-1166"/>
          <a:stretch/>
        </p:blipFill>
        <p:spPr>
          <a:xfrm>
            <a:off x="9532648" y="2970145"/>
            <a:ext cx="2442101" cy="1668819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02155FC-7628-626A-0CE2-EB0DBB2716B6}"/>
              </a:ext>
            </a:extLst>
          </p:cNvPr>
          <p:cNvCxnSpPr/>
          <p:nvPr/>
        </p:nvCxnSpPr>
        <p:spPr>
          <a:xfrm>
            <a:off x="8618706" y="3429000"/>
            <a:ext cx="98249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08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7DE4F-1C39-CADB-3CC7-C68333B1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Tratamiento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EEEADC-049E-1E45-2934-5966F6968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737986"/>
            <a:ext cx="9486690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dirty="0" err="1"/>
              <a:t>PowerQuery</a:t>
            </a:r>
            <a:r>
              <a:rPr lang="es-ES" dirty="0"/>
              <a:t>: </a:t>
            </a:r>
          </a:p>
          <a:p>
            <a:r>
              <a:rPr lang="es-ES" dirty="0"/>
              <a:t>Tratado de tipos</a:t>
            </a:r>
          </a:p>
          <a:p>
            <a:r>
              <a:rPr lang="es-ES" dirty="0"/>
              <a:t>Eliminación de nulos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7DDBB7-6A2C-DF17-8F92-FFBB7B172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115" y="1540507"/>
            <a:ext cx="2067213" cy="4477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83EDABD-2D6B-97F5-926E-8AF54D764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727" y="1815761"/>
            <a:ext cx="5377051" cy="243942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48A39B3-E8D2-33B7-8613-33CECEFEDA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51"/>
          <a:stretch/>
        </p:blipFill>
        <p:spPr>
          <a:xfrm>
            <a:off x="9085675" y="4611362"/>
            <a:ext cx="533474" cy="687678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D4B5F8F-A4EB-A05D-FBEF-037CC85CEED4}"/>
              </a:ext>
            </a:extLst>
          </p:cNvPr>
          <p:cNvCxnSpPr>
            <a:cxnSpLocks/>
          </p:cNvCxnSpPr>
          <p:nvPr/>
        </p:nvCxnSpPr>
        <p:spPr>
          <a:xfrm>
            <a:off x="6995328" y="4611362"/>
            <a:ext cx="2002757" cy="32056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4E72E901-5A51-3519-1333-C619FEABD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8353" y="607906"/>
            <a:ext cx="3761720" cy="138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7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7DE4F-1C39-CADB-3CC7-C68333B1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Tratamiento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EEEADC-049E-1E45-2934-5966F6968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737986"/>
            <a:ext cx="9486690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Creación de nuevas columnas:</a:t>
            </a:r>
          </a:p>
          <a:p>
            <a:pPr lvl="1"/>
            <a:r>
              <a:rPr lang="es-ES" dirty="0" err="1"/>
              <a:t>Indice</a:t>
            </a:r>
            <a:endParaRPr lang="es-ES" dirty="0"/>
          </a:p>
          <a:p>
            <a:pPr lvl="1"/>
            <a:r>
              <a:rPr lang="es-ES" dirty="0"/>
              <a:t>Diferencia</a:t>
            </a:r>
          </a:p>
          <a:p>
            <a:pPr lvl="1"/>
            <a:r>
              <a:rPr lang="es-ES" dirty="0"/>
              <a:t>Pauta sin completar</a:t>
            </a:r>
          </a:p>
          <a:p>
            <a:pPr lvl="1"/>
            <a:r>
              <a:rPr lang="es-ES" dirty="0"/>
              <a:t>Vector vírico</a:t>
            </a:r>
          </a:p>
          <a:p>
            <a:pPr lvl="1"/>
            <a:r>
              <a:rPr lang="es-ES"/>
              <a:t>ARN Mensajero</a:t>
            </a:r>
            <a:endParaRPr lang="es-ES" dirty="0"/>
          </a:p>
          <a:p>
            <a:pPr lvl="1"/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A93954A-F9B9-7344-EE31-E4882DFCB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398" y="2333880"/>
            <a:ext cx="2448267" cy="1448002"/>
          </a:xfrm>
          <a:prstGeom prst="rect">
            <a:avLst/>
          </a:prstGeom>
        </p:spPr>
      </p:pic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17FFF9B7-CCEE-B0FE-4E33-516AFAD20350}"/>
              </a:ext>
            </a:extLst>
          </p:cNvPr>
          <p:cNvCxnSpPr/>
          <p:nvPr/>
        </p:nvCxnSpPr>
        <p:spPr>
          <a:xfrm flipV="1">
            <a:off x="3015574" y="3210128"/>
            <a:ext cx="4640094" cy="1167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7878ABFB-79BF-508E-5B70-337D079A4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668" y="4185988"/>
            <a:ext cx="3654977" cy="1894348"/>
          </a:xfrm>
          <a:prstGeom prst="rect">
            <a:avLst/>
          </a:prstGeom>
        </p:spPr>
      </p:pic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211D6B0B-C65B-53B5-47AF-8F255D8895A9}"/>
              </a:ext>
            </a:extLst>
          </p:cNvPr>
          <p:cNvCxnSpPr>
            <a:cxnSpLocks/>
          </p:cNvCxnSpPr>
          <p:nvPr/>
        </p:nvCxnSpPr>
        <p:spPr>
          <a:xfrm>
            <a:off x="3538910" y="3814790"/>
            <a:ext cx="3879807" cy="15773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724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42965-7F91-1ED0-A68B-76F18954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Entregable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E8F11C-C428-21D3-1B41-8651C53E0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Hoja: </a:t>
            </a:r>
            <a:r>
              <a:rPr lang="es-ES" dirty="0" err="1"/>
              <a:t>Datos_Originales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9F76320-DA69-9A29-93E1-536443AD6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527" y="3026141"/>
            <a:ext cx="9698477" cy="219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94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42965-7F91-1ED0-A68B-76F18954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</a:t>
            </a:r>
            <a:r>
              <a:rPr lang="es-ES" dirty="0">
                <a:ea typeface="+mj-lt"/>
                <a:cs typeface="+mj-lt"/>
              </a:rPr>
              <a:t>Entregable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E8F11C-C428-21D3-1B41-8651C53E0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Hoja: </a:t>
            </a:r>
            <a:r>
              <a:rPr lang="es-ES" dirty="0" err="1"/>
              <a:t>Datos_Dinámicos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1980538-8888-9153-77A6-A71A99446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668" y="2796292"/>
            <a:ext cx="6787498" cy="363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91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42965-7F91-1ED0-A68B-76F18954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</a:t>
            </a:r>
            <a:r>
              <a:rPr lang="es-ES" dirty="0">
                <a:ea typeface="+mj-lt"/>
                <a:cs typeface="+mj-lt"/>
              </a:rPr>
              <a:t>Entregable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E8F11C-C428-21D3-1B41-8651C53E0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Hoja: </a:t>
            </a:r>
            <a:r>
              <a:rPr lang="es-ES" dirty="0" err="1"/>
              <a:t>Dashboard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5129D3-954A-B39A-4101-08F308749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246" y="2646112"/>
            <a:ext cx="10604290" cy="386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4539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251A2F"/>
      </a:dk2>
      <a:lt2>
        <a:srgbClr val="F0F3F1"/>
      </a:lt2>
      <a:accent1>
        <a:srgbClr val="E72999"/>
      </a:accent1>
      <a:accent2>
        <a:srgbClr val="D417D5"/>
      </a:accent2>
      <a:accent3>
        <a:srgbClr val="9729E7"/>
      </a:accent3>
      <a:accent4>
        <a:srgbClr val="462AD8"/>
      </a:accent4>
      <a:accent5>
        <a:srgbClr val="295AE7"/>
      </a:accent5>
      <a:accent6>
        <a:srgbClr val="1797D5"/>
      </a:accent6>
      <a:hlink>
        <a:srgbClr val="3F4BB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336</Words>
  <Application>Microsoft Office PowerPoint</Application>
  <PresentationFormat>Panorámica</PresentationFormat>
  <Paragraphs>85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Neue Haas Grotesk Text Pro</vt:lpstr>
      <vt:lpstr>InterweaveVTI</vt:lpstr>
      <vt:lpstr>Cuadro de mando en Excel  Entregable 2 </vt:lpstr>
      <vt:lpstr>Importación de los datos</vt:lpstr>
      <vt:lpstr>Importación de los datos</vt:lpstr>
      <vt:lpstr>Importación en excel</vt:lpstr>
      <vt:lpstr>Tratamiento de datos</vt:lpstr>
      <vt:lpstr>Tratamiento de datos</vt:lpstr>
      <vt:lpstr>Creación Entregable</vt:lpstr>
      <vt:lpstr>Creación Entregable</vt:lpstr>
      <vt:lpstr>Creación Entregable</vt:lpstr>
      <vt:lpstr>Elecciones tipos de gráficos</vt:lpstr>
      <vt:lpstr>Elecciones tipos de gráficos</vt:lpstr>
      <vt:lpstr>Elecciones tipos de gráficos</vt:lpstr>
      <vt:lpstr>Elecciones tipos de gráficos</vt:lpstr>
      <vt:lpstr>Elecciones tipos de gráficos</vt:lpstr>
      <vt:lpstr>Elecciones tipos de gráficos</vt:lpstr>
      <vt:lpstr>Gráficos elegidos por mí</vt:lpstr>
      <vt:lpstr>Creación Dashboard </vt:lpstr>
      <vt:lpstr>Asociación segmentaciones  </vt:lpstr>
      <vt:lpstr>Decisiones estéticas</vt:lpstr>
      <vt:lpstr>Problemas en la realización</vt:lpstr>
      <vt:lpstr>Problemas en la realización</vt:lpstr>
      <vt:lpstr>Resultado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Carlos Martin Sanz</cp:lastModifiedBy>
  <cp:revision>146</cp:revision>
  <dcterms:created xsi:type="dcterms:W3CDTF">2019-10-16T03:03:10Z</dcterms:created>
  <dcterms:modified xsi:type="dcterms:W3CDTF">2022-12-11T10:57:25Z</dcterms:modified>
</cp:coreProperties>
</file>