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CqstTJ7AMzDWaBrU68WLVc/PB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B39637-7D71-4D5B-91C6-FFCCEF3618D1}">
  <a:tblStyle styleId="{50B39637-7D71-4D5B-91C6-FFCCEF3618D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4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3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6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5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c50ab93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ec50ab93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c50ab93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ec50ab93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c50ab93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ec50ab93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c50ab93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ec50ab93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c50ab934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ec50ab934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c50ab934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ec50ab934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c50ab9342_0_8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gec50ab9342_0_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gec50ab9342_0_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c50ab9342_0_1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gec50ab9342_0_1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gec50ab9342_0_1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4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6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1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1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hyperlink" Target="https://scikit-learn.org/stable/modules/generated/sklearn.preprocessing.MinMaxScaler.html" TargetMode="External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hyperlink" Target="https://scikit-learn.org/stable/modules/generated/sklearn.preprocessing.StandardScaler.html#sklearn.preprocessing.StandardScaler" TargetMode="External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hyperlink" Target="https://scikit-learn.org/stable/modules/generated/sklearn.preprocessing.power_transform.html#sklearn.preprocessing.power_transform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1869275" y="3017075"/>
            <a:ext cx="54768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800" u="none" cap="none" strike="noStrike">
                <a:solidFill>
                  <a:srgbClr val="2DC5FA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1" lang="en" sz="2800">
                <a:solidFill>
                  <a:srgbClr val="2DC5FA"/>
                </a:solidFill>
              </a:rPr>
              <a:t>Processing/ Transformation</a:t>
            </a:r>
            <a:endParaRPr b="1" i="0" sz="2800" u="none" cap="none" strike="noStrike">
              <a:solidFill>
                <a:srgbClr val="2DC5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c50ab9342_0_0"/>
          <p:cNvSpPr txBox="1"/>
          <p:nvPr/>
        </p:nvSpPr>
        <p:spPr>
          <a:xfrm>
            <a:off x="585600" y="909400"/>
            <a:ext cx="80511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100" u="none" cap="none" strike="noStrike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TRANSFORMING DATA: TRANSFORMERS</a:t>
            </a:r>
            <a:endParaRPr b="0" i="0" sz="2100" u="none" cap="none" strike="noStrike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gec50ab9342_0_0"/>
          <p:cNvSpPr txBox="1"/>
          <p:nvPr/>
        </p:nvSpPr>
        <p:spPr>
          <a:xfrm>
            <a:off x="94250" y="436475"/>
            <a:ext cx="2062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</a:t>
            </a:r>
            <a:endParaRPr b="1" i="0" sz="5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gec50ab9342_0_0"/>
          <p:cNvSpPr txBox="1"/>
          <p:nvPr/>
        </p:nvSpPr>
        <p:spPr>
          <a:xfrm>
            <a:off x="707225" y="1521625"/>
            <a:ext cx="7758000" cy="29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Collected data can be affected by: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Outliers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Small range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Skewness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those problems will affect the predictive power of your model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will need to transform the data to: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Improve interpretability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Declutter graphs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Discover relationships between variables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c50ab9342_0_6"/>
          <p:cNvSpPr txBox="1"/>
          <p:nvPr/>
        </p:nvSpPr>
        <p:spPr>
          <a:xfrm>
            <a:off x="585600" y="909400"/>
            <a:ext cx="80511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100" u="none" cap="none" strike="noStrike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MIN-MAX TRANSFORMER:</a:t>
            </a:r>
            <a:endParaRPr b="0" i="0" sz="2100" u="none" cap="none" strike="noStrike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gec50ab9342_0_6"/>
          <p:cNvSpPr txBox="1"/>
          <p:nvPr/>
        </p:nvSpPr>
        <p:spPr>
          <a:xfrm>
            <a:off x="94250" y="436475"/>
            <a:ext cx="2062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</a:t>
            </a:r>
            <a:endParaRPr b="1" i="0" sz="5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ec50ab9342_0_6"/>
          <p:cNvSpPr txBox="1"/>
          <p:nvPr/>
        </p:nvSpPr>
        <p:spPr>
          <a:xfrm>
            <a:off x="707225" y="1521625"/>
            <a:ext cx="7758000" cy="29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MinMaxScaler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gec50ab9342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1930050"/>
            <a:ext cx="5544377" cy="27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c50ab9342_0_13"/>
          <p:cNvSpPr txBox="1"/>
          <p:nvPr/>
        </p:nvSpPr>
        <p:spPr>
          <a:xfrm>
            <a:off x="585600" y="909400"/>
            <a:ext cx="80511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100" u="none" cap="none" strike="noStrike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STANDARDSCALER TRANSFORMER:</a:t>
            </a:r>
            <a:endParaRPr b="0" i="0" sz="2100" u="none" cap="none" strike="noStrike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gec50ab9342_0_13"/>
          <p:cNvSpPr txBox="1"/>
          <p:nvPr/>
        </p:nvSpPr>
        <p:spPr>
          <a:xfrm>
            <a:off x="94250" y="436475"/>
            <a:ext cx="2062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</a:t>
            </a:r>
            <a:endParaRPr b="1" i="0" sz="5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gec50ab9342_0_13"/>
          <p:cNvSpPr txBox="1"/>
          <p:nvPr/>
        </p:nvSpPr>
        <p:spPr>
          <a:xfrm>
            <a:off x="707225" y="1521625"/>
            <a:ext cx="7758000" cy="29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StandardScaler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gec50ab9342_0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1986500"/>
            <a:ext cx="5110500" cy="26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c50ab9342_0_20"/>
          <p:cNvSpPr txBox="1"/>
          <p:nvPr/>
        </p:nvSpPr>
        <p:spPr>
          <a:xfrm>
            <a:off x="585600" y="909400"/>
            <a:ext cx="80511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100" u="none" cap="none" strike="noStrike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POWER TRANSFORMER:</a:t>
            </a:r>
            <a:endParaRPr b="0" i="0" sz="2100" u="none" cap="none" strike="noStrike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gec50ab9342_0_20"/>
          <p:cNvSpPr txBox="1"/>
          <p:nvPr/>
        </p:nvSpPr>
        <p:spPr>
          <a:xfrm>
            <a:off x="94250" y="436475"/>
            <a:ext cx="2062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</a:t>
            </a:r>
            <a:endParaRPr b="1" i="0" sz="5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gec50ab9342_0_20"/>
          <p:cNvSpPr txBox="1"/>
          <p:nvPr/>
        </p:nvSpPr>
        <p:spPr>
          <a:xfrm>
            <a:off x="707225" y="1521625"/>
            <a:ext cx="7758000" cy="29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PowerTransformer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Replaces the values in each column in order to end up with a new distribution with the smallest skewness.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Depends on a parameter called “lambda” to be determined for each sample.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gec50ab9342_0_20"/>
          <p:cNvPicPr preferRelativeResize="0"/>
          <p:nvPr/>
        </p:nvPicPr>
        <p:blipFill rotWithShape="1">
          <a:blip r:embed="rId5">
            <a:alphaModFix/>
          </a:blip>
          <a:srcRect b="76744" l="0" r="0" t="0"/>
          <a:stretch/>
        </p:blipFill>
        <p:spPr>
          <a:xfrm>
            <a:off x="2000250" y="3200400"/>
            <a:ext cx="5143500" cy="11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ec50ab9342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1600" y="502474"/>
            <a:ext cx="2983181" cy="1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8" name="Google Shape;2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9" name="Google Shape;24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8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Encoding data  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"/>
          <p:cNvSpPr txBox="1"/>
          <p:nvPr/>
        </p:nvSpPr>
        <p:spPr>
          <a:xfrm>
            <a:off x="731350" y="2567500"/>
            <a:ext cx="912300" cy="400200"/>
          </a:xfrm>
          <a:prstGeom prst="rect">
            <a:avLst/>
          </a:prstGeom>
          <a:solidFill>
            <a:srgbClr val="2DC5FA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p8"/>
          <p:cNvSpPr txBox="1"/>
          <p:nvPr/>
        </p:nvSpPr>
        <p:spPr>
          <a:xfrm>
            <a:off x="2255350" y="1805500"/>
            <a:ext cx="1210500" cy="4002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Numerical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8"/>
          <p:cNvSpPr txBox="1"/>
          <p:nvPr/>
        </p:nvSpPr>
        <p:spPr>
          <a:xfrm>
            <a:off x="2179150" y="3405700"/>
            <a:ext cx="1266600" cy="4002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Categoricals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8"/>
          <p:cNvSpPr txBox="1"/>
          <p:nvPr/>
        </p:nvSpPr>
        <p:spPr>
          <a:xfrm>
            <a:off x="3938700" y="2777975"/>
            <a:ext cx="1266600" cy="400200"/>
          </a:xfrm>
          <a:prstGeom prst="rect">
            <a:avLst/>
          </a:prstGeom>
          <a:solidFill>
            <a:srgbClr val="B4A7D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Nominals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8"/>
          <p:cNvSpPr txBox="1"/>
          <p:nvPr/>
        </p:nvSpPr>
        <p:spPr>
          <a:xfrm>
            <a:off x="3938700" y="4073375"/>
            <a:ext cx="1266600" cy="4002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Ordinals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8"/>
          <p:cNvSpPr txBox="1"/>
          <p:nvPr/>
        </p:nvSpPr>
        <p:spPr>
          <a:xfrm>
            <a:off x="6224700" y="3967596"/>
            <a:ext cx="12666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Ordinals encoding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8"/>
          <p:cNvSpPr txBox="1"/>
          <p:nvPr/>
        </p:nvSpPr>
        <p:spPr>
          <a:xfrm>
            <a:off x="6148500" y="2675330"/>
            <a:ext cx="12666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Hot Encoding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8" name="Google Shape;258;p8"/>
          <p:cNvCxnSpPr>
            <a:stCxn id="251" idx="3"/>
            <a:endCxn id="252" idx="1"/>
          </p:cNvCxnSpPr>
          <p:nvPr/>
        </p:nvCxnSpPr>
        <p:spPr>
          <a:xfrm flipH="1" rot="10800000">
            <a:off x="1643650" y="2005600"/>
            <a:ext cx="611700" cy="76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8"/>
          <p:cNvCxnSpPr>
            <a:stCxn id="251" idx="3"/>
            <a:endCxn id="253" idx="1"/>
          </p:cNvCxnSpPr>
          <p:nvPr/>
        </p:nvCxnSpPr>
        <p:spPr>
          <a:xfrm>
            <a:off x="1643650" y="2767600"/>
            <a:ext cx="535500" cy="83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8"/>
          <p:cNvCxnSpPr>
            <a:stCxn id="253" idx="3"/>
            <a:endCxn id="254" idx="1"/>
          </p:cNvCxnSpPr>
          <p:nvPr/>
        </p:nvCxnSpPr>
        <p:spPr>
          <a:xfrm flipH="1" rot="10800000">
            <a:off x="3445750" y="2978200"/>
            <a:ext cx="492900" cy="6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8"/>
          <p:cNvCxnSpPr>
            <a:stCxn id="253" idx="3"/>
            <a:endCxn id="255" idx="1"/>
          </p:cNvCxnSpPr>
          <p:nvPr/>
        </p:nvCxnSpPr>
        <p:spPr>
          <a:xfrm>
            <a:off x="3445750" y="3605800"/>
            <a:ext cx="492900" cy="66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8"/>
          <p:cNvCxnSpPr>
            <a:stCxn id="254" idx="3"/>
            <a:endCxn id="257" idx="1"/>
          </p:cNvCxnSpPr>
          <p:nvPr/>
        </p:nvCxnSpPr>
        <p:spPr>
          <a:xfrm>
            <a:off x="5205300" y="2978075"/>
            <a:ext cx="9432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p8"/>
          <p:cNvCxnSpPr>
            <a:stCxn id="255" idx="3"/>
            <a:endCxn id="256" idx="1"/>
          </p:cNvCxnSpPr>
          <p:nvPr/>
        </p:nvCxnSpPr>
        <p:spPr>
          <a:xfrm>
            <a:off x="5205300" y="4273475"/>
            <a:ext cx="10194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64" name="Google Shape;26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8700" y="1666125"/>
            <a:ext cx="611699" cy="61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9" name="Google Shape;2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0" name="Google Shape;2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One Hot Encoding   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391052" y="1314438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Consists in getting an dataframe of binary entries for each value of the categorical column.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3" name="Google Shape;273;p9"/>
          <p:cNvGraphicFramePr/>
          <p:nvPr/>
        </p:nvGraphicFramePr>
        <p:xfrm>
          <a:off x="9525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{50B39637-7D71-4D5B-91C6-FFCCEF3618D1}</a:tableStyleId>
              </a:tblPr>
              <a:tblGrid>
                <a:gridCol w="16221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Color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2DC5FA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Green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Blue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4" name="Google Shape;274;p9"/>
          <p:cNvGraphicFramePr/>
          <p:nvPr/>
        </p:nvGraphicFramePr>
        <p:xfrm>
          <a:off x="34671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{50B39637-7D71-4D5B-91C6-FFCCEF3618D1}</a:tableStyleId>
              </a:tblPr>
              <a:tblGrid>
                <a:gridCol w="1467175"/>
                <a:gridCol w="1467175"/>
                <a:gridCol w="1467175"/>
              </a:tblGrid>
              <a:tr h="45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Red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2DC5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Green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2DC5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Blue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2DC5FA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75" name="Google Shape;275;p9"/>
          <p:cNvSpPr txBox="1"/>
          <p:nvPr/>
        </p:nvSpPr>
        <p:spPr>
          <a:xfrm>
            <a:off x="647700" y="4076700"/>
            <a:ext cx="76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 Easy to automate.	Cons: Increases the number of columns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0" name="Google Shape;2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1" name="Google Shape;2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0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Ordinal Encoding   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 txBox="1"/>
          <p:nvPr/>
        </p:nvSpPr>
        <p:spPr>
          <a:xfrm>
            <a:off x="391052" y="13025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Consists in assigning numerical values to each unique value of the categorical column according to an “implicit” relative ordering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4" name="Google Shape;284;p10"/>
          <p:cNvGraphicFramePr/>
          <p:nvPr/>
        </p:nvGraphicFramePr>
        <p:xfrm>
          <a:off x="28575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{50B39637-7D71-4D5B-91C6-FFCCEF3618D1}</a:tableStyleId>
              </a:tblPr>
              <a:tblGrid>
                <a:gridCol w="2004975"/>
                <a:gridCol w="747575"/>
              </a:tblGrid>
              <a:tr h="42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Educational level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2DC5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Value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2DC5FA"/>
                    </a:solidFill>
                  </a:tcPr>
                </a:tc>
              </a:tr>
              <a:tr h="40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Analphabet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Primary School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High School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Bsc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Ph.D.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289" name="Google Shape;2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0" name="Google Shape;1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444296" y="473875"/>
            <a:ext cx="82830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Independent vs dependent features/variables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391050" y="2216927"/>
            <a:ext cx="85626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any dataset we can distinguish between two types of features/variables/columns: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/ predictive ( those that we will use to make predictions 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 / Target (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 we want to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USING the INDEPENDENT FEATURES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385702" y="1013625"/>
            <a:ext cx="779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6791" y="3481399"/>
            <a:ext cx="1535578" cy="11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3350" y="3517300"/>
            <a:ext cx="1050899" cy="105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7975" y="3453388"/>
            <a:ext cx="1178725" cy="11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2" name="Google Shape;13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444305" y="473875"/>
            <a:ext cx="4306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Types of features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391052" y="18359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always two types of features or variables: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(numbers: 1, 2, 3…,3.15, 38.4)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(tags)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Ordinal ( they display some kind of order 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Nominal (they don’t have any order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we use date differences.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can distinguish between them?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express an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amount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(they can be added, subtracted, multiplied, divided..)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doesn’t express an amount, express a tag.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385700" y="1166025"/>
            <a:ext cx="7020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3029" y="1457337"/>
            <a:ext cx="1002638" cy="100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55779" y="2571762"/>
            <a:ext cx="1002650" cy="100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75175" y="2680089"/>
            <a:ext cx="1067924" cy="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5" name="Google Shape;1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Value Types found on datasets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91052" y="18359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find any combination of features in a dataset: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 numbers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(tags 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Characters (“a”, “b”, “W”,....)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 (“My car is red”, “Yahoo!”, “englishhh”,...)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Booleans ( True / False, Yes / Not)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385700" y="1166025"/>
            <a:ext cx="7020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types: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9229" y="1457337"/>
            <a:ext cx="1002638" cy="100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72479" y="2571775"/>
            <a:ext cx="1002650" cy="100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75175" y="2680089"/>
            <a:ext cx="1067924" cy="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8" name="Google Shape;1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9" name="Google Shape;15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Garbage in / Garbage  out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391052" y="18359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●"/>
            </a:pPr>
            <a:r>
              <a:rPr b="0" i="0" lang="en" sz="2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model prediction will never be better than your input data!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385700" y="1166025"/>
            <a:ext cx="7020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types: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7800" y="3073642"/>
            <a:ext cx="2088547" cy="18358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5"/>
          <p:cNvCxnSpPr/>
          <p:nvPr/>
        </p:nvCxnSpPr>
        <p:spPr>
          <a:xfrm flipH="1" rot="10800000">
            <a:off x="3519348" y="3977784"/>
            <a:ext cx="21300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65" name="Google Shape;16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49458" y="3005147"/>
            <a:ext cx="2244391" cy="19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2" name="Google Shape;17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cleaning / wrangling   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391052" y="15311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Standardize column names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Deleting and rearranging columns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Working with data types (set the correct type)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Filtering data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Removing duplicates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Collecting typos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Conditional formatting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Replace missing values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0" name="Google Shape;1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1" name="Google Shape;1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2" name="Google Shape;18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Dealing with missing values   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961725" y="2713525"/>
            <a:ext cx="837300" cy="400200"/>
          </a:xfrm>
          <a:prstGeom prst="rect">
            <a:avLst/>
          </a:prstGeom>
          <a:solidFill>
            <a:srgbClr val="2DC5FA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NA’s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2942925" y="1722925"/>
            <a:ext cx="1249800" cy="400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 them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2790525" y="3627925"/>
            <a:ext cx="1556400" cy="4002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 them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5990925" y="1189525"/>
            <a:ext cx="1249800" cy="400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 rows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5762325" y="2103925"/>
            <a:ext cx="1633500" cy="400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 columns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5838525" y="3018325"/>
            <a:ext cx="2132700" cy="4002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 replacement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5838525" y="4161325"/>
            <a:ext cx="2132700" cy="4002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Imputation methods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1" name="Google Shape;191;p7"/>
          <p:cNvCxnSpPr>
            <a:stCxn id="184" idx="3"/>
            <a:endCxn id="185" idx="1"/>
          </p:cNvCxnSpPr>
          <p:nvPr/>
        </p:nvCxnSpPr>
        <p:spPr>
          <a:xfrm flipH="1" rot="10800000">
            <a:off x="1799025" y="1923025"/>
            <a:ext cx="1143900" cy="99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7"/>
          <p:cNvCxnSpPr>
            <a:stCxn id="184" idx="3"/>
            <a:endCxn id="186" idx="1"/>
          </p:cNvCxnSpPr>
          <p:nvPr/>
        </p:nvCxnSpPr>
        <p:spPr>
          <a:xfrm>
            <a:off x="1799025" y="2913625"/>
            <a:ext cx="991500" cy="9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7"/>
          <p:cNvCxnSpPr>
            <a:stCxn id="185" idx="3"/>
            <a:endCxn id="187" idx="1"/>
          </p:cNvCxnSpPr>
          <p:nvPr/>
        </p:nvCxnSpPr>
        <p:spPr>
          <a:xfrm flipH="1" rot="10800000">
            <a:off x="4192725" y="1389625"/>
            <a:ext cx="1798200" cy="53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7"/>
          <p:cNvCxnSpPr>
            <a:stCxn id="185" idx="3"/>
            <a:endCxn id="188" idx="1"/>
          </p:cNvCxnSpPr>
          <p:nvPr/>
        </p:nvCxnSpPr>
        <p:spPr>
          <a:xfrm>
            <a:off x="4192725" y="1923025"/>
            <a:ext cx="1569600" cy="38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7"/>
          <p:cNvCxnSpPr>
            <a:stCxn id="186" idx="3"/>
            <a:endCxn id="189" idx="1"/>
          </p:cNvCxnSpPr>
          <p:nvPr/>
        </p:nvCxnSpPr>
        <p:spPr>
          <a:xfrm flipH="1" rot="10800000">
            <a:off x="4346925" y="3218425"/>
            <a:ext cx="1491600" cy="60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7"/>
          <p:cNvCxnSpPr>
            <a:stCxn id="186" idx="3"/>
            <a:endCxn id="190" idx="1"/>
          </p:cNvCxnSpPr>
          <p:nvPr/>
        </p:nvCxnSpPr>
        <p:spPr>
          <a:xfrm>
            <a:off x="4346925" y="3828025"/>
            <a:ext cx="1491600" cy="53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c50ab9342_0_91"/>
          <p:cNvSpPr txBox="1"/>
          <p:nvPr/>
        </p:nvSpPr>
        <p:spPr>
          <a:xfrm>
            <a:off x="585600" y="909400"/>
            <a:ext cx="80511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10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Checking for Correlation</a:t>
            </a:r>
            <a:endParaRPr b="0" i="0" sz="2100" u="none" cap="none" strike="noStrike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gec50ab9342_0_91"/>
          <p:cNvSpPr txBox="1"/>
          <p:nvPr/>
        </p:nvSpPr>
        <p:spPr>
          <a:xfrm>
            <a:off x="94250" y="436475"/>
            <a:ext cx="2062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</a:t>
            </a:r>
            <a:endParaRPr b="1" i="0" sz="5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gec50ab9342_0_91"/>
          <p:cNvSpPr txBox="1"/>
          <p:nvPr/>
        </p:nvSpPr>
        <p:spPr>
          <a:xfrm>
            <a:off x="707225" y="1521625"/>
            <a:ext cx="7758000" cy="29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correlations quantifies how much </a:t>
            </a:r>
            <a:r>
              <a:rPr b="1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linearly related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two numerical variables. 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correlation coefficient can be positive, negative or null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range of values is: -1, 1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Correlation </a:t>
            </a:r>
            <a:r>
              <a:rPr b="1" i="0" lang="en" sz="1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doesn’t imply causation</a:t>
            </a:r>
            <a:endParaRPr b="1" i="0" sz="1800" u="none" cap="none" strike="noStrike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gec50ab9342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0749" y="3150875"/>
            <a:ext cx="6733099" cy="152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50ab9342_0_98"/>
          <p:cNvSpPr txBox="1"/>
          <p:nvPr/>
        </p:nvSpPr>
        <p:spPr>
          <a:xfrm>
            <a:off x="585600" y="909400"/>
            <a:ext cx="80511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100" u="none" cap="none" strike="noStrike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LINEAR CORRELATION EXAMPLE</a:t>
            </a:r>
            <a:endParaRPr b="0" i="0" sz="2100" u="none" cap="none" strike="noStrike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gec50ab9342_0_98"/>
          <p:cNvSpPr txBox="1"/>
          <p:nvPr/>
        </p:nvSpPr>
        <p:spPr>
          <a:xfrm>
            <a:off x="94250" y="436475"/>
            <a:ext cx="2062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</a:t>
            </a:r>
            <a:endParaRPr b="1" i="0" sz="5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gec50ab9342_0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825" y="1458900"/>
            <a:ext cx="5223916" cy="32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