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6ed2cd21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6ed2cd21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6ed2cd21e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6ed2cd21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6ed2cd21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6ed2cd21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6ed2cd21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6ed2cd21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6ed2cd21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6ed2cd21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6ed2cd21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6ed2cd21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6ed2cd21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6ed2cd21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6ed2cd21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6ed2cd21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6ed2cd21e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6ed2cd21e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6ed2cd21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6ed2cd21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800"/>
              <a:t>Stock market prediction</a:t>
            </a:r>
            <a:endParaRPr sz="38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Capturing trend information with machine learning techniques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Conclusions</a:t>
            </a:r>
            <a:endParaRPr/>
          </a:p>
        </p:txBody>
      </p:sp>
      <p:sp>
        <p:nvSpPr>
          <p:cNvPr id="347" name="Google Shape;347;p22"/>
          <p:cNvSpPr txBox="1"/>
          <p:nvPr/>
        </p:nvSpPr>
        <p:spPr>
          <a:xfrm>
            <a:off x="696525" y="17359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First conclusion: it seems </a:t>
            </a:r>
            <a:r>
              <a:rPr b="1" lang="en">
                <a:latin typeface="Nunito"/>
                <a:ea typeface="Nunito"/>
                <a:cs typeface="Nunito"/>
                <a:sym typeface="Nunito"/>
              </a:rPr>
              <a:t>possible</a:t>
            </a:r>
            <a:r>
              <a:rPr lang="en">
                <a:latin typeface="Nunito"/>
                <a:ea typeface="Nunito"/>
                <a:cs typeface="Nunito"/>
                <a:sym typeface="Nunito"/>
              </a:rPr>
              <a:t>.</a:t>
            </a:r>
            <a:endParaRPr>
              <a:latin typeface="Nunito"/>
              <a:ea typeface="Nunito"/>
              <a:cs typeface="Nunito"/>
              <a:sym typeface="Nunito"/>
            </a:endParaRPr>
          </a:p>
        </p:txBody>
      </p:sp>
      <p:sp>
        <p:nvSpPr>
          <p:cNvPr id="348" name="Google Shape;348;p22"/>
          <p:cNvSpPr txBox="1"/>
          <p:nvPr/>
        </p:nvSpPr>
        <p:spPr>
          <a:xfrm>
            <a:off x="814400" y="2314575"/>
            <a:ext cx="617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Second conclusion: the model’s accuracy can be </a:t>
            </a:r>
            <a:r>
              <a:rPr b="1" lang="en">
                <a:latin typeface="Nunito"/>
                <a:ea typeface="Nunito"/>
                <a:cs typeface="Nunito"/>
                <a:sym typeface="Nunito"/>
              </a:rPr>
              <a:t>improved</a:t>
            </a:r>
            <a:r>
              <a:rPr lang="en">
                <a:latin typeface="Nunito"/>
                <a:ea typeface="Nunito"/>
                <a:cs typeface="Nunito"/>
                <a:sym typeface="Nunito"/>
              </a:rPr>
              <a:t>. Possibilities: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Include Moving Average</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Trying more advanced techniques such as LSTM Neural Networks</a:t>
            </a:r>
            <a:endParaRPr>
              <a:latin typeface="Nunito"/>
              <a:ea typeface="Nunito"/>
              <a:cs typeface="Nunito"/>
              <a:sym typeface="Nunito"/>
            </a:endParaRPr>
          </a:p>
        </p:txBody>
      </p:sp>
      <p:sp>
        <p:nvSpPr>
          <p:cNvPr id="349" name="Google Shape;349;p22"/>
          <p:cNvSpPr txBox="1"/>
          <p:nvPr/>
        </p:nvSpPr>
        <p:spPr>
          <a:xfrm>
            <a:off x="867975" y="3450425"/>
            <a:ext cx="6172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Personal takeaways: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importance of program flow: optimize and simplify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Getting better API connections (number of connections, dividend, split)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Creating a portfolio management and automatized testing framework.</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3"/>
          <p:cNvSpPr txBox="1"/>
          <p:nvPr>
            <p:ph type="title"/>
          </p:nvPr>
        </p:nvSpPr>
        <p:spPr>
          <a:xfrm>
            <a:off x="1644450" y="1318025"/>
            <a:ext cx="5855100" cy="1467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Business case</a:t>
            </a:r>
            <a:endParaRPr sz="1800"/>
          </a:p>
          <a:p>
            <a:pPr indent="-342900" lvl="0" marL="457200" rtl="0" algn="l">
              <a:spcBef>
                <a:spcPts val="0"/>
              </a:spcBef>
              <a:spcAft>
                <a:spcPts val="0"/>
              </a:spcAft>
              <a:buSzPts val="1800"/>
              <a:buAutoNum type="arabicPeriod"/>
            </a:pPr>
            <a:r>
              <a:rPr lang="en" sz="1800"/>
              <a:t>Initial data</a:t>
            </a:r>
            <a:endParaRPr sz="1800"/>
          </a:p>
          <a:p>
            <a:pPr indent="-342900" lvl="0" marL="457200" rtl="0" algn="l">
              <a:spcBef>
                <a:spcPts val="0"/>
              </a:spcBef>
              <a:spcAft>
                <a:spcPts val="0"/>
              </a:spcAft>
              <a:buSzPts val="1800"/>
              <a:buAutoNum type="arabicPeriod"/>
            </a:pPr>
            <a:r>
              <a:rPr lang="en" sz="1800"/>
              <a:t>Modeling - CCR</a:t>
            </a:r>
            <a:endParaRPr sz="1800"/>
          </a:p>
          <a:p>
            <a:pPr indent="-342900" lvl="0" marL="457200" rtl="0" algn="l">
              <a:spcBef>
                <a:spcPts val="0"/>
              </a:spcBef>
              <a:spcAft>
                <a:spcPts val="0"/>
              </a:spcAft>
              <a:buSzPts val="1800"/>
              <a:buAutoNum type="arabicPeriod"/>
            </a:pPr>
            <a:r>
              <a:rPr lang="en" sz="1800"/>
              <a:t>Program flow</a:t>
            </a:r>
            <a:endParaRPr sz="1800"/>
          </a:p>
          <a:p>
            <a:pPr indent="-342900" lvl="0" marL="457200" rtl="0" algn="l">
              <a:spcBef>
                <a:spcPts val="0"/>
              </a:spcBef>
              <a:spcAft>
                <a:spcPts val="0"/>
              </a:spcAft>
              <a:buSzPts val="1800"/>
              <a:buAutoNum type="arabicPeriod"/>
            </a:pPr>
            <a:r>
              <a:rPr lang="en" sz="1800"/>
              <a:t>Conclusions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en"/>
              <a:t>Business case</a:t>
            </a:r>
            <a:endParaRPr/>
          </a:p>
        </p:txBody>
      </p:sp>
      <p:sp>
        <p:nvSpPr>
          <p:cNvPr id="290" name="Google Shape;290;p15"/>
          <p:cNvSpPr txBox="1"/>
          <p:nvPr>
            <p:ph idx="1" type="body"/>
          </p:nvPr>
        </p:nvSpPr>
        <p:spPr>
          <a:xfrm>
            <a:off x="307250" y="1597875"/>
            <a:ext cx="34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Hypothesis: </a:t>
            </a:r>
            <a:r>
              <a:rPr lang="en"/>
              <a:t>it is possible to extract trend information from “snippets” from </a:t>
            </a:r>
            <a:r>
              <a:rPr b="1" lang="en"/>
              <a:t>index </a:t>
            </a:r>
            <a:r>
              <a:rPr lang="en"/>
              <a:t>data and use it to predict future </a:t>
            </a:r>
            <a:r>
              <a:rPr b="1" lang="en"/>
              <a:t>stock </a:t>
            </a:r>
            <a:r>
              <a:rPr lang="en"/>
              <a:t>prices.</a:t>
            </a:r>
            <a:endParaRPr/>
          </a:p>
          <a:p>
            <a:pPr indent="0" lvl="0" marL="0" rtl="0" algn="l">
              <a:spcBef>
                <a:spcPts val="1200"/>
              </a:spcBef>
              <a:spcAft>
                <a:spcPts val="0"/>
              </a:spcAft>
              <a:buNone/>
            </a:pPr>
            <a:r>
              <a:rPr lang="en"/>
              <a:t>Field of </a:t>
            </a:r>
            <a:r>
              <a:rPr b="1" lang="en"/>
              <a:t>Technical analysis</a:t>
            </a:r>
            <a:endParaRPr b="1"/>
          </a:p>
          <a:p>
            <a:pPr indent="0" lvl="0" marL="0" rtl="0" algn="l">
              <a:spcBef>
                <a:spcPts val="1200"/>
              </a:spcBef>
              <a:spcAft>
                <a:spcPts val="0"/>
              </a:spcAft>
              <a:buNone/>
            </a:pPr>
            <a:r>
              <a:rPr b="1" lang="en"/>
              <a:t>Possible users</a:t>
            </a:r>
            <a:r>
              <a:rPr lang="en"/>
              <a:t>: people who have stocks or want to invest in the stock market with a medium term focus (30 days buy/sell frequency)</a:t>
            </a:r>
            <a:endParaRPr/>
          </a:p>
          <a:p>
            <a:pPr indent="0" lvl="0" marL="0" rtl="0" algn="l">
              <a:spcBef>
                <a:spcPts val="120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3737750" y="1401963"/>
            <a:ext cx="5101449" cy="2933428"/>
          </a:xfrm>
          <a:prstGeom prst="rect">
            <a:avLst/>
          </a:prstGeom>
          <a:noFill/>
          <a:ln>
            <a:noFill/>
          </a:ln>
        </p:spPr>
      </p:pic>
      <p:cxnSp>
        <p:nvCxnSpPr>
          <p:cNvPr id="292" name="Google Shape;292;p15"/>
          <p:cNvCxnSpPr/>
          <p:nvPr/>
        </p:nvCxnSpPr>
        <p:spPr>
          <a:xfrm>
            <a:off x="5475675" y="2132400"/>
            <a:ext cx="0" cy="685800"/>
          </a:xfrm>
          <a:prstGeom prst="straightConnector1">
            <a:avLst/>
          </a:prstGeom>
          <a:noFill/>
          <a:ln cap="flat" cmpd="sng" w="19050">
            <a:solidFill>
              <a:srgbClr val="00FFFF"/>
            </a:solidFill>
            <a:prstDash val="solid"/>
            <a:round/>
            <a:headEnd len="med" w="med" type="none"/>
            <a:tailEnd len="med" w="med" type="none"/>
          </a:ln>
        </p:spPr>
      </p:cxnSp>
      <p:cxnSp>
        <p:nvCxnSpPr>
          <p:cNvPr id="293" name="Google Shape;293;p15"/>
          <p:cNvCxnSpPr/>
          <p:nvPr/>
        </p:nvCxnSpPr>
        <p:spPr>
          <a:xfrm>
            <a:off x="6236500" y="2057400"/>
            <a:ext cx="21300" cy="728700"/>
          </a:xfrm>
          <a:prstGeom prst="straightConnector1">
            <a:avLst/>
          </a:prstGeom>
          <a:noFill/>
          <a:ln cap="flat" cmpd="sng" w="28575">
            <a:solidFill>
              <a:srgbClr val="FF0000"/>
            </a:solidFill>
            <a:prstDash val="solid"/>
            <a:round/>
            <a:headEnd len="med" w="med" type="none"/>
            <a:tailEnd len="med" w="med" type="none"/>
          </a:ln>
        </p:spPr>
      </p:cxnSp>
      <p:cxnSp>
        <p:nvCxnSpPr>
          <p:cNvPr id="294" name="Google Shape;294;p15"/>
          <p:cNvCxnSpPr/>
          <p:nvPr/>
        </p:nvCxnSpPr>
        <p:spPr>
          <a:xfrm>
            <a:off x="6375800" y="2443175"/>
            <a:ext cx="600000" cy="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Initial data</a:t>
            </a:r>
            <a:endParaRPr/>
          </a:p>
        </p:txBody>
      </p:sp>
      <p:sp>
        <p:nvSpPr>
          <p:cNvPr id="300" name="Google Shape;300;p16"/>
          <p:cNvSpPr txBox="1"/>
          <p:nvPr/>
        </p:nvSpPr>
        <p:spPr>
          <a:xfrm>
            <a:off x="332175" y="1360900"/>
            <a:ext cx="4468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Kaggle </a:t>
            </a:r>
            <a:r>
              <a:rPr lang="en">
                <a:latin typeface="Nunito"/>
                <a:ea typeface="Nunito"/>
                <a:cs typeface="Nunito"/>
                <a:sym typeface="Nunito"/>
              </a:rPr>
              <a:t>dataset with 30+ years of information for 14 indexes:Date, Value, and Volume.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Transformation</a:t>
            </a:r>
            <a:r>
              <a:rPr lang="en">
                <a:latin typeface="Nunito"/>
                <a:ea typeface="Nunito"/>
                <a:cs typeface="Nunito"/>
                <a:sym typeface="Nunito"/>
              </a:rPr>
              <a:t>. For each row: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Pivot day</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Snippet size (backwards)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Projection step (forwards)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Get n random days and the relevant information.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Example</a:t>
            </a:r>
            <a:r>
              <a:rPr lang="en">
                <a:latin typeface="Nunito"/>
                <a:ea typeface="Nunito"/>
                <a:cs typeface="Nunito"/>
                <a:sym typeface="Nunito"/>
              </a:rPr>
              <a:t>: if snippet_size=20, for each row we would have 40 data points for price and volume, plus the pivot day price and the projection date price. We use these prices to calculate the percentage increase.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01" name="Google Shape;301;p16"/>
          <p:cNvSpPr txBox="1"/>
          <p:nvPr/>
        </p:nvSpPr>
        <p:spPr>
          <a:xfrm>
            <a:off x="5025625" y="2571750"/>
            <a:ext cx="3632700" cy="831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Nunito"/>
                <a:ea typeface="Nunito"/>
                <a:cs typeface="Nunito"/>
                <a:sym typeface="Nunito"/>
              </a:rPr>
              <a:t>TARGET VALUE</a:t>
            </a:r>
            <a:r>
              <a:rPr b="1" lang="en">
                <a:latin typeface="Nunito"/>
                <a:ea typeface="Nunito"/>
                <a:cs typeface="Nunito"/>
                <a:sym typeface="Nunito"/>
              </a:rPr>
              <a:t>: percentage increase or decrease between the pivot date and the projection date.</a:t>
            </a:r>
            <a:endParaRPr b="1">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Modeling</a:t>
            </a:r>
            <a:endParaRPr/>
          </a:p>
        </p:txBody>
      </p:sp>
      <p:sp>
        <p:nvSpPr>
          <p:cNvPr id="307" name="Google Shape;307;p17"/>
          <p:cNvSpPr txBox="1"/>
          <p:nvPr>
            <p:ph idx="1" type="body"/>
          </p:nvPr>
        </p:nvSpPr>
        <p:spPr>
          <a:xfrm>
            <a:off x="317950" y="1539975"/>
            <a:ext cx="7525800" cy="196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Normalisation</a:t>
            </a:r>
            <a:r>
              <a:rPr lang="en"/>
              <a:t>: minmax for price and volume data.</a:t>
            </a:r>
            <a:endParaRPr/>
          </a:p>
          <a:p>
            <a:pPr indent="0" lvl="0" marL="0" rtl="0" algn="l">
              <a:spcBef>
                <a:spcPts val="1200"/>
              </a:spcBef>
              <a:spcAft>
                <a:spcPts val="0"/>
              </a:spcAft>
              <a:buNone/>
            </a:pPr>
            <a:r>
              <a:rPr lang="en"/>
              <a:t>3 model pipeline:</a:t>
            </a:r>
            <a:endParaRPr/>
          </a:p>
          <a:p>
            <a:pPr indent="-311150" lvl="0" marL="457200" rtl="0" algn="l">
              <a:spcBef>
                <a:spcPts val="1200"/>
              </a:spcBef>
              <a:spcAft>
                <a:spcPts val="0"/>
              </a:spcAft>
              <a:buSzPts val="1300"/>
              <a:buAutoNum type="arabicPeriod"/>
            </a:pPr>
            <a:r>
              <a:rPr b="1" lang="en"/>
              <a:t>Clustering</a:t>
            </a:r>
            <a:r>
              <a:rPr lang="en"/>
              <a:t>: identifying trends with KMeans</a:t>
            </a:r>
            <a:endParaRPr/>
          </a:p>
          <a:p>
            <a:pPr indent="-311150" lvl="0" marL="457200" rtl="0" algn="l">
              <a:spcBef>
                <a:spcPts val="0"/>
              </a:spcBef>
              <a:spcAft>
                <a:spcPts val="0"/>
              </a:spcAft>
              <a:buSzPts val="1300"/>
              <a:buAutoNum type="arabicPeriod"/>
            </a:pPr>
            <a:r>
              <a:rPr b="1" lang="en"/>
              <a:t>Classification</a:t>
            </a:r>
            <a:r>
              <a:rPr lang="en"/>
              <a:t>: </a:t>
            </a:r>
            <a:r>
              <a:rPr lang="en"/>
              <a:t>classifying</a:t>
            </a:r>
            <a:r>
              <a:rPr lang="en"/>
              <a:t> in Good, Bad or Neutral outlooks with Random Forest Classifier or Extra Trees Classifier</a:t>
            </a:r>
            <a:endParaRPr/>
          </a:p>
          <a:p>
            <a:pPr indent="-311150" lvl="0" marL="457200" rtl="0" algn="l">
              <a:spcBef>
                <a:spcPts val="0"/>
              </a:spcBef>
              <a:spcAft>
                <a:spcPts val="0"/>
              </a:spcAft>
              <a:buSzPts val="1300"/>
              <a:buAutoNum type="arabicPeriod"/>
            </a:pPr>
            <a:r>
              <a:rPr b="1" lang="en"/>
              <a:t>Regression</a:t>
            </a:r>
            <a:r>
              <a:rPr lang="en"/>
              <a:t>: predicting the </a:t>
            </a:r>
            <a:r>
              <a:rPr b="1" lang="en"/>
              <a:t>target value</a:t>
            </a:r>
            <a:r>
              <a:rPr lang="en"/>
              <a:t> with Light Gradient Boosting Machine or Extra Trees Regressor</a:t>
            </a:r>
            <a:endParaRPr/>
          </a:p>
        </p:txBody>
      </p:sp>
      <p:sp>
        <p:nvSpPr>
          <p:cNvPr id="308" name="Google Shape;308;p17"/>
          <p:cNvSpPr txBox="1"/>
          <p:nvPr/>
        </p:nvSpPr>
        <p:spPr>
          <a:xfrm>
            <a:off x="2903950" y="3996925"/>
            <a:ext cx="2721900" cy="4617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A86E8"/>
                </a:solidFill>
                <a:latin typeface="Nunito"/>
                <a:ea typeface="Nunito"/>
                <a:cs typeface="Nunito"/>
                <a:sym typeface="Nunito"/>
              </a:rPr>
              <a:t>R2 SCORE:</a:t>
            </a:r>
            <a:r>
              <a:rPr lang="en" sz="1800">
                <a:latin typeface="Nunito"/>
                <a:ea typeface="Nunito"/>
                <a:cs typeface="Nunito"/>
                <a:sym typeface="Nunito"/>
              </a:rPr>
              <a:t> &gt; 0.75</a:t>
            </a:r>
            <a:endParaRPr sz="1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260950" y="555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Clustering</a:t>
            </a:r>
            <a:endParaRPr/>
          </a:p>
        </p:txBody>
      </p:sp>
      <p:pic>
        <p:nvPicPr>
          <p:cNvPr id="314" name="Google Shape;314;p18"/>
          <p:cNvPicPr preferRelativeResize="0"/>
          <p:nvPr/>
        </p:nvPicPr>
        <p:blipFill>
          <a:blip r:embed="rId3">
            <a:alphaModFix/>
          </a:blip>
          <a:stretch>
            <a:fillRect/>
          </a:stretch>
        </p:blipFill>
        <p:spPr>
          <a:xfrm>
            <a:off x="2868225" y="3269825"/>
            <a:ext cx="2318950" cy="1732986"/>
          </a:xfrm>
          <a:prstGeom prst="rect">
            <a:avLst/>
          </a:prstGeom>
          <a:noFill/>
          <a:ln>
            <a:noFill/>
          </a:ln>
        </p:spPr>
      </p:pic>
      <p:pic>
        <p:nvPicPr>
          <p:cNvPr id="315" name="Google Shape;315;p18"/>
          <p:cNvPicPr preferRelativeResize="0"/>
          <p:nvPr/>
        </p:nvPicPr>
        <p:blipFill>
          <a:blip r:embed="rId4">
            <a:alphaModFix/>
          </a:blip>
          <a:stretch>
            <a:fillRect/>
          </a:stretch>
        </p:blipFill>
        <p:spPr>
          <a:xfrm>
            <a:off x="381400" y="3236275"/>
            <a:ext cx="2318950" cy="1800075"/>
          </a:xfrm>
          <a:prstGeom prst="rect">
            <a:avLst/>
          </a:prstGeom>
          <a:noFill/>
          <a:ln>
            <a:noFill/>
          </a:ln>
        </p:spPr>
      </p:pic>
      <p:pic>
        <p:nvPicPr>
          <p:cNvPr id="316" name="Google Shape;316;p18"/>
          <p:cNvPicPr preferRelativeResize="0"/>
          <p:nvPr/>
        </p:nvPicPr>
        <p:blipFill>
          <a:blip r:embed="rId5">
            <a:alphaModFix/>
          </a:blip>
          <a:stretch>
            <a:fillRect/>
          </a:stretch>
        </p:blipFill>
        <p:spPr>
          <a:xfrm>
            <a:off x="2868225" y="1510450"/>
            <a:ext cx="2196916" cy="1659500"/>
          </a:xfrm>
          <a:prstGeom prst="rect">
            <a:avLst/>
          </a:prstGeom>
          <a:noFill/>
          <a:ln>
            <a:noFill/>
          </a:ln>
        </p:spPr>
      </p:pic>
      <p:pic>
        <p:nvPicPr>
          <p:cNvPr id="317" name="Google Shape;317;p18"/>
          <p:cNvPicPr preferRelativeResize="0"/>
          <p:nvPr/>
        </p:nvPicPr>
        <p:blipFill>
          <a:blip r:embed="rId6">
            <a:alphaModFix/>
          </a:blip>
          <a:stretch>
            <a:fillRect/>
          </a:stretch>
        </p:blipFill>
        <p:spPr>
          <a:xfrm>
            <a:off x="5438800" y="3283639"/>
            <a:ext cx="2196925" cy="1705360"/>
          </a:xfrm>
          <a:prstGeom prst="rect">
            <a:avLst/>
          </a:prstGeom>
          <a:noFill/>
          <a:ln>
            <a:noFill/>
          </a:ln>
        </p:spPr>
      </p:pic>
      <p:pic>
        <p:nvPicPr>
          <p:cNvPr id="318" name="Google Shape;318;p18"/>
          <p:cNvPicPr preferRelativeResize="0"/>
          <p:nvPr/>
        </p:nvPicPr>
        <p:blipFill>
          <a:blip r:embed="rId7">
            <a:alphaModFix/>
          </a:blip>
          <a:stretch>
            <a:fillRect/>
          </a:stretch>
        </p:blipFill>
        <p:spPr>
          <a:xfrm>
            <a:off x="205975" y="1443499"/>
            <a:ext cx="2494375" cy="1884175"/>
          </a:xfrm>
          <a:prstGeom prst="rect">
            <a:avLst/>
          </a:prstGeom>
          <a:noFill/>
          <a:ln>
            <a:noFill/>
          </a:ln>
        </p:spPr>
      </p:pic>
      <p:pic>
        <p:nvPicPr>
          <p:cNvPr id="319" name="Google Shape;319;p18"/>
          <p:cNvPicPr preferRelativeResize="0"/>
          <p:nvPr/>
        </p:nvPicPr>
        <p:blipFill>
          <a:blip r:embed="rId8">
            <a:alphaModFix/>
          </a:blip>
          <a:stretch>
            <a:fillRect/>
          </a:stretch>
        </p:blipFill>
        <p:spPr>
          <a:xfrm>
            <a:off x="5438800" y="1532913"/>
            <a:ext cx="2196925" cy="17053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a:t>
            </a:r>
            <a:endParaRPr/>
          </a:p>
        </p:txBody>
      </p:sp>
      <p:sp>
        <p:nvSpPr>
          <p:cNvPr id="325" name="Google Shape;325;p19"/>
          <p:cNvSpPr txBox="1"/>
          <p:nvPr/>
        </p:nvSpPr>
        <p:spPr>
          <a:xfrm>
            <a:off x="471500" y="15644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Labels</a:t>
            </a:r>
            <a:r>
              <a:rPr lang="en">
                <a:latin typeface="Nunito"/>
                <a:ea typeface="Nunito"/>
                <a:cs typeface="Nunito"/>
                <a:sym typeface="Nunito"/>
              </a:rPr>
              <a:t>: good, bad or neutral</a:t>
            </a:r>
            <a:endParaRPr>
              <a:latin typeface="Nunito"/>
              <a:ea typeface="Nunito"/>
              <a:cs typeface="Nunito"/>
              <a:sym typeface="Nunito"/>
            </a:endParaRPr>
          </a:p>
        </p:txBody>
      </p:sp>
      <p:pic>
        <p:nvPicPr>
          <p:cNvPr id="326" name="Google Shape;326;p19"/>
          <p:cNvPicPr preferRelativeResize="0"/>
          <p:nvPr/>
        </p:nvPicPr>
        <p:blipFill>
          <a:blip r:embed="rId3">
            <a:alphaModFix/>
          </a:blip>
          <a:stretch>
            <a:fillRect/>
          </a:stretch>
        </p:blipFill>
        <p:spPr>
          <a:xfrm>
            <a:off x="152400" y="2117075"/>
            <a:ext cx="3724275" cy="2619375"/>
          </a:xfrm>
          <a:prstGeom prst="rect">
            <a:avLst/>
          </a:prstGeom>
          <a:noFill/>
          <a:ln>
            <a:noFill/>
          </a:ln>
        </p:spPr>
      </p:pic>
      <p:pic>
        <p:nvPicPr>
          <p:cNvPr id="327" name="Google Shape;327;p19"/>
          <p:cNvPicPr preferRelativeResize="0"/>
          <p:nvPr/>
        </p:nvPicPr>
        <p:blipFill>
          <a:blip r:embed="rId4">
            <a:alphaModFix/>
          </a:blip>
          <a:stretch>
            <a:fillRect/>
          </a:stretch>
        </p:blipFill>
        <p:spPr>
          <a:xfrm>
            <a:off x="4029075" y="2117075"/>
            <a:ext cx="4038600" cy="266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228800" y="6080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a:t>
            </a:r>
            <a:endParaRPr/>
          </a:p>
        </p:txBody>
      </p:sp>
      <p:pic>
        <p:nvPicPr>
          <p:cNvPr id="333" name="Google Shape;333;p20"/>
          <p:cNvPicPr preferRelativeResize="0"/>
          <p:nvPr/>
        </p:nvPicPr>
        <p:blipFill>
          <a:blip r:embed="rId3">
            <a:alphaModFix/>
          </a:blip>
          <a:stretch>
            <a:fillRect/>
          </a:stretch>
        </p:blipFill>
        <p:spPr>
          <a:xfrm>
            <a:off x="557200" y="2455924"/>
            <a:ext cx="2496750" cy="2505775"/>
          </a:xfrm>
          <a:prstGeom prst="rect">
            <a:avLst/>
          </a:prstGeom>
          <a:noFill/>
          <a:ln>
            <a:noFill/>
          </a:ln>
        </p:spPr>
      </p:pic>
      <p:pic>
        <p:nvPicPr>
          <p:cNvPr id="334" name="Google Shape;334;p20"/>
          <p:cNvPicPr preferRelativeResize="0"/>
          <p:nvPr/>
        </p:nvPicPr>
        <p:blipFill>
          <a:blip r:embed="rId4">
            <a:alphaModFix/>
          </a:blip>
          <a:stretch>
            <a:fillRect/>
          </a:stretch>
        </p:blipFill>
        <p:spPr>
          <a:xfrm>
            <a:off x="4704163" y="2399113"/>
            <a:ext cx="3914775" cy="2619375"/>
          </a:xfrm>
          <a:prstGeom prst="rect">
            <a:avLst/>
          </a:prstGeom>
          <a:noFill/>
          <a:ln>
            <a:noFill/>
          </a:ln>
        </p:spPr>
      </p:pic>
      <p:sp>
        <p:nvSpPr>
          <p:cNvPr id="335" name="Google Shape;335;p20"/>
          <p:cNvSpPr txBox="1"/>
          <p:nvPr/>
        </p:nvSpPr>
        <p:spPr>
          <a:xfrm>
            <a:off x="1960950" y="13394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Baseline - only price and volume information. </a:t>
            </a:r>
            <a:r>
              <a:rPr lang="en">
                <a:solidFill>
                  <a:schemeClr val="accent2"/>
                </a:solidFill>
                <a:latin typeface="Nunito"/>
                <a:ea typeface="Nunito"/>
                <a:cs typeface="Nunito"/>
                <a:sym typeface="Nunito"/>
              </a:rPr>
              <a:t>R2 ~ 40%</a:t>
            </a:r>
            <a:endParaRPr>
              <a:solidFill>
                <a:schemeClr val="accent2"/>
              </a:solidFill>
              <a:latin typeface="Nunito"/>
              <a:ea typeface="Nunito"/>
              <a:cs typeface="Nunito"/>
              <a:sym typeface="Nunito"/>
            </a:endParaRPr>
          </a:p>
        </p:txBody>
      </p:sp>
      <p:sp>
        <p:nvSpPr>
          <p:cNvPr id="336" name="Google Shape;336;p20"/>
          <p:cNvSpPr txBox="1"/>
          <p:nvPr/>
        </p:nvSpPr>
        <p:spPr>
          <a:xfrm>
            <a:off x="1960950" y="1869288"/>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With clustering and classification results. </a:t>
            </a:r>
            <a:r>
              <a:rPr lang="en">
                <a:solidFill>
                  <a:schemeClr val="accent3"/>
                </a:solidFill>
                <a:latin typeface="Nunito"/>
                <a:ea typeface="Nunito"/>
                <a:cs typeface="Nunito"/>
                <a:sym typeface="Nunito"/>
              </a:rPr>
              <a:t>R2 ~ 75%</a:t>
            </a:r>
            <a:endParaRPr>
              <a:solidFill>
                <a:schemeClr val="accent3"/>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1"/>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3.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