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90" r:id="rId7"/>
    <p:sldId id="291" r:id="rId8"/>
    <p:sldId id="264" r:id="rId9"/>
    <p:sldId id="300" r:id="rId10"/>
    <p:sldId id="301" r:id="rId11"/>
    <p:sldId id="302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0D521E8-5F2D-448F-9368-761AD6145356}">
          <p14:sldIdLst>
            <p14:sldId id="256"/>
            <p14:sldId id="277"/>
            <p14:sldId id="290"/>
            <p14:sldId id="291"/>
            <p14:sldId id="264"/>
            <p14:sldId id="300"/>
            <p14:sldId id="301"/>
            <p14:sldId id="302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2D4C1-E4DE-12DB-CE5E-0F24364E5611}" v="623" dt="2023-02-09T06:18:11.700"/>
    <p1510:client id="{59C77B97-CBA5-A8BD-7775-27C33DF04D83}" v="4" dt="2023-02-09T05:14:27.771"/>
    <p1510:client id="{EF6C6B6E-7E0D-4B2F-BCB4-6AA6743B8BB7}" v="80" dt="2023-02-09T06:16:29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0B032-4FC5-443B-B858-DB4B3088BEE9}" type="datetime1">
              <a:rPr lang="es-ES" smtClean="0"/>
              <a:t>09/02/2023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BB1E8-FFB4-4CE9-8FFB-DCF486277706}" type="datetime1">
              <a:rPr lang="es-ES" smtClean="0"/>
              <a:pPr/>
              <a:t>09/02/2023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45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43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0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90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82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945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4520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385749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86809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0885946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337174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5927991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444312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8117689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uatro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fech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2" name="Marcador de pie de página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3" name="Marcador de número de diapositiva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3253828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la izqui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cuatro imágen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1" name="Marcador de posición de imagen en línea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2" name="Marcador de posición de imagen en línea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3" name="Marcador de posición de imagen en línea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4" name="Marcador de posición de imagen en línea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fech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31" name="Marcador de pie de página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32" name="Marcador de número de diapositiva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9" name="Marcador de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fech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42" name="Marcador de pie de página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43" name="Marcador de número de diapositiva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equip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posición de imagen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Marcador de posición de imagen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posición de imagen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4" name="Marcador de fech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5" name="Marcador de pie de página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6" name="Marcador de número de diapositiva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725391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6108098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530809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971144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6503200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28960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8189262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es-ES" noProof="0" smtClean="0"/>
              <a:t>29/7/20XX</a:t>
            </a:r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es-ES" noProof="0" smtClean="0"/>
              <a:t>Orientación de empleados</a:t>
            </a: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5414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677" r:id="rId18"/>
    <p:sldLayoutId id="2147483674" r:id="rId19"/>
    <p:sldLayoutId id="2147483671" r:id="rId20"/>
    <p:sldLayoutId id="2147483676" r:id="rId21"/>
    <p:sldLayoutId id="2147483670" r:id="rId22"/>
    <p:sldLayoutId id="2147483651" r:id="rId23"/>
    <p:sldLayoutId id="2147483672" r:id="rId2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8" y="2060493"/>
            <a:ext cx="7841974" cy="153618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sz="4800" b="1" dirty="0" smtClean="0"/>
              <a:t>FUNDAMENTO DE BASE DE DATOS</a:t>
            </a:r>
            <a:endParaRPr lang="es-ES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174" y="4064000"/>
            <a:ext cx="7448826" cy="2251018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2400" dirty="0" smtClean="0"/>
              <a:t>Carlos Enrique Morocho Carrión</a:t>
            </a:r>
          </a:p>
          <a:p>
            <a:pPr algn="ctr" rtl="0"/>
            <a:endParaRPr lang="es-ES" dirty="0" smtClean="0"/>
          </a:p>
          <a:p>
            <a:pPr algn="ctr" rtl="0"/>
            <a:r>
              <a:rPr lang="es-ES" dirty="0" smtClean="0"/>
              <a:t>CICLO</a:t>
            </a:r>
            <a:endParaRPr lang="es-ES" dirty="0"/>
          </a:p>
          <a:p>
            <a:pPr algn="ctr"/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Octubre 2022 – Febrero 2023</a:t>
            </a:r>
          </a:p>
        </p:txBody>
      </p:sp>
      <p:pic>
        <p:nvPicPr>
          <p:cNvPr id="1026" name="Picture 2" descr="Resultado de imagen para logo utpl">
            <a:extLst>
              <a:ext uri="{FF2B5EF4-FFF2-40B4-BE49-F238E27FC236}">
                <a16:creationId xmlns:a16="http://schemas.microsoft.com/office/drawing/2014/main" id="{5E913ABF-17F0-495B-5DB0-54632EE5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48" y="643296"/>
            <a:ext cx="29622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C7BD76B-C6F5-6FF6-F4E7-B59010BAA94A}"/>
              </a:ext>
            </a:extLst>
          </p:cNvPr>
          <p:cNvSpPr txBox="1">
            <a:spLocks/>
          </p:cNvSpPr>
          <p:nvPr/>
        </p:nvSpPr>
        <p:spPr>
          <a:xfrm>
            <a:off x="612934" y="571781"/>
            <a:ext cx="4332290" cy="1393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Modelo </a:t>
            </a:r>
            <a:endParaRPr lang="es-ES" dirty="0" smtClean="0"/>
          </a:p>
          <a:p>
            <a:r>
              <a:rPr lang="es-ES" dirty="0" smtClean="0"/>
              <a:t>Conceptual</a:t>
            </a:r>
            <a:endParaRPr lang="es-ES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9BAD35DC-F14D-677C-A78C-60994830505C}"/>
              </a:ext>
            </a:extLst>
          </p:cNvPr>
          <p:cNvSpPr txBox="1">
            <a:spLocks/>
          </p:cNvSpPr>
          <p:nvPr/>
        </p:nvSpPr>
        <p:spPr>
          <a:xfrm>
            <a:off x="395040" y="2482751"/>
            <a:ext cx="5078107" cy="340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2796E6B-E336-761A-5BAF-E5AF8A0FFAC3}"/>
              </a:ext>
            </a:extLst>
          </p:cNvPr>
          <p:cNvSpPr txBox="1"/>
          <p:nvPr/>
        </p:nvSpPr>
        <p:spPr>
          <a:xfrm>
            <a:off x="4693299" y="571781"/>
            <a:ext cx="6036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Luego de haber realizado un previo análisis del conjunto de datos</a:t>
            </a:r>
            <a:r>
              <a:rPr lang="es-EC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posterior a este análisis mediante el modelo de 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Entidad-Relación, </a:t>
            </a:r>
            <a:r>
              <a:rPr lang="es-EC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identificamos 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los atributos correspondientes a cada relación. </a:t>
            </a:r>
            <a:r>
              <a:rPr lang="es-EC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 se señalo para una mejor compresión se resalto las llaves primarias con naranja y las llaves foráneas de color verde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34" y="2224847"/>
            <a:ext cx="10117270" cy="41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F83D3AEF-1223-C5F8-CA8E-EAB71C8E845A}"/>
              </a:ext>
            </a:extLst>
          </p:cNvPr>
          <p:cNvSpPr txBox="1">
            <a:spLocks/>
          </p:cNvSpPr>
          <p:nvPr/>
        </p:nvSpPr>
        <p:spPr>
          <a:xfrm>
            <a:off x="8108302" y="599344"/>
            <a:ext cx="2714870" cy="1254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Modelo </a:t>
            </a:r>
            <a:endParaRPr lang="es-ES" dirty="0" smtClean="0"/>
          </a:p>
          <a:p>
            <a:r>
              <a:rPr lang="es-ES" dirty="0" smtClean="0"/>
              <a:t>Lógico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48AC2AD-C054-8713-26B8-D28CC01AFC16}"/>
              </a:ext>
            </a:extLst>
          </p:cNvPr>
          <p:cNvSpPr txBox="1"/>
          <p:nvPr/>
        </p:nvSpPr>
        <p:spPr>
          <a:xfrm>
            <a:off x="718457" y="487756"/>
            <a:ext cx="7081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Luego de la realizaci</a:t>
            </a:r>
            <a:r>
              <a:rPr lang="es-EC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ón del 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s-EC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odelo Conceptual, se realizo el Modelo Lógico tomando como base el previo Modelo, en este se añadieron un poco más de detalle donde se especificaría cuales son las llaves primarias, o si existe una combinación de las mismas, de igual manera con las llaves foráneas. Y si las relaciones son 1 --&gt; n / 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</a:rPr>
              <a:t>1 </a:t>
            </a:r>
            <a:r>
              <a:rPr lang="es-EC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--&gt; 1 / n --&gt; 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s-EC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2176013"/>
            <a:ext cx="10571583" cy="42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B74EEEA-DDE7-36CE-C162-F35D308E6C48}"/>
              </a:ext>
            </a:extLst>
          </p:cNvPr>
          <p:cNvSpPr txBox="1">
            <a:spLocks/>
          </p:cNvSpPr>
          <p:nvPr/>
        </p:nvSpPr>
        <p:spPr>
          <a:xfrm>
            <a:off x="8069891" y="1022615"/>
            <a:ext cx="3909060" cy="75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Modelo Físico</a:t>
            </a:r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86AF6B16-4963-CEC4-C38A-3B69ECC8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9" y="1022615"/>
            <a:ext cx="7734056" cy="454782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469BB0D-53B0-311B-AE5A-8EAFEF69EEFB}"/>
              </a:ext>
            </a:extLst>
          </p:cNvPr>
          <p:cNvSpPr txBox="1"/>
          <p:nvPr/>
        </p:nvSpPr>
        <p:spPr>
          <a:xfrm>
            <a:off x="8447312" y="1881928"/>
            <a:ext cx="336731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C" dirty="0" smtClean="0">
                <a:effectLst/>
                <a:latin typeface="Times New Roman"/>
                <a:ea typeface="Calibri"/>
                <a:cs typeface="Arial"/>
              </a:rPr>
              <a:t>El modelo Físico ya seria la fase final de la conceptualizaci</a:t>
            </a:r>
            <a:r>
              <a:rPr lang="es-EC" dirty="0" smtClean="0">
                <a:latin typeface="Times New Roman"/>
                <a:ea typeface="Calibri"/>
                <a:cs typeface="Arial"/>
              </a:rPr>
              <a:t>ón, en este modelado ya se especifico todas aquellas tablas con sus respectivos atributos con sus debidos tipos de datos, y este modelado es de gran utilidad</a:t>
            </a:r>
            <a:r>
              <a:rPr lang="es-EC" dirty="0" smtClean="0">
                <a:effectLst/>
                <a:latin typeface="Times New Roman"/>
                <a:ea typeface="Calibri"/>
                <a:cs typeface="Arial"/>
              </a:rPr>
              <a:t> ya que con </a:t>
            </a:r>
            <a:r>
              <a:rPr lang="es-EC" dirty="0">
                <a:effectLst/>
                <a:latin typeface="Times New Roman"/>
                <a:ea typeface="Calibri"/>
                <a:cs typeface="Arial"/>
              </a:rPr>
              <a:t>este modelo </a:t>
            </a:r>
            <a:r>
              <a:rPr lang="es-EC" dirty="0" smtClean="0">
                <a:latin typeface="Times New Roman"/>
                <a:ea typeface="Calibri"/>
                <a:cs typeface="Arial"/>
              </a:rPr>
              <a:t>tendremos una referencia</a:t>
            </a:r>
            <a:r>
              <a:rPr lang="es-EC" dirty="0" smtClean="0">
                <a:effectLst/>
                <a:latin typeface="Times New Roman"/>
                <a:ea typeface="Calibri"/>
                <a:cs typeface="Arial"/>
              </a:rPr>
              <a:t> para pasar </a:t>
            </a:r>
            <a:r>
              <a:rPr lang="es-EC" dirty="0">
                <a:effectLst/>
                <a:latin typeface="Times New Roman"/>
                <a:ea typeface="Calibri"/>
                <a:cs typeface="Arial"/>
              </a:rPr>
              <a:t>a generar las respectivas sentencias DDL</a:t>
            </a:r>
            <a:endParaRPr lang="es-ES" dirty="0">
              <a:effectLst/>
              <a:latin typeface="Times New Roman"/>
              <a:ea typeface="Calibri"/>
              <a:cs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77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F4E4AC-866E-41A9-AD13-857054D9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A36F14F-56A9-279B-0415-889B5741EF1D}"/>
              </a:ext>
            </a:extLst>
          </p:cNvPr>
          <p:cNvSpPr txBox="1">
            <a:spLocks/>
          </p:cNvSpPr>
          <p:nvPr/>
        </p:nvSpPr>
        <p:spPr>
          <a:xfrm>
            <a:off x="4562296" y="1670180"/>
            <a:ext cx="3210103" cy="6325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/>
              <a:t>NORMALIZACIÓN </a:t>
            </a:r>
            <a:endParaRPr lang="es-ES" sz="3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255DE6-7959-1A58-30F4-F921DE54B9B8}"/>
              </a:ext>
            </a:extLst>
          </p:cNvPr>
          <p:cNvSpPr txBox="1"/>
          <p:nvPr/>
        </p:nvSpPr>
        <p:spPr>
          <a:xfrm>
            <a:off x="2667001" y="2427515"/>
            <a:ext cx="68579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Skeena"/>
              </a:rPr>
              <a:t>Normalizar</a:t>
            </a:r>
            <a:r>
              <a:rPr lang="en-US" dirty="0">
                <a:latin typeface="Skeena"/>
              </a:rPr>
              <a:t> </a:t>
            </a:r>
            <a:r>
              <a:rPr lang="en-US" dirty="0" err="1">
                <a:latin typeface="Skeena"/>
              </a:rPr>
              <a:t>datos</a:t>
            </a:r>
            <a:r>
              <a:rPr lang="en-US" dirty="0">
                <a:latin typeface="Skeena"/>
              </a:rPr>
              <a:t> </a:t>
            </a:r>
            <a:r>
              <a:rPr lang="en-US" dirty="0" err="1">
                <a:latin typeface="Skeena"/>
              </a:rPr>
              <a:t>consiste</a:t>
            </a:r>
            <a:r>
              <a:rPr lang="en-US" dirty="0">
                <a:latin typeface="Skeena"/>
              </a:rPr>
              <a:t> </a:t>
            </a:r>
            <a:r>
              <a:rPr lang="en-US" dirty="0" err="1">
                <a:latin typeface="Skeena"/>
              </a:rPr>
              <a:t>en</a:t>
            </a:r>
            <a:r>
              <a:rPr lang="en-US" dirty="0">
                <a:latin typeface="Skeena"/>
              </a:rPr>
              <a:t> </a:t>
            </a:r>
            <a:r>
              <a:rPr lang="en-US" dirty="0" err="1">
                <a:latin typeface="Skeena"/>
              </a:rPr>
              <a:t>organizarlos</a:t>
            </a:r>
            <a:r>
              <a:rPr lang="en-US" dirty="0">
                <a:latin typeface="Skeena"/>
              </a:rPr>
              <a:t> de </a:t>
            </a:r>
            <a:r>
              <a:rPr lang="en-US" dirty="0" err="1">
                <a:latin typeface="Skeena"/>
              </a:rPr>
              <a:t>manera</a:t>
            </a:r>
            <a:r>
              <a:rPr lang="en-US" dirty="0">
                <a:latin typeface="Skeena"/>
              </a:rPr>
              <a:t> </a:t>
            </a:r>
            <a:r>
              <a:rPr lang="en-US" dirty="0" err="1">
                <a:latin typeface="Skeena"/>
              </a:rPr>
              <a:t>eficiente</a:t>
            </a:r>
            <a:r>
              <a:rPr lang="en-US" dirty="0">
                <a:latin typeface="Skeena"/>
              </a:rPr>
              <a:t> y </a:t>
            </a:r>
            <a:r>
              <a:rPr lang="en-US" dirty="0" err="1">
                <a:latin typeface="Skeena"/>
              </a:rPr>
              <a:t>estructurada</a:t>
            </a:r>
            <a:r>
              <a:rPr lang="en-US" dirty="0">
                <a:latin typeface="Skeena"/>
              </a:rPr>
              <a:t> </a:t>
            </a:r>
            <a:r>
              <a:rPr lang="en-US" dirty="0" err="1">
                <a:latin typeface="Skeena"/>
              </a:rPr>
              <a:t>en</a:t>
            </a:r>
            <a:r>
              <a:rPr lang="en-US" dirty="0">
                <a:latin typeface="Skeena"/>
              </a:rPr>
              <a:t> </a:t>
            </a:r>
            <a:r>
              <a:rPr lang="en-US" dirty="0" err="1">
                <a:latin typeface="Skeena"/>
              </a:rPr>
              <a:t>varias</a:t>
            </a:r>
            <a:r>
              <a:rPr lang="en-US" dirty="0">
                <a:latin typeface="Skeena"/>
              </a:rPr>
              <a:t> </a:t>
            </a:r>
            <a:r>
              <a:rPr lang="en-US" dirty="0" err="1">
                <a:latin typeface="Skeena"/>
              </a:rPr>
              <a:t>tablas</a:t>
            </a:r>
            <a:r>
              <a:rPr lang="en-US" dirty="0">
                <a:latin typeface="Skeena"/>
              </a:rPr>
              <a:t> </a:t>
            </a:r>
            <a:r>
              <a:rPr lang="en-US" dirty="0" err="1">
                <a:latin typeface="Skeena"/>
              </a:rPr>
              <a:t>relacionadas</a:t>
            </a:r>
            <a:r>
              <a:rPr lang="en-US" dirty="0">
                <a:latin typeface="Skeena"/>
              </a:rPr>
              <a:t>, con el </a:t>
            </a:r>
            <a:r>
              <a:rPr lang="en-US" dirty="0" err="1">
                <a:latin typeface="Skeena"/>
              </a:rPr>
              <a:t>objetivo</a:t>
            </a:r>
            <a:r>
              <a:rPr lang="en-US" dirty="0">
                <a:latin typeface="Skeena"/>
              </a:rPr>
              <a:t> de </a:t>
            </a:r>
            <a:r>
              <a:rPr lang="en-US" dirty="0" err="1">
                <a:latin typeface="Skeena"/>
              </a:rPr>
              <a:t>evitar</a:t>
            </a:r>
            <a:r>
              <a:rPr lang="en-US" dirty="0">
                <a:latin typeface="Skeena"/>
              </a:rPr>
              <a:t> </a:t>
            </a:r>
            <a:r>
              <a:rPr lang="en-US" dirty="0" err="1">
                <a:latin typeface="Skeena"/>
              </a:rPr>
              <a:t>redundancias</a:t>
            </a:r>
            <a:r>
              <a:rPr lang="en-US" dirty="0">
                <a:latin typeface="Skeena"/>
              </a:rPr>
              <a:t> y </a:t>
            </a:r>
            <a:r>
              <a:rPr lang="en-US" dirty="0" err="1">
                <a:latin typeface="Skeena"/>
              </a:rPr>
              <a:t>problemas</a:t>
            </a:r>
            <a:r>
              <a:rPr lang="en-US" dirty="0">
                <a:latin typeface="Skeena"/>
              </a:rPr>
              <a:t> de </a:t>
            </a:r>
            <a:r>
              <a:rPr lang="en-US" dirty="0" err="1">
                <a:latin typeface="Skeena"/>
              </a:rPr>
              <a:t>integridad</a:t>
            </a:r>
            <a:r>
              <a:rPr lang="en-US" dirty="0">
                <a:latin typeface="Skeena"/>
              </a:rPr>
              <a:t> de </a:t>
            </a:r>
            <a:r>
              <a:rPr lang="en-US" dirty="0" err="1">
                <a:latin typeface="Skeena"/>
              </a:rPr>
              <a:t>los</a:t>
            </a:r>
            <a:r>
              <a:rPr lang="en-US" dirty="0">
                <a:latin typeface="Skeena"/>
              </a:rPr>
              <a:t> </a:t>
            </a:r>
            <a:r>
              <a:rPr lang="en-US" dirty="0" err="1">
                <a:latin typeface="Skeena"/>
              </a:rPr>
              <a:t>datos</a:t>
            </a:r>
            <a:r>
              <a:rPr lang="en-US" dirty="0">
                <a:latin typeface="Skeena"/>
              </a:rPr>
              <a:t>.</a:t>
            </a:r>
          </a:p>
          <a:p>
            <a:pPr algn="ctr"/>
            <a:endParaRPr lang="en-US" dirty="0">
              <a:latin typeface="Söhne"/>
            </a:endParaRPr>
          </a:p>
          <a:p>
            <a:pPr algn="ctr"/>
            <a:r>
              <a:rPr lang="en-US" dirty="0">
                <a:latin typeface="Skeena"/>
              </a:rPr>
              <a:t>A </a:t>
            </a:r>
            <a:r>
              <a:rPr lang="en-US" dirty="0" err="1">
                <a:latin typeface="Skeena"/>
              </a:rPr>
              <a:t>continuación</a:t>
            </a:r>
            <a:r>
              <a:rPr lang="en-US" dirty="0">
                <a:latin typeface="Skeena"/>
              </a:rPr>
              <a:t> se </a:t>
            </a:r>
            <a:r>
              <a:rPr lang="en-US" dirty="0" err="1">
                <a:latin typeface="Skeena"/>
              </a:rPr>
              <a:t>indica</a:t>
            </a:r>
            <a:r>
              <a:rPr lang="en-US" dirty="0">
                <a:latin typeface="Skeena"/>
              </a:rPr>
              <a:t> el </a:t>
            </a:r>
            <a:r>
              <a:rPr lang="en-US" dirty="0" err="1">
                <a:latin typeface="Skeena"/>
              </a:rPr>
              <a:t>procedimiento</a:t>
            </a:r>
            <a:r>
              <a:rPr lang="en-US" dirty="0">
                <a:latin typeface="Skeena"/>
              </a:rPr>
              <a:t> a </a:t>
            </a:r>
            <a:r>
              <a:rPr lang="en-US" dirty="0" err="1">
                <a:latin typeface="Skeena"/>
              </a:rPr>
              <a:t>realizar</a:t>
            </a:r>
            <a:r>
              <a:rPr lang="en-US" dirty="0">
                <a:latin typeface="Skeena"/>
              </a:rPr>
              <a:t> para la </a:t>
            </a:r>
            <a:r>
              <a:rPr lang="en-US" dirty="0" err="1">
                <a:latin typeface="Skeena"/>
              </a:rPr>
              <a:t>normalizacion</a:t>
            </a:r>
            <a:r>
              <a:rPr lang="en-US" dirty="0">
                <a:latin typeface="Skeena"/>
              </a:rPr>
              <a:t> de las </a:t>
            </a:r>
            <a:r>
              <a:rPr lang="en-US" dirty="0" err="1">
                <a:latin typeface="Skeena"/>
              </a:rPr>
              <a:t>distintas</a:t>
            </a:r>
            <a:r>
              <a:rPr lang="en-US" dirty="0">
                <a:latin typeface="Skeena"/>
              </a:rPr>
              <a:t> </a:t>
            </a:r>
            <a:r>
              <a:rPr lang="en-US" dirty="0" err="1">
                <a:latin typeface="Skeena"/>
              </a:rPr>
              <a:t>columnas</a:t>
            </a:r>
            <a:r>
              <a:rPr lang="en-US" dirty="0">
                <a:latin typeface="Skeen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07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C7BD76B-C6F5-6FF6-F4E7-B59010BAA94A}"/>
              </a:ext>
            </a:extLst>
          </p:cNvPr>
          <p:cNvSpPr txBox="1">
            <a:spLocks/>
          </p:cNvSpPr>
          <p:nvPr/>
        </p:nvSpPr>
        <p:spPr>
          <a:xfrm>
            <a:off x="1316624" y="289452"/>
            <a:ext cx="9548103" cy="1393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LIMPIEZA</a:t>
            </a:r>
          </a:p>
          <a:p>
            <a:r>
              <a:rPr lang="es-ES" dirty="0" smtClean="0"/>
              <a:t>CREW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20" y="1798138"/>
            <a:ext cx="4755801" cy="46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C7BD76B-C6F5-6FF6-F4E7-B59010BAA94A}"/>
              </a:ext>
            </a:extLst>
          </p:cNvPr>
          <p:cNvSpPr txBox="1">
            <a:spLocks/>
          </p:cNvSpPr>
          <p:nvPr/>
        </p:nvSpPr>
        <p:spPr>
          <a:xfrm>
            <a:off x="1316624" y="289452"/>
            <a:ext cx="9548103" cy="1393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CURSORES DE</a:t>
            </a:r>
          </a:p>
          <a:p>
            <a:r>
              <a:rPr lang="es-ES" dirty="0" smtClean="0"/>
              <a:t>CARGA EJEMPLO 1 - 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72061-1455-470D-93AA-B0746B812190}"/>
              </a:ext>
            </a:extLst>
          </p:cNvPr>
          <p:cNvSpPr txBox="1"/>
          <p:nvPr/>
        </p:nvSpPr>
        <p:spPr>
          <a:xfrm>
            <a:off x="551064" y="1572377"/>
            <a:ext cx="34834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b="1" dirty="0" smtClean="0">
                <a:latin typeface="WordVisi_MSFontService"/>
              </a:rPr>
              <a:t>“</a:t>
            </a:r>
            <a:r>
              <a:rPr lang="es-ES" sz="2000" b="1" dirty="0" err="1" smtClean="0">
                <a:latin typeface="WordVisi_MSFontService"/>
              </a:rPr>
              <a:t>TablaOriginalLanguage</a:t>
            </a:r>
            <a:r>
              <a:rPr lang="es-ES" sz="2000" b="1" dirty="0" smtClean="0">
                <a:latin typeface="WordVisi_MSFontService"/>
              </a:rPr>
              <a:t>”</a:t>
            </a:r>
            <a:endParaRPr lang="es-ES" sz="2000" b="1" dirty="0">
              <a:latin typeface="WordVisi_MSFontServic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16649"/>
          <a:stretch/>
        </p:blipFill>
        <p:spPr>
          <a:xfrm>
            <a:off x="149290" y="2186538"/>
            <a:ext cx="4777274" cy="39326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45" y="2662399"/>
            <a:ext cx="6778604" cy="27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3272061-1455-470D-93AA-B0746B812190}"/>
              </a:ext>
            </a:extLst>
          </p:cNvPr>
          <p:cNvSpPr txBox="1"/>
          <p:nvPr/>
        </p:nvSpPr>
        <p:spPr>
          <a:xfrm>
            <a:off x="847226" y="1571958"/>
            <a:ext cx="44913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b="1" dirty="0" smtClean="0">
                <a:latin typeface="WordVisi_MSFontService"/>
              </a:rPr>
              <a:t>“</a:t>
            </a:r>
            <a:r>
              <a:rPr lang="es-ES" sz="2000" b="1" dirty="0" err="1" smtClean="0">
                <a:latin typeface="WordVisi_MSFontService"/>
              </a:rPr>
              <a:t>TablaMovie_spoken_languages</a:t>
            </a:r>
            <a:r>
              <a:rPr lang="es-ES" sz="2000" b="1" dirty="0" smtClean="0">
                <a:latin typeface="WordVisi_MSFontService"/>
              </a:rPr>
              <a:t>”</a:t>
            </a:r>
            <a:endParaRPr lang="es-ES" sz="2000" b="1" dirty="0">
              <a:latin typeface="WordVisi_MSFontServic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4" y="2041744"/>
            <a:ext cx="5962646" cy="40563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558" y="1682685"/>
            <a:ext cx="5477070" cy="33088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558" y="5105254"/>
            <a:ext cx="1819018" cy="102197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C7BD76B-C6F5-6FF6-F4E7-B59010BAA94A}"/>
              </a:ext>
            </a:extLst>
          </p:cNvPr>
          <p:cNvSpPr txBox="1">
            <a:spLocks/>
          </p:cNvSpPr>
          <p:nvPr/>
        </p:nvSpPr>
        <p:spPr>
          <a:xfrm>
            <a:off x="1300178" y="175778"/>
            <a:ext cx="9548103" cy="1393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CURSORES DE</a:t>
            </a:r>
          </a:p>
          <a:p>
            <a:r>
              <a:rPr lang="es-ES" dirty="0" smtClean="0"/>
              <a:t>CARGA EJEMPLO N - 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90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6809" y="1368324"/>
            <a:ext cx="9440034" cy="3399619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Gracias</a:t>
            </a:r>
            <a:br>
              <a:rPr lang="es-ES" dirty="0" smtClean="0"/>
            </a:br>
            <a:r>
              <a:rPr lang="es-ES" dirty="0" smtClean="0"/>
              <a:t>Por</a:t>
            </a:r>
            <a:br>
              <a:rPr lang="es-ES" dirty="0" smtClean="0"/>
            </a:br>
            <a:r>
              <a:rPr lang="es-ES" dirty="0" smtClean="0"/>
              <a:t>Su</a:t>
            </a:r>
            <a:br>
              <a:rPr lang="es-ES" dirty="0" smtClean="0"/>
            </a:br>
            <a:r>
              <a:rPr lang="es-ES" dirty="0" smtClean="0"/>
              <a:t>ATENCIÓN</a:t>
            </a:r>
            <a:endParaRPr lang="es-E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283</TotalTime>
  <Words>276</Words>
  <Application>Microsoft Office PowerPoint</Application>
  <PresentationFormat>Panorámica</PresentationFormat>
  <Paragraphs>35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Calisto MT</vt:lpstr>
      <vt:lpstr>Skeena</vt:lpstr>
      <vt:lpstr>Söhne</vt:lpstr>
      <vt:lpstr>Times New Roman</vt:lpstr>
      <vt:lpstr>Trebuchet MS</vt:lpstr>
      <vt:lpstr>Wingdings 2</vt:lpstr>
      <vt:lpstr>WordVisi_MSFontService</vt:lpstr>
      <vt:lpstr>Pizarra</vt:lpstr>
      <vt:lpstr>FUNDAMENTO DE 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Base De Datos</dc:title>
  <dc:creator>ISAAC MATIAS QUEZADA ALVAREZ</dc:creator>
  <cp:lastModifiedBy>CARLOS ENRIQUE MOROCHO CARRION</cp:lastModifiedBy>
  <cp:revision>21</cp:revision>
  <dcterms:created xsi:type="dcterms:W3CDTF">2023-02-09T00:29:42Z</dcterms:created>
  <dcterms:modified xsi:type="dcterms:W3CDTF">2023-02-10T04:47:59Z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