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0"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3EC3FA6-A304-44D0-A548-C9A6576638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4F05A-A630-4C38-947B-A1ACA2C26E10}">
      <dgm:prSet/>
      <dgm:spPr/>
      <dgm:t>
        <a:bodyPr/>
        <a:lstStyle/>
        <a:p>
          <a:pPr>
            <a:lnSpc>
              <a:spcPct val="100000"/>
            </a:lnSpc>
          </a:pPr>
          <a:r>
            <a:rPr lang="es-MX"/>
            <a:t>Comenzar a plantear el sistema progresivamente. Primero obtengan el Lagrangiano para un edificio de un piso, luego el Lagrangiano para dos y tres pisos. A partir de este resultado, generalice a </a:t>
          </a:r>
          <a:r>
            <a:rPr lang="es-MX" i="1"/>
            <a:t>n</a:t>
          </a:r>
          <a:r>
            <a:rPr lang="es-MX"/>
            <a:t> pisos.</a:t>
          </a:r>
          <a:endParaRPr lang="en-US"/>
        </a:p>
      </dgm:t>
    </dgm:pt>
    <dgm:pt modelId="{B397A5D3-08EF-4EB9-858D-37758C9DAA72}" type="parTrans" cxnId="{ACA55AFF-B7EC-45C2-8DFB-B615D05AEB5E}">
      <dgm:prSet/>
      <dgm:spPr/>
      <dgm:t>
        <a:bodyPr/>
        <a:lstStyle/>
        <a:p>
          <a:endParaRPr lang="en-US"/>
        </a:p>
      </dgm:t>
    </dgm:pt>
    <dgm:pt modelId="{484BA66F-FF86-460D-A946-481F2DFA335C}" type="sibTrans" cxnId="{ACA55AFF-B7EC-45C2-8DFB-B615D05AEB5E}">
      <dgm:prSet/>
      <dgm:spPr/>
      <dgm:t>
        <a:bodyPr/>
        <a:lstStyle/>
        <a:p>
          <a:endParaRPr lang="en-US"/>
        </a:p>
      </dgm:t>
    </dgm:pt>
    <dgm:pt modelId="{ED4AA3F6-D3B8-489E-9BC4-D815CF0F41A1}">
      <dgm:prSet/>
      <dgm:spPr/>
      <dgm:t>
        <a:bodyPr/>
        <a:lstStyle/>
        <a:p>
          <a:pPr>
            <a:lnSpc>
              <a:spcPct val="100000"/>
            </a:lnSpc>
          </a:pPr>
          <a:r>
            <a:rPr lang="es-MX"/>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a:p>
      </dgm:t>
    </dgm:pt>
    <dgm:pt modelId="{F87AE649-BC48-40A5-8FD7-8B02167E9539}" type="parTrans" cxnId="{6FE31B7A-8CC5-4EC7-BF7E-05F0DF3E2421}">
      <dgm:prSet/>
      <dgm:spPr/>
      <dgm:t>
        <a:bodyPr/>
        <a:lstStyle/>
        <a:p>
          <a:endParaRPr lang="en-US"/>
        </a:p>
      </dgm:t>
    </dgm:pt>
    <dgm:pt modelId="{C0E4DD13-48CD-4578-AD55-DCEA6E202F7A}" type="sibTrans" cxnId="{6FE31B7A-8CC5-4EC7-BF7E-05F0DF3E2421}">
      <dgm:prSet/>
      <dgm:spPr/>
      <dgm:t>
        <a:bodyPr/>
        <a:lstStyle/>
        <a:p>
          <a:endParaRPr lang="en-US"/>
        </a:p>
      </dgm:t>
    </dgm:pt>
    <dgm:pt modelId="{2D7C8BEB-4B63-4ABB-B986-10FAA2D3C9AC}">
      <dgm:prSet/>
      <dgm:spPr/>
      <dgm:t>
        <a:bodyPr/>
        <a:lstStyle/>
        <a:p>
          <a:pPr>
            <a:lnSpc>
              <a:spcPct val="100000"/>
            </a:lnSpc>
          </a:pPr>
          <a:r>
            <a:rPr lang="es-MX"/>
            <a:t>¿Cuál es la condición de estabilidad para el edificio? Evidentemente es que no se derrumbe. Esto se puede medir a través del ángulo de las paredes.</a:t>
          </a:r>
          <a:endParaRPr lang="en-US"/>
        </a:p>
      </dgm:t>
    </dgm:pt>
    <dgm:pt modelId="{12C335D0-D099-4A69-A8A4-506E7277A214}" type="parTrans" cxnId="{DBC164A6-D9B1-4913-AD13-73F1DBB93F81}">
      <dgm:prSet/>
      <dgm:spPr/>
      <dgm:t>
        <a:bodyPr/>
        <a:lstStyle/>
        <a:p>
          <a:endParaRPr lang="en-US"/>
        </a:p>
      </dgm:t>
    </dgm:pt>
    <dgm:pt modelId="{AFD26511-72DE-4EFE-8A69-DDFFBC3341AE}" type="sibTrans" cxnId="{DBC164A6-D9B1-4913-AD13-73F1DBB93F81}">
      <dgm:prSet/>
      <dgm:spPr/>
      <dgm:t>
        <a:bodyPr/>
        <a:lstStyle/>
        <a:p>
          <a:endParaRPr lang="en-US"/>
        </a:p>
      </dgm:t>
    </dgm:pt>
    <dgm:pt modelId="{1D21F640-7711-40D4-B9B2-79E85379273D}" type="pres">
      <dgm:prSet presAssocID="{E3EC3FA6-A304-44D0-A548-C9A6576638EC}" presName="root" presStyleCnt="0">
        <dgm:presLayoutVars>
          <dgm:dir/>
          <dgm:resizeHandles val="exact"/>
        </dgm:presLayoutVars>
      </dgm:prSet>
      <dgm:spPr/>
    </dgm:pt>
    <dgm:pt modelId="{035233E2-F0CA-4081-A5FD-2B17FA075754}" type="pres">
      <dgm:prSet presAssocID="{34D4F05A-A630-4C38-947B-A1ACA2C26E10}" presName="compNode" presStyleCnt="0"/>
      <dgm:spPr/>
    </dgm:pt>
    <dgm:pt modelId="{AD847CC3-D81B-4610-9763-96FDB339BB27}" type="pres">
      <dgm:prSet presAssocID="{34D4F05A-A630-4C38-947B-A1ACA2C26E10}" presName="bgRect" presStyleLbl="bgShp" presStyleIdx="0" presStyleCnt="3"/>
      <dgm:spPr/>
    </dgm:pt>
    <dgm:pt modelId="{5A4518DF-FAF5-402F-8791-2C349AFBB8D7}" type="pres">
      <dgm:prSet presAssocID="{34D4F05A-A630-4C38-947B-A1ACA2C26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dificio"/>
        </a:ext>
      </dgm:extLst>
    </dgm:pt>
    <dgm:pt modelId="{44985F4C-165F-453B-A48C-B2ECFD8671A1}" type="pres">
      <dgm:prSet presAssocID="{34D4F05A-A630-4C38-947B-A1ACA2C26E10}" presName="spaceRect" presStyleCnt="0"/>
      <dgm:spPr/>
    </dgm:pt>
    <dgm:pt modelId="{E48FEB0B-FBE9-41B8-B361-5006779E0BFF}" type="pres">
      <dgm:prSet presAssocID="{34D4F05A-A630-4C38-947B-A1ACA2C26E10}" presName="parTx" presStyleLbl="revTx" presStyleIdx="0" presStyleCnt="3">
        <dgm:presLayoutVars>
          <dgm:chMax val="0"/>
          <dgm:chPref val="0"/>
        </dgm:presLayoutVars>
      </dgm:prSet>
      <dgm:spPr/>
    </dgm:pt>
    <dgm:pt modelId="{2EEA5F04-27A4-4505-9656-F89CE487D563}" type="pres">
      <dgm:prSet presAssocID="{484BA66F-FF86-460D-A946-481F2DFA335C}" presName="sibTrans" presStyleCnt="0"/>
      <dgm:spPr/>
    </dgm:pt>
    <dgm:pt modelId="{54402767-B1CB-4E1D-B1A5-7FE38DA7EBAF}" type="pres">
      <dgm:prSet presAssocID="{ED4AA3F6-D3B8-489E-9BC4-D815CF0F41A1}" presName="compNode" presStyleCnt="0"/>
      <dgm:spPr/>
    </dgm:pt>
    <dgm:pt modelId="{009DD2BB-FC23-4BB5-B8EE-757E44E043E9}" type="pres">
      <dgm:prSet presAssocID="{ED4AA3F6-D3B8-489E-9BC4-D815CF0F41A1}" presName="bgRect" presStyleLbl="bgShp" presStyleIdx="1" presStyleCnt="3"/>
      <dgm:spPr/>
    </dgm:pt>
    <dgm:pt modelId="{24E2A824-5309-4239-BE02-0B1612C95841}" type="pres">
      <dgm:prSet presAssocID="{ED4AA3F6-D3B8-489E-9BC4-D815CF0F41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áfico lineal"/>
        </a:ext>
      </dgm:extLst>
    </dgm:pt>
    <dgm:pt modelId="{6AAB53BD-8700-4E5E-AD99-3B04422F5D11}" type="pres">
      <dgm:prSet presAssocID="{ED4AA3F6-D3B8-489E-9BC4-D815CF0F41A1}" presName="spaceRect" presStyleCnt="0"/>
      <dgm:spPr/>
    </dgm:pt>
    <dgm:pt modelId="{6316F1E9-15E1-4E1C-837E-0C91785C471A}" type="pres">
      <dgm:prSet presAssocID="{ED4AA3F6-D3B8-489E-9BC4-D815CF0F41A1}" presName="parTx" presStyleLbl="revTx" presStyleIdx="1" presStyleCnt="3">
        <dgm:presLayoutVars>
          <dgm:chMax val="0"/>
          <dgm:chPref val="0"/>
        </dgm:presLayoutVars>
      </dgm:prSet>
      <dgm:spPr/>
    </dgm:pt>
    <dgm:pt modelId="{06DABB5C-0789-402A-A349-9AB58C98B7A5}" type="pres">
      <dgm:prSet presAssocID="{C0E4DD13-48CD-4578-AD55-DCEA6E202F7A}" presName="sibTrans" presStyleCnt="0"/>
      <dgm:spPr/>
    </dgm:pt>
    <dgm:pt modelId="{D8960F3F-9F9C-46F8-BFAE-547E48DE6BED}" type="pres">
      <dgm:prSet presAssocID="{2D7C8BEB-4B63-4ABB-B986-10FAA2D3C9AC}" presName="compNode" presStyleCnt="0"/>
      <dgm:spPr/>
    </dgm:pt>
    <dgm:pt modelId="{E124DC32-F5C7-41D5-B128-717DCE2EA4A0}" type="pres">
      <dgm:prSet presAssocID="{2D7C8BEB-4B63-4ABB-B986-10FAA2D3C9AC}" presName="bgRect" presStyleLbl="bgShp" presStyleIdx="2" presStyleCnt="3"/>
      <dgm:spPr/>
    </dgm:pt>
    <dgm:pt modelId="{F59FCD32-3FE0-426E-81DB-91385E98EA2A}" type="pres">
      <dgm:prSet presAssocID="{2D7C8BEB-4B63-4ABB-B986-10FAA2D3C9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lanza de la justicia"/>
        </a:ext>
      </dgm:extLst>
    </dgm:pt>
    <dgm:pt modelId="{E9DB9FBA-C8C0-4B73-9316-9CDE9730583A}" type="pres">
      <dgm:prSet presAssocID="{2D7C8BEB-4B63-4ABB-B986-10FAA2D3C9AC}" presName="spaceRect" presStyleCnt="0"/>
      <dgm:spPr/>
    </dgm:pt>
    <dgm:pt modelId="{A3627CA9-A5E5-4DD8-98A6-A165AF8057DE}" type="pres">
      <dgm:prSet presAssocID="{2D7C8BEB-4B63-4ABB-B986-10FAA2D3C9AC}" presName="parTx" presStyleLbl="revTx" presStyleIdx="2" presStyleCnt="3">
        <dgm:presLayoutVars>
          <dgm:chMax val="0"/>
          <dgm:chPref val="0"/>
        </dgm:presLayoutVars>
      </dgm:prSet>
      <dgm:spPr/>
    </dgm:pt>
  </dgm:ptLst>
  <dgm:cxnLst>
    <dgm:cxn modelId="{1D8B6F54-5E50-465B-9480-667CDF3F14EE}" type="presOf" srcId="{ED4AA3F6-D3B8-489E-9BC4-D815CF0F41A1}" destId="{6316F1E9-15E1-4E1C-837E-0C91785C471A}" srcOrd="0" destOrd="0" presId="urn:microsoft.com/office/officeart/2018/2/layout/IconVerticalSolidList"/>
    <dgm:cxn modelId="{6FE31B7A-8CC5-4EC7-BF7E-05F0DF3E2421}" srcId="{E3EC3FA6-A304-44D0-A548-C9A6576638EC}" destId="{ED4AA3F6-D3B8-489E-9BC4-D815CF0F41A1}" srcOrd="1" destOrd="0" parTransId="{F87AE649-BC48-40A5-8FD7-8B02167E9539}" sibTransId="{C0E4DD13-48CD-4578-AD55-DCEA6E202F7A}"/>
    <dgm:cxn modelId="{4CE2848F-BA28-426B-947F-3B83FFFB22F5}" type="presOf" srcId="{2D7C8BEB-4B63-4ABB-B986-10FAA2D3C9AC}" destId="{A3627CA9-A5E5-4DD8-98A6-A165AF8057DE}" srcOrd="0" destOrd="0" presId="urn:microsoft.com/office/officeart/2018/2/layout/IconVerticalSolidList"/>
    <dgm:cxn modelId="{33EEE98F-7DAB-4F04-AB3D-9798EB331D89}" type="presOf" srcId="{34D4F05A-A630-4C38-947B-A1ACA2C26E10}" destId="{E48FEB0B-FBE9-41B8-B361-5006779E0BFF}" srcOrd="0" destOrd="0" presId="urn:microsoft.com/office/officeart/2018/2/layout/IconVerticalSolidList"/>
    <dgm:cxn modelId="{DBC164A6-D9B1-4913-AD13-73F1DBB93F81}" srcId="{E3EC3FA6-A304-44D0-A548-C9A6576638EC}" destId="{2D7C8BEB-4B63-4ABB-B986-10FAA2D3C9AC}" srcOrd="2" destOrd="0" parTransId="{12C335D0-D099-4A69-A8A4-506E7277A214}" sibTransId="{AFD26511-72DE-4EFE-8A69-DDFFBC3341AE}"/>
    <dgm:cxn modelId="{F18362AE-9D94-44D5-A389-B0E68A7EACF7}" type="presOf" srcId="{E3EC3FA6-A304-44D0-A548-C9A6576638EC}" destId="{1D21F640-7711-40D4-B9B2-79E85379273D}" srcOrd="0" destOrd="0" presId="urn:microsoft.com/office/officeart/2018/2/layout/IconVerticalSolidList"/>
    <dgm:cxn modelId="{ACA55AFF-B7EC-45C2-8DFB-B615D05AEB5E}" srcId="{E3EC3FA6-A304-44D0-A548-C9A6576638EC}" destId="{34D4F05A-A630-4C38-947B-A1ACA2C26E10}" srcOrd="0" destOrd="0" parTransId="{B397A5D3-08EF-4EB9-858D-37758C9DAA72}" sibTransId="{484BA66F-FF86-460D-A946-481F2DFA335C}"/>
    <dgm:cxn modelId="{E678F175-1C81-4897-B246-7C0849F8C899}" type="presParOf" srcId="{1D21F640-7711-40D4-B9B2-79E85379273D}" destId="{035233E2-F0CA-4081-A5FD-2B17FA075754}" srcOrd="0" destOrd="0" presId="urn:microsoft.com/office/officeart/2018/2/layout/IconVerticalSolidList"/>
    <dgm:cxn modelId="{AF4E3729-7582-4075-80BC-58206A271F10}" type="presParOf" srcId="{035233E2-F0CA-4081-A5FD-2B17FA075754}" destId="{AD847CC3-D81B-4610-9763-96FDB339BB27}" srcOrd="0" destOrd="0" presId="urn:microsoft.com/office/officeart/2018/2/layout/IconVerticalSolidList"/>
    <dgm:cxn modelId="{8080EE98-3727-480D-968E-0F767E67962E}" type="presParOf" srcId="{035233E2-F0CA-4081-A5FD-2B17FA075754}" destId="{5A4518DF-FAF5-402F-8791-2C349AFBB8D7}" srcOrd="1" destOrd="0" presId="urn:microsoft.com/office/officeart/2018/2/layout/IconVerticalSolidList"/>
    <dgm:cxn modelId="{91D8FDF5-015E-4F9A-9E5A-A2B4A20DD758}" type="presParOf" srcId="{035233E2-F0CA-4081-A5FD-2B17FA075754}" destId="{44985F4C-165F-453B-A48C-B2ECFD8671A1}" srcOrd="2" destOrd="0" presId="urn:microsoft.com/office/officeart/2018/2/layout/IconVerticalSolidList"/>
    <dgm:cxn modelId="{6AB8B358-DB53-4150-8986-9EC595DE280E}" type="presParOf" srcId="{035233E2-F0CA-4081-A5FD-2B17FA075754}" destId="{E48FEB0B-FBE9-41B8-B361-5006779E0BFF}" srcOrd="3" destOrd="0" presId="urn:microsoft.com/office/officeart/2018/2/layout/IconVerticalSolidList"/>
    <dgm:cxn modelId="{35284AAB-7434-49A0-B9FF-5FF7454A692D}" type="presParOf" srcId="{1D21F640-7711-40D4-B9B2-79E85379273D}" destId="{2EEA5F04-27A4-4505-9656-F89CE487D563}" srcOrd="1" destOrd="0" presId="urn:microsoft.com/office/officeart/2018/2/layout/IconVerticalSolidList"/>
    <dgm:cxn modelId="{E3A79189-778A-4DE2-A89B-8FC0F7A04F17}" type="presParOf" srcId="{1D21F640-7711-40D4-B9B2-79E85379273D}" destId="{54402767-B1CB-4E1D-B1A5-7FE38DA7EBAF}" srcOrd="2" destOrd="0" presId="urn:microsoft.com/office/officeart/2018/2/layout/IconVerticalSolidList"/>
    <dgm:cxn modelId="{4F42CADA-754B-4D17-A181-573263E37922}" type="presParOf" srcId="{54402767-B1CB-4E1D-B1A5-7FE38DA7EBAF}" destId="{009DD2BB-FC23-4BB5-B8EE-757E44E043E9}" srcOrd="0" destOrd="0" presId="urn:microsoft.com/office/officeart/2018/2/layout/IconVerticalSolidList"/>
    <dgm:cxn modelId="{9C245506-446D-4B91-B960-E0BCC7FCDA3E}" type="presParOf" srcId="{54402767-B1CB-4E1D-B1A5-7FE38DA7EBAF}" destId="{24E2A824-5309-4239-BE02-0B1612C95841}" srcOrd="1" destOrd="0" presId="urn:microsoft.com/office/officeart/2018/2/layout/IconVerticalSolidList"/>
    <dgm:cxn modelId="{F9BC5833-4BA1-42E8-AE23-FCEA8D52C291}" type="presParOf" srcId="{54402767-B1CB-4E1D-B1A5-7FE38DA7EBAF}" destId="{6AAB53BD-8700-4E5E-AD99-3B04422F5D11}" srcOrd="2" destOrd="0" presId="urn:microsoft.com/office/officeart/2018/2/layout/IconVerticalSolidList"/>
    <dgm:cxn modelId="{3C39E927-6E7C-41F6-AA57-42FBDCD1C808}" type="presParOf" srcId="{54402767-B1CB-4E1D-B1A5-7FE38DA7EBAF}" destId="{6316F1E9-15E1-4E1C-837E-0C91785C471A}" srcOrd="3" destOrd="0" presId="urn:microsoft.com/office/officeart/2018/2/layout/IconVerticalSolidList"/>
    <dgm:cxn modelId="{BC0B41BA-ACD9-42DF-B12C-4AACCFF2B0C1}" type="presParOf" srcId="{1D21F640-7711-40D4-B9B2-79E85379273D}" destId="{06DABB5C-0789-402A-A349-9AB58C98B7A5}" srcOrd="3" destOrd="0" presId="urn:microsoft.com/office/officeart/2018/2/layout/IconVerticalSolidList"/>
    <dgm:cxn modelId="{D5EFACF7-4625-4B6D-852A-9BB022CFB200}" type="presParOf" srcId="{1D21F640-7711-40D4-B9B2-79E85379273D}" destId="{D8960F3F-9F9C-46F8-BFAE-547E48DE6BED}" srcOrd="4" destOrd="0" presId="urn:microsoft.com/office/officeart/2018/2/layout/IconVerticalSolidList"/>
    <dgm:cxn modelId="{0AA6FE37-371D-4C17-B435-5FE31F483946}" type="presParOf" srcId="{D8960F3F-9F9C-46F8-BFAE-547E48DE6BED}" destId="{E124DC32-F5C7-41D5-B128-717DCE2EA4A0}" srcOrd="0" destOrd="0" presId="urn:microsoft.com/office/officeart/2018/2/layout/IconVerticalSolidList"/>
    <dgm:cxn modelId="{A7C9AC92-81D6-4F6D-B69A-CF449E3E0CAB}" type="presParOf" srcId="{D8960F3F-9F9C-46F8-BFAE-547E48DE6BED}" destId="{F59FCD32-3FE0-426E-81DB-91385E98EA2A}" srcOrd="1" destOrd="0" presId="urn:microsoft.com/office/officeart/2018/2/layout/IconVerticalSolidList"/>
    <dgm:cxn modelId="{79755374-4DEF-401E-A2AE-09A8FB4D70D0}" type="presParOf" srcId="{D8960F3F-9F9C-46F8-BFAE-547E48DE6BED}" destId="{E9DB9FBA-C8C0-4B73-9316-9CDE9730583A}" srcOrd="2" destOrd="0" presId="urn:microsoft.com/office/officeart/2018/2/layout/IconVerticalSolidList"/>
    <dgm:cxn modelId="{CB7DBC5A-D02E-4936-901D-32F9EDDF7FA9}" type="presParOf" srcId="{D8960F3F-9F9C-46F8-BFAE-547E48DE6BED}" destId="{A3627CA9-A5E5-4DD8-98A6-A165AF8057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244CB-00CF-4B6E-B653-54416A6733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AACC26-1856-4CB7-A6CE-F42530DA506D}">
      <dgm:prSet/>
      <dgm:spPr/>
      <dgm:t>
        <a:bodyPr/>
        <a:lstStyle/>
        <a:p>
          <a:r>
            <a:rPr lang="es-MX" dirty="0"/>
            <a:t>El resultado de su investigación lo reportarán en formato de un mini artículo.</a:t>
          </a:r>
          <a:endParaRPr lang="en-US" dirty="0"/>
        </a:p>
      </dgm:t>
    </dgm:pt>
    <dgm:pt modelId="{29D27730-AD53-429C-8D96-B4FF44669399}" type="parTrans" cxnId="{D7039645-6EE0-428A-A17D-817A5A6B799D}">
      <dgm:prSet/>
      <dgm:spPr/>
      <dgm:t>
        <a:bodyPr/>
        <a:lstStyle/>
        <a:p>
          <a:endParaRPr lang="en-US"/>
        </a:p>
      </dgm:t>
    </dgm:pt>
    <dgm:pt modelId="{D238692A-CCCC-4222-AEBB-AC9D09C1C9E5}" type="sibTrans" cxnId="{D7039645-6EE0-428A-A17D-817A5A6B799D}">
      <dgm:prSet/>
      <dgm:spPr/>
      <dgm:t>
        <a:bodyPr/>
        <a:lstStyle/>
        <a:p>
          <a:endParaRPr lang="en-US"/>
        </a:p>
      </dgm:t>
    </dgm:pt>
    <dgm:pt modelId="{0C4B625C-7707-4031-AA9A-582004BE2D4B}">
      <dgm:prSet/>
      <dgm:spPr/>
      <dgm:t>
        <a:bodyPr/>
        <a:lstStyle/>
        <a:p>
          <a:r>
            <a:rPr lang="es-MX"/>
            <a:t>Debe incluir el planteamiento del problema, objetivos (qué van a investigar en este sistema en particular: por ejemplo, las preguntas clave), metodología (describir los experimentos que se realizaron), resultados y conclusiones.</a:t>
          </a:r>
          <a:endParaRPr lang="en-US"/>
        </a:p>
      </dgm:t>
    </dgm:pt>
    <dgm:pt modelId="{54BFEEAD-472B-43BD-9D3B-8DAF4C9C26FE}" type="parTrans" cxnId="{14381B1F-754F-428C-9DF2-4E06D918A68C}">
      <dgm:prSet/>
      <dgm:spPr/>
      <dgm:t>
        <a:bodyPr/>
        <a:lstStyle/>
        <a:p>
          <a:endParaRPr lang="en-US"/>
        </a:p>
      </dgm:t>
    </dgm:pt>
    <dgm:pt modelId="{7096882B-D754-4F77-98F3-C099E0466017}" type="sibTrans" cxnId="{14381B1F-754F-428C-9DF2-4E06D918A68C}">
      <dgm:prSet/>
      <dgm:spPr/>
      <dgm:t>
        <a:bodyPr/>
        <a:lstStyle/>
        <a:p>
          <a:endParaRPr lang="en-US"/>
        </a:p>
      </dgm:t>
    </dgm:pt>
    <dgm:pt modelId="{3790B77A-42D1-40E3-8757-062C8D1941A6}" type="pres">
      <dgm:prSet presAssocID="{2CD244CB-00CF-4B6E-B653-54416A6733F8}" presName="root" presStyleCnt="0">
        <dgm:presLayoutVars>
          <dgm:dir/>
          <dgm:resizeHandles val="exact"/>
        </dgm:presLayoutVars>
      </dgm:prSet>
      <dgm:spPr/>
    </dgm:pt>
    <dgm:pt modelId="{26B8C163-6B7A-4570-9417-0AF734C36568}" type="pres">
      <dgm:prSet presAssocID="{F4AACC26-1856-4CB7-A6CE-F42530DA506D}" presName="compNode" presStyleCnt="0"/>
      <dgm:spPr/>
    </dgm:pt>
    <dgm:pt modelId="{0270E1F1-769C-4F78-9A78-FA579E691B5B}" type="pres">
      <dgm:prSet presAssocID="{F4AACC26-1856-4CB7-A6CE-F42530DA506D}" presName="bgRect" presStyleLbl="bgShp" presStyleIdx="0" presStyleCnt="2"/>
      <dgm:spPr/>
    </dgm:pt>
    <dgm:pt modelId="{F2421927-F145-4F98-A9A1-DB2AE73E926D}" type="pres">
      <dgm:prSet presAssocID="{F4AACC26-1856-4CB7-A6CE-F42530DA50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A516BE-DE7A-49D3-8EAA-3F047E2E205F}" type="pres">
      <dgm:prSet presAssocID="{F4AACC26-1856-4CB7-A6CE-F42530DA506D}" presName="spaceRect" presStyleCnt="0"/>
      <dgm:spPr/>
    </dgm:pt>
    <dgm:pt modelId="{4BC73867-8F9D-4579-917C-20844EE4B75C}" type="pres">
      <dgm:prSet presAssocID="{F4AACC26-1856-4CB7-A6CE-F42530DA506D}" presName="parTx" presStyleLbl="revTx" presStyleIdx="0" presStyleCnt="2">
        <dgm:presLayoutVars>
          <dgm:chMax val="0"/>
          <dgm:chPref val="0"/>
        </dgm:presLayoutVars>
      </dgm:prSet>
      <dgm:spPr/>
    </dgm:pt>
    <dgm:pt modelId="{46265701-ECE6-4F7A-AA61-615C22C0617F}" type="pres">
      <dgm:prSet presAssocID="{D238692A-CCCC-4222-AEBB-AC9D09C1C9E5}" presName="sibTrans" presStyleCnt="0"/>
      <dgm:spPr/>
    </dgm:pt>
    <dgm:pt modelId="{E9072943-68C3-4F68-958B-FABDB665CA26}" type="pres">
      <dgm:prSet presAssocID="{0C4B625C-7707-4031-AA9A-582004BE2D4B}" presName="compNode" presStyleCnt="0"/>
      <dgm:spPr/>
    </dgm:pt>
    <dgm:pt modelId="{5377737F-1784-49E4-A1D9-D47B9217D814}" type="pres">
      <dgm:prSet presAssocID="{0C4B625C-7707-4031-AA9A-582004BE2D4B}" presName="bgRect" presStyleLbl="bgShp" presStyleIdx="1" presStyleCnt="2"/>
      <dgm:spPr/>
    </dgm:pt>
    <dgm:pt modelId="{B08A8547-DA07-42D0-AE0E-B3F5BA3E5E5F}" type="pres">
      <dgm:prSet presAssocID="{0C4B625C-7707-4031-AA9A-582004BE2D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na"/>
        </a:ext>
      </dgm:extLst>
    </dgm:pt>
    <dgm:pt modelId="{994787A4-24D3-4D6B-BE1A-B36F7CD67331}" type="pres">
      <dgm:prSet presAssocID="{0C4B625C-7707-4031-AA9A-582004BE2D4B}" presName="spaceRect" presStyleCnt="0"/>
      <dgm:spPr/>
    </dgm:pt>
    <dgm:pt modelId="{CCCE3441-CA91-4346-A60F-30D4CABD5319}" type="pres">
      <dgm:prSet presAssocID="{0C4B625C-7707-4031-AA9A-582004BE2D4B}" presName="parTx" presStyleLbl="revTx" presStyleIdx="1" presStyleCnt="2">
        <dgm:presLayoutVars>
          <dgm:chMax val="0"/>
          <dgm:chPref val="0"/>
        </dgm:presLayoutVars>
      </dgm:prSet>
      <dgm:spPr/>
    </dgm:pt>
  </dgm:ptLst>
  <dgm:cxnLst>
    <dgm:cxn modelId="{14381B1F-754F-428C-9DF2-4E06D918A68C}" srcId="{2CD244CB-00CF-4B6E-B653-54416A6733F8}" destId="{0C4B625C-7707-4031-AA9A-582004BE2D4B}" srcOrd="1" destOrd="0" parTransId="{54BFEEAD-472B-43BD-9D3B-8DAF4C9C26FE}" sibTransId="{7096882B-D754-4F77-98F3-C099E0466017}"/>
    <dgm:cxn modelId="{3F955835-F351-4BA7-89FE-20812B59D1FD}" type="presOf" srcId="{0C4B625C-7707-4031-AA9A-582004BE2D4B}" destId="{CCCE3441-CA91-4346-A60F-30D4CABD5319}" srcOrd="0" destOrd="0" presId="urn:microsoft.com/office/officeart/2018/2/layout/IconVerticalSolidList"/>
    <dgm:cxn modelId="{D7039645-6EE0-428A-A17D-817A5A6B799D}" srcId="{2CD244CB-00CF-4B6E-B653-54416A6733F8}" destId="{F4AACC26-1856-4CB7-A6CE-F42530DA506D}" srcOrd="0" destOrd="0" parTransId="{29D27730-AD53-429C-8D96-B4FF44669399}" sibTransId="{D238692A-CCCC-4222-AEBB-AC9D09C1C9E5}"/>
    <dgm:cxn modelId="{94D2584E-916E-4915-A996-748DB911CB0F}" type="presOf" srcId="{2CD244CB-00CF-4B6E-B653-54416A6733F8}" destId="{3790B77A-42D1-40E3-8757-062C8D1941A6}" srcOrd="0" destOrd="0" presId="urn:microsoft.com/office/officeart/2018/2/layout/IconVerticalSolidList"/>
    <dgm:cxn modelId="{80E22DCF-83E0-4933-BBC6-90B169A0307A}" type="presOf" srcId="{F4AACC26-1856-4CB7-A6CE-F42530DA506D}" destId="{4BC73867-8F9D-4579-917C-20844EE4B75C}" srcOrd="0" destOrd="0" presId="urn:microsoft.com/office/officeart/2018/2/layout/IconVerticalSolidList"/>
    <dgm:cxn modelId="{591D43B4-6691-46B2-86B3-EBAC0C7B3022}" type="presParOf" srcId="{3790B77A-42D1-40E3-8757-062C8D1941A6}" destId="{26B8C163-6B7A-4570-9417-0AF734C36568}" srcOrd="0" destOrd="0" presId="urn:microsoft.com/office/officeart/2018/2/layout/IconVerticalSolidList"/>
    <dgm:cxn modelId="{00F9A027-7EFA-4B71-ABB8-3ADD218B30E1}" type="presParOf" srcId="{26B8C163-6B7A-4570-9417-0AF734C36568}" destId="{0270E1F1-769C-4F78-9A78-FA579E691B5B}" srcOrd="0" destOrd="0" presId="urn:microsoft.com/office/officeart/2018/2/layout/IconVerticalSolidList"/>
    <dgm:cxn modelId="{7D0FB143-E6AE-4A61-A702-D6BF1E21931B}" type="presParOf" srcId="{26B8C163-6B7A-4570-9417-0AF734C36568}" destId="{F2421927-F145-4F98-A9A1-DB2AE73E926D}" srcOrd="1" destOrd="0" presId="urn:microsoft.com/office/officeart/2018/2/layout/IconVerticalSolidList"/>
    <dgm:cxn modelId="{991BA631-3E6C-4F9C-9C81-ECEEBAFFBAF0}" type="presParOf" srcId="{26B8C163-6B7A-4570-9417-0AF734C36568}" destId="{ECA516BE-DE7A-49D3-8EAA-3F047E2E205F}" srcOrd="2" destOrd="0" presId="urn:microsoft.com/office/officeart/2018/2/layout/IconVerticalSolidList"/>
    <dgm:cxn modelId="{5BCB206F-3B5F-4171-8D4F-781ED89E2CBA}" type="presParOf" srcId="{26B8C163-6B7A-4570-9417-0AF734C36568}" destId="{4BC73867-8F9D-4579-917C-20844EE4B75C}" srcOrd="3" destOrd="0" presId="urn:microsoft.com/office/officeart/2018/2/layout/IconVerticalSolidList"/>
    <dgm:cxn modelId="{1BCBD6A4-AEFE-4DCA-BC8B-2AF6250E7828}" type="presParOf" srcId="{3790B77A-42D1-40E3-8757-062C8D1941A6}" destId="{46265701-ECE6-4F7A-AA61-615C22C0617F}" srcOrd="1" destOrd="0" presId="urn:microsoft.com/office/officeart/2018/2/layout/IconVerticalSolidList"/>
    <dgm:cxn modelId="{C35E60A9-96AB-42A4-8D19-FF89706CF6AD}" type="presParOf" srcId="{3790B77A-42D1-40E3-8757-062C8D1941A6}" destId="{E9072943-68C3-4F68-958B-FABDB665CA26}" srcOrd="2" destOrd="0" presId="urn:microsoft.com/office/officeart/2018/2/layout/IconVerticalSolidList"/>
    <dgm:cxn modelId="{1C6EDD59-42B7-47BA-B4F1-EF8E967013F6}" type="presParOf" srcId="{E9072943-68C3-4F68-958B-FABDB665CA26}" destId="{5377737F-1784-49E4-A1D9-D47B9217D814}" srcOrd="0" destOrd="0" presId="urn:microsoft.com/office/officeart/2018/2/layout/IconVerticalSolidList"/>
    <dgm:cxn modelId="{E3391FA4-5CA3-4295-8C59-D0DFD9604699}" type="presParOf" srcId="{E9072943-68C3-4F68-958B-FABDB665CA26}" destId="{B08A8547-DA07-42D0-AE0E-B3F5BA3E5E5F}" srcOrd="1" destOrd="0" presId="urn:microsoft.com/office/officeart/2018/2/layout/IconVerticalSolidList"/>
    <dgm:cxn modelId="{6C4BE56B-A83E-4050-AABA-6A8F2E4B8734}" type="presParOf" srcId="{E9072943-68C3-4F68-958B-FABDB665CA26}" destId="{994787A4-24D3-4D6B-BE1A-B36F7CD67331}" srcOrd="2" destOrd="0" presId="urn:microsoft.com/office/officeart/2018/2/layout/IconVerticalSolidList"/>
    <dgm:cxn modelId="{ADB42B27-02B5-4E47-A073-FB2B4A2451E7}" type="presParOf" srcId="{E9072943-68C3-4F68-958B-FABDB665CA26}" destId="{CCCE3441-CA91-4346-A60F-30D4CABD5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47CC3-D81B-4610-9763-96FDB339BB27}">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518DF-FAF5-402F-8791-2C349AFBB8D7}">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8FEB0B-FBE9-41B8-B361-5006779E0BFF}">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Comenzar a plantear el sistema progresivamente. Primero obtengan el Lagrangiano para un edificio de un piso, luego el Lagrangiano para dos y tres pisos. A partir de este resultado, generalice a </a:t>
          </a:r>
          <a:r>
            <a:rPr lang="es-MX" sz="1600" i="1" kern="1200"/>
            <a:t>n</a:t>
          </a:r>
          <a:r>
            <a:rPr lang="es-MX" sz="1600" kern="1200"/>
            <a:t> pisos.</a:t>
          </a:r>
          <a:endParaRPr lang="en-US" sz="1600" kern="1200"/>
        </a:p>
      </dsp:txBody>
      <dsp:txXfrm>
        <a:off x="1377568" y="509"/>
        <a:ext cx="9198989" cy="1192699"/>
      </dsp:txXfrm>
    </dsp:sp>
    <dsp:sp modelId="{009DD2BB-FC23-4BB5-B8EE-757E44E043E9}">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2A824-5309-4239-BE02-0B1612C9584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16F1E9-15E1-4E1C-837E-0C91785C471A}">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sz="1600" kern="1200"/>
        </a:p>
      </dsp:txBody>
      <dsp:txXfrm>
        <a:off x="1377568" y="1491384"/>
        <a:ext cx="9198989" cy="1192699"/>
      </dsp:txXfrm>
    </dsp:sp>
    <dsp:sp modelId="{E124DC32-F5C7-41D5-B128-717DCE2EA4A0}">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FCD32-3FE0-426E-81DB-91385E98EA2A}">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627CA9-A5E5-4DD8-98A6-A165AF8057DE}">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11200">
            <a:lnSpc>
              <a:spcPct val="100000"/>
            </a:lnSpc>
            <a:spcBef>
              <a:spcPct val="0"/>
            </a:spcBef>
            <a:spcAft>
              <a:spcPct val="35000"/>
            </a:spcAft>
            <a:buNone/>
          </a:pPr>
          <a:r>
            <a:rPr lang="es-MX" sz="1600" kern="1200"/>
            <a:t>¿Cuál es la condición de estabilidad para el edificio? Evidentemente es que no se derrumbe. Esto se puede medir a través del ángulo de las paredes.</a:t>
          </a:r>
          <a:endParaRPr lang="en-US" sz="16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E1F1-769C-4F78-9A78-FA579E691B5B}">
      <dsp:nvSpPr>
        <dsp:cNvPr id="0" name=""/>
        <dsp:cNvSpPr/>
      </dsp:nvSpPr>
      <dsp:spPr>
        <a:xfrm>
          <a:off x="0" y="678513"/>
          <a:ext cx="10576558" cy="12526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21927-F145-4F98-A9A1-DB2AE73E926D}">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73867-8F9D-4579-917C-20844EE4B75C}">
      <dsp:nvSpPr>
        <dsp:cNvPr id="0" name=""/>
        <dsp:cNvSpPr/>
      </dsp:nvSpPr>
      <dsp:spPr>
        <a:xfrm>
          <a:off x="1446799" y="678513"/>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dirty="0"/>
            <a:t>El resultado de su investigación lo reportarán en formato de un mini artículo.</a:t>
          </a:r>
          <a:endParaRPr lang="en-US" sz="1900" kern="1200" dirty="0"/>
        </a:p>
      </dsp:txBody>
      <dsp:txXfrm>
        <a:off x="1446799" y="678513"/>
        <a:ext cx="9129758" cy="1252640"/>
      </dsp:txXfrm>
    </dsp:sp>
    <dsp:sp modelId="{5377737F-1784-49E4-A1D9-D47B9217D814}">
      <dsp:nvSpPr>
        <dsp:cNvPr id="0" name=""/>
        <dsp:cNvSpPr/>
      </dsp:nvSpPr>
      <dsp:spPr>
        <a:xfrm>
          <a:off x="0" y="2244314"/>
          <a:ext cx="10576558" cy="12526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A8547-DA07-42D0-AE0E-B3F5BA3E5E5F}">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E3441-CA91-4346-A60F-30D4CABD5319}">
      <dsp:nvSpPr>
        <dsp:cNvPr id="0" name=""/>
        <dsp:cNvSpPr/>
      </dsp:nvSpPr>
      <dsp:spPr>
        <a:xfrm>
          <a:off x="1446799" y="2244314"/>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a:t>Debe incluir el planteamiento del problema, objetivos (qué van a investigar en este sistema en particular: por ejemplo, las preguntas clave), metodología (describir los experimentos que se realizaron), resultados y conclusiones.</a:t>
          </a:r>
          <a:endParaRPr lang="en-US" sz="1900" kern="1200"/>
        </a:p>
      </dsp:txBody>
      <dsp:txXfrm>
        <a:off x="1446799" y="2244314"/>
        <a:ext cx="9129758" cy="12526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62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8366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712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404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99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048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229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241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368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392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10/23/2020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695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10/23/2020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3735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824CB-9C75-41BE-B1F3-CEBC739BE11A}"/>
              </a:ext>
            </a:extLst>
          </p:cNvPr>
          <p:cNvSpPr>
            <a:spLocks noGrp="1"/>
          </p:cNvSpPr>
          <p:nvPr>
            <p:ph type="ctrTitle"/>
          </p:nvPr>
        </p:nvSpPr>
        <p:spPr/>
        <p:txBody>
          <a:bodyPr/>
          <a:lstStyle/>
          <a:p>
            <a:r>
              <a:rPr lang="es-MX" dirty="0"/>
              <a:t>Examen 1</a:t>
            </a:r>
          </a:p>
        </p:txBody>
      </p:sp>
      <p:sp>
        <p:nvSpPr>
          <p:cNvPr id="3" name="Subtítulo 2">
            <a:extLst>
              <a:ext uri="{FF2B5EF4-FFF2-40B4-BE49-F238E27FC236}">
                <a16:creationId xmlns:a16="http://schemas.microsoft.com/office/drawing/2014/main" id="{1051C10B-DA39-4C01-AB2B-587DC0781446}"/>
              </a:ext>
            </a:extLst>
          </p:cNvPr>
          <p:cNvSpPr>
            <a:spLocks noGrp="1"/>
          </p:cNvSpPr>
          <p:nvPr>
            <p:ph type="subTitle" idx="1"/>
          </p:nvPr>
        </p:nvSpPr>
        <p:spPr/>
        <p:txBody>
          <a:bodyPr/>
          <a:lstStyle/>
          <a:p>
            <a:r>
              <a:rPr lang="es-MX" dirty="0"/>
              <a:t>Introducción a la mecánica teórica</a:t>
            </a:r>
          </a:p>
          <a:p>
            <a:r>
              <a:rPr lang="es-MX" dirty="0"/>
              <a:t>Facultad de Física UV</a:t>
            </a:r>
          </a:p>
          <a:p>
            <a:r>
              <a:rPr lang="es-MX" dirty="0"/>
              <a:t>Docente: Carlos Manuel Rodríguez Martínez</a:t>
            </a:r>
          </a:p>
        </p:txBody>
      </p:sp>
    </p:spTree>
    <p:extLst>
      <p:ext uri="{BB962C8B-B14F-4D97-AF65-F5344CB8AC3E}">
        <p14:creationId xmlns:p14="http://schemas.microsoft.com/office/powerpoint/2010/main" val="49127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E519C345-4A74-451F-9B43-228885CC5558}"/>
              </a:ext>
            </a:extLst>
          </p:cNvPr>
          <p:cNvSpPr>
            <a:spLocks noGrp="1"/>
          </p:cNvSpPr>
          <p:nvPr>
            <p:ph type="title"/>
          </p:nvPr>
        </p:nvSpPr>
        <p:spPr>
          <a:xfrm>
            <a:off x="1759287" y="798881"/>
            <a:ext cx="8673427" cy="1048945"/>
          </a:xfrm>
        </p:spPr>
        <p:txBody>
          <a:bodyPr>
            <a:normAutofit/>
          </a:bodyPr>
          <a:lstStyle/>
          <a:p>
            <a:r>
              <a:rPr lang="es-MX">
                <a:solidFill>
                  <a:schemeClr val="tx1"/>
                </a:solidFill>
              </a:rPr>
              <a:t>Formato de entrega</a:t>
            </a:r>
          </a:p>
        </p:txBody>
      </p:sp>
      <p:graphicFrame>
        <p:nvGraphicFramePr>
          <p:cNvPr id="51" name="Marcador de contenido 2">
            <a:extLst>
              <a:ext uri="{FF2B5EF4-FFF2-40B4-BE49-F238E27FC236}">
                <a16:creationId xmlns:a16="http://schemas.microsoft.com/office/drawing/2014/main" id="{890D239C-A101-40BA-AE98-4D9862C0B080}"/>
              </a:ext>
            </a:extLst>
          </p:cNvPr>
          <p:cNvGraphicFramePr>
            <a:graphicFrameLocks noGrp="1"/>
          </p:cNvGraphicFramePr>
          <p:nvPr>
            <p:ph idx="1"/>
            <p:extLst>
              <p:ext uri="{D42A27DB-BD31-4B8C-83A1-F6EECF244321}">
                <p14:modId xmlns:p14="http://schemas.microsoft.com/office/powerpoint/2010/main" val="36216594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03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347C72-97ED-4F58-BC83-165547E7C27E}"/>
              </a:ext>
            </a:extLst>
          </p:cNvPr>
          <p:cNvSpPr>
            <a:spLocks noGrp="1"/>
          </p:cNvSpPr>
          <p:nvPr>
            <p:ph type="title"/>
          </p:nvPr>
        </p:nvSpPr>
        <p:spPr>
          <a:xfrm>
            <a:off x="645459" y="960120"/>
            <a:ext cx="3865695" cy="4171278"/>
          </a:xfrm>
        </p:spPr>
        <p:txBody>
          <a:bodyPr>
            <a:normAutofit/>
          </a:bodyPr>
          <a:lstStyle/>
          <a:p>
            <a:pPr algn="r"/>
            <a:r>
              <a:rPr lang="es-MX" sz="4400" dirty="0">
                <a:solidFill>
                  <a:schemeClr val="tx1"/>
                </a:solidFill>
              </a:rPr>
              <a:t>Consideraciones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5D0A0D-93DA-42A6-A6A9-70E13365B667}"/>
              </a:ext>
            </a:extLst>
          </p:cNvPr>
          <p:cNvSpPr>
            <a:spLocks noGrp="1"/>
          </p:cNvSpPr>
          <p:nvPr>
            <p:ph idx="1"/>
          </p:nvPr>
        </p:nvSpPr>
        <p:spPr>
          <a:xfrm>
            <a:off x="4983164" y="266700"/>
            <a:ext cx="5511800" cy="5347048"/>
          </a:xfrm>
        </p:spPr>
        <p:txBody>
          <a:bodyPr>
            <a:normAutofit/>
          </a:bodyPr>
          <a:lstStyle/>
          <a:p>
            <a:r>
              <a:rPr lang="es-MX" dirty="0"/>
              <a:t>La fecha de entrega del proyecto es el día 28/Octubre.</a:t>
            </a:r>
          </a:p>
          <a:p>
            <a:r>
              <a:rPr lang="es-MX" dirty="0"/>
              <a:t>En caso de que el alumno lo requiera, se puede extender la fecha de entrega si y sólo si para el día 28 ya cuenta con la mayor parte de los resultados.</a:t>
            </a:r>
          </a:p>
          <a:p>
            <a:r>
              <a:rPr lang="es-MX" dirty="0"/>
              <a:t>Se anima a los alumnos a que discutan sus planteamientos y resultados entre si. Sin embargo, el reporte final debe ser individual.</a:t>
            </a:r>
          </a:p>
          <a:p>
            <a:r>
              <a:rPr lang="es-MX" dirty="0"/>
              <a:t>El docente no contestará dudas relacionadas con el planteamiento mecánico del sistema, pero se acepta cualquier pregunta relacionada con la programación de los métodos numéricos y generación de gráficas.</a:t>
            </a:r>
          </a:p>
        </p:txBody>
      </p:sp>
      <p:sp>
        <p:nvSpPr>
          <p:cNvPr id="4" name="CuadroTexto 3">
            <a:extLst>
              <a:ext uri="{FF2B5EF4-FFF2-40B4-BE49-F238E27FC236}">
                <a16:creationId xmlns:a16="http://schemas.microsoft.com/office/drawing/2014/main" id="{3670ECA0-F482-4006-80F1-816E18E97F1F}"/>
              </a:ext>
            </a:extLst>
          </p:cNvPr>
          <p:cNvSpPr txBox="1"/>
          <p:nvPr/>
        </p:nvSpPr>
        <p:spPr>
          <a:xfrm>
            <a:off x="3305178" y="5881931"/>
            <a:ext cx="7035798" cy="707886"/>
          </a:xfrm>
          <a:prstGeom prst="rect">
            <a:avLst/>
          </a:prstGeom>
          <a:noFill/>
        </p:spPr>
        <p:txBody>
          <a:bodyPr wrap="square" rtlCol="0">
            <a:spAutoFit/>
          </a:bodyPr>
          <a:lstStyle/>
          <a:p>
            <a:r>
              <a:rPr lang="es-MX" sz="4000" dirty="0">
                <a:solidFill>
                  <a:schemeClr val="bg1"/>
                </a:solidFill>
              </a:rPr>
              <a:t>¡Mucha suerte a todos!</a:t>
            </a:r>
          </a:p>
        </p:txBody>
      </p:sp>
    </p:spTree>
    <p:extLst>
      <p:ext uri="{BB962C8B-B14F-4D97-AF65-F5344CB8AC3E}">
        <p14:creationId xmlns:p14="http://schemas.microsoft.com/office/powerpoint/2010/main" val="47377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72A1F-827D-494F-A2D4-2F2344D8EEC4}"/>
              </a:ext>
            </a:extLst>
          </p:cNvPr>
          <p:cNvSpPr>
            <a:spLocks noGrp="1"/>
          </p:cNvSpPr>
          <p:nvPr>
            <p:ph type="title"/>
          </p:nvPr>
        </p:nvSpPr>
        <p:spPr/>
        <p:txBody>
          <a:bodyPr/>
          <a:lstStyle/>
          <a:p>
            <a:r>
              <a:rPr lang="es-MX" dirty="0"/>
              <a:t>Planteamiento del problema</a:t>
            </a:r>
          </a:p>
        </p:txBody>
      </p:sp>
      <p:pic>
        <p:nvPicPr>
          <p:cNvPr id="4" name="Modelo dinámico con disipadores sísmicos-U-L23G8lPQ8">
            <a:hlinkClick r:id="" action="ppaction://media"/>
            <a:extLst>
              <a:ext uri="{FF2B5EF4-FFF2-40B4-BE49-F238E27FC236}">
                <a16:creationId xmlns:a16="http://schemas.microsoft.com/office/drawing/2014/main" id="{D10BA999-D210-4B48-B4E4-7C447F0DE8D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118100" y="1071563"/>
            <a:ext cx="6281738" cy="471170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CuadroTexto 4">
            <a:extLst>
              <a:ext uri="{FF2B5EF4-FFF2-40B4-BE49-F238E27FC236}">
                <a16:creationId xmlns:a16="http://schemas.microsoft.com/office/drawing/2014/main" id="{5D4FFD30-C6DC-4D52-A341-3DC46ABD8FA0}"/>
              </a:ext>
            </a:extLst>
          </p:cNvPr>
          <p:cNvSpPr txBox="1"/>
          <p:nvPr/>
        </p:nvSpPr>
        <p:spPr>
          <a:xfrm>
            <a:off x="295275" y="6305550"/>
            <a:ext cx="10010775" cy="369332"/>
          </a:xfrm>
          <a:prstGeom prst="rect">
            <a:avLst/>
          </a:prstGeom>
          <a:noFill/>
        </p:spPr>
        <p:txBody>
          <a:bodyPr wrap="square" rtlCol="0">
            <a:spAutoFit/>
          </a:bodyPr>
          <a:lstStyle/>
          <a:p>
            <a:r>
              <a:rPr lang="es-MX" dirty="0"/>
              <a:t>Fuente: https://www.youtube.com/watch?v=U-L23G8lPQ8&amp;feature=emb_logo</a:t>
            </a:r>
          </a:p>
        </p:txBody>
      </p:sp>
    </p:spTree>
    <p:extLst>
      <p:ext uri="{BB962C8B-B14F-4D97-AF65-F5344CB8AC3E}">
        <p14:creationId xmlns:p14="http://schemas.microsoft.com/office/powerpoint/2010/main" val="10799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65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89D2-31E3-4138-8B40-720618446F81}"/>
              </a:ext>
            </a:extLst>
          </p:cNvPr>
          <p:cNvSpPr>
            <a:spLocks noGrp="1"/>
          </p:cNvSpPr>
          <p:nvPr>
            <p:ph type="title"/>
          </p:nvPr>
        </p:nvSpPr>
        <p:spPr/>
        <p:txBody>
          <a:bodyPr/>
          <a:lstStyle/>
          <a:p>
            <a:r>
              <a:rPr lang="es-MX" dirty="0"/>
              <a:t>Objetivos del examen</a:t>
            </a:r>
            <a:br>
              <a:rPr lang="es-MX" dirty="0"/>
            </a:br>
            <a:r>
              <a:rPr lang="es-MX" sz="1800" dirty="0"/>
              <a:t>(La calificación se asigna en base a qué tan bien respondan los siguientes rubros)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82BB3F3-63BC-4AD3-AE42-025D80E20430}"/>
                  </a:ext>
                </a:extLst>
              </p:cNvPr>
              <p:cNvSpPr>
                <a:spLocks noGrp="1"/>
              </p:cNvSpPr>
              <p:nvPr>
                <p:ph idx="1"/>
              </p:nvPr>
            </p:nvSpPr>
            <p:spPr/>
            <p:txBody>
              <a:bodyPr/>
              <a:lstStyle/>
              <a:p>
                <a:r>
                  <a:rPr lang="es-MX" dirty="0"/>
                  <a:t>Encontrar un Lagrangiano que represente un sistema de </a:t>
                </a:r>
                <a:r>
                  <a:rPr lang="es-MX" i="1" dirty="0"/>
                  <a:t>n</a:t>
                </a:r>
                <a:r>
                  <a:rPr lang="es-MX" dirty="0"/>
                  <a:t> pisos (con y sin resorte amortiguador).</a:t>
                </a:r>
              </a:p>
              <a:p>
                <a:r>
                  <a:rPr lang="es-MX" dirty="0"/>
                  <a:t>Resolver numéricamente las ecuaciones diferenciales del Lagrangiano resultante.</a:t>
                </a:r>
              </a:p>
              <a:p>
                <a:r>
                  <a:rPr lang="es-MX" dirty="0"/>
                  <a:t>Caracterizar la región de estabilidad del sistema sin resortes en función de la rigidez de la fuerza externa y la rigidez de las paredes, para diferentes frecuencias de oscilación de las partículas “del piso” cuya posición está dada por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1</m:t>
                        </m:r>
                      </m:sub>
                    </m:sSub>
                    <m:d>
                      <m:dPr>
                        <m:ctrlPr>
                          <a:rPr lang="es-MX" b="0" i="1" smtClean="0">
                            <a:latin typeface="Cambria Math" panose="02040503050406030204" pitchFamily="18" charset="0"/>
                          </a:rPr>
                        </m:ctrlPr>
                      </m:dPr>
                      <m:e>
                        <m:r>
                          <a:rPr lang="es-MX" b="0" i="1" smtClean="0">
                            <a:latin typeface="Cambria Math" panose="02040503050406030204" pitchFamily="18" charset="0"/>
                          </a:rPr>
                          <m:t>𝑡</m:t>
                        </m:r>
                      </m:e>
                    </m:d>
                    <m:r>
                      <a:rPr lang="es-MX" b="0" i="1" smtClean="0">
                        <a:latin typeface="Cambria Math" panose="02040503050406030204" pitchFamily="18" charset="0"/>
                      </a:rPr>
                      <m:t>=</m:t>
                    </m:r>
                    <m:func>
                      <m:funcPr>
                        <m:ctrlPr>
                          <a:rPr lang="es-MX" b="0" i="1" smtClean="0">
                            <a:latin typeface="Cambria Math" panose="02040503050406030204" pitchFamily="18" charset="0"/>
                          </a:rPr>
                        </m:ctrlPr>
                      </m:funcPr>
                      <m:fName>
                        <m:r>
                          <a:rPr lang="es-MX" b="0" i="1" smtClean="0">
                            <a:latin typeface="Cambria Math" panose="02040503050406030204" pitchFamily="18" charset="0"/>
                          </a:rPr>
                          <m:t>(</m:t>
                        </m:r>
                        <m:r>
                          <m:rPr>
                            <m:sty m:val="p"/>
                          </m:rPr>
                          <a:rPr lang="es-MX" b="0" i="0" smtClean="0">
                            <a:latin typeface="Cambria Math" panose="02040503050406030204" pitchFamily="18" charset="0"/>
                          </a:rPr>
                          <m:t>A</m:t>
                        </m:r>
                        <m:r>
                          <a:rPr lang="es-MX" b="0" i="0" smtClean="0">
                            <a:latin typeface="Cambria Math" panose="02040503050406030204" pitchFamily="18" charset="0"/>
                          </a:rPr>
                          <m:t> </m:t>
                        </m:r>
                        <m:r>
                          <m:rPr>
                            <m:sty m:val="p"/>
                          </m:rPr>
                          <a:rPr lang="es-MX" b="0" i="0" smtClean="0">
                            <a:latin typeface="Cambria Math" panose="02040503050406030204" pitchFamily="18" charset="0"/>
                          </a:rPr>
                          <m:t>sin</m:t>
                        </m:r>
                      </m:fName>
                      <m:e>
                        <m:r>
                          <a:rPr lang="es-MX" b="0" i="1" smtClean="0">
                            <a:latin typeface="Cambria Math" panose="02040503050406030204" pitchFamily="18" charset="0"/>
                            <a:ea typeface="Cambria Math" panose="02040503050406030204" pitchFamily="18" charset="0"/>
                          </a:rPr>
                          <m:t>𝜔</m:t>
                        </m:r>
                        <m:r>
                          <a:rPr lang="es-MX" b="0" i="1" smtClean="0">
                            <a:latin typeface="Cambria Math" panose="02040503050406030204" pitchFamily="18" charset="0"/>
                            <a:ea typeface="Cambria Math" panose="02040503050406030204" pitchFamily="18" charset="0"/>
                          </a:rPr>
                          <m:t>𝑡</m:t>
                        </m:r>
                      </m:e>
                    </m:func>
                    <m:r>
                      <a:rPr lang="es-MX" b="0" i="1" smtClean="0">
                        <a:latin typeface="Cambria Math" panose="02040503050406030204" pitchFamily="18" charset="0"/>
                        <a:ea typeface="Cambria Math" panose="02040503050406030204" pitchFamily="18" charset="0"/>
                      </a:rPr>
                      <m:t>,0)</m:t>
                    </m:r>
                  </m:oMath>
                </a14:m>
                <a:r>
                  <a:rPr lang="es-MX" dirty="0"/>
                  <a:t> y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b="0" i="1" smtClean="0">
                            <a:latin typeface="Cambria Math" panose="02040503050406030204" pitchFamily="18" charset="0"/>
                          </a:rPr>
                          <m:t>2</m:t>
                        </m:r>
                      </m:sub>
                    </m:sSub>
                    <m:d>
                      <m:dPr>
                        <m:ctrlPr>
                          <a:rPr lang="es-MX" i="1">
                            <a:latin typeface="Cambria Math" panose="02040503050406030204" pitchFamily="18" charset="0"/>
                          </a:rPr>
                        </m:ctrlPr>
                      </m:dPr>
                      <m:e>
                        <m:r>
                          <a:rPr lang="es-MX" i="1">
                            <a:latin typeface="Cambria Math" panose="02040503050406030204" pitchFamily="18" charset="0"/>
                          </a:rPr>
                          <m:t>𝑡</m:t>
                        </m:r>
                      </m:e>
                    </m:d>
                    <m:r>
                      <a:rPr lang="es-MX" i="1">
                        <a:latin typeface="Cambria Math" panose="02040503050406030204" pitchFamily="18" charset="0"/>
                      </a:rPr>
                      <m:t>=</m:t>
                    </m:r>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func>
                      <m:funcPr>
                        <m:ctrlPr>
                          <a:rPr lang="es-MX" i="1">
                            <a:latin typeface="Cambria Math" panose="02040503050406030204" pitchFamily="18" charset="0"/>
                          </a:rPr>
                        </m:ctrlPr>
                      </m:funcPr>
                      <m:fName>
                        <m:r>
                          <m:rPr>
                            <m:sty m:val="p"/>
                          </m:rPr>
                          <a:rPr lang="es-MX">
                            <a:latin typeface="Cambria Math" panose="02040503050406030204" pitchFamily="18" charset="0"/>
                          </a:rPr>
                          <m:t>A</m:t>
                        </m:r>
                        <m:r>
                          <a:rPr lang="es-MX">
                            <a:latin typeface="Cambria Math" panose="02040503050406030204" pitchFamily="18" charset="0"/>
                          </a:rPr>
                          <m:t> </m:t>
                        </m:r>
                        <m:r>
                          <m:rPr>
                            <m:sty m:val="p"/>
                          </m:rPr>
                          <a:rPr lang="es-MX">
                            <a:latin typeface="Cambria Math" panose="02040503050406030204" pitchFamily="18" charset="0"/>
                          </a:rPr>
                          <m:t>sin</m:t>
                        </m:r>
                      </m:fName>
                      <m:e>
                        <m:r>
                          <a:rPr lang="es-MX" i="1">
                            <a:latin typeface="Cambria Math" panose="02040503050406030204" pitchFamily="18" charset="0"/>
                            <a:ea typeface="Cambria Math" panose="02040503050406030204" pitchFamily="18" charset="0"/>
                          </a:rPr>
                          <m:t>𝜔</m:t>
                        </m:r>
                        <m:r>
                          <a:rPr lang="es-MX" i="1">
                            <a:latin typeface="Cambria Math" panose="02040503050406030204" pitchFamily="18" charset="0"/>
                            <a:ea typeface="Cambria Math" panose="02040503050406030204" pitchFamily="18" charset="0"/>
                          </a:rPr>
                          <m:t>𝑡</m:t>
                        </m:r>
                      </m:e>
                    </m:func>
                  </m:oMath>
                </a14:m>
                <a:r>
                  <a:rPr lang="es-MX" dirty="0"/>
                  <a:t>, 0), y diferentes valores de número de pisos </a:t>
                </a:r>
                <a:r>
                  <a:rPr lang="es-MX" i="1" dirty="0"/>
                  <a:t>n</a:t>
                </a:r>
                <a:r>
                  <a:rPr lang="es-MX" dirty="0"/>
                  <a:t>.</a:t>
                </a:r>
              </a:p>
              <a:p>
                <a:r>
                  <a:rPr lang="es-MX" dirty="0"/>
                  <a:t>Investigar cómo cambia la estabilidad del edificio al añadir </a:t>
                </a:r>
                <a:r>
                  <a:rPr lang="es-MX" i="1" dirty="0"/>
                  <a:t>m</a:t>
                </a:r>
                <a:r>
                  <a:rPr lang="es-MX" dirty="0"/>
                  <a:t> resortes amortiguadores, donde </a:t>
                </a:r>
                <a14:m>
                  <m:oMath xmlns:m="http://schemas.openxmlformats.org/officeDocument/2006/math">
                    <m:r>
                      <a:rPr lang="es-MX" b="0" i="1" smtClean="0">
                        <a:latin typeface="Cambria Math" panose="02040503050406030204" pitchFamily="18" charset="0"/>
                      </a:rPr>
                      <m:t>𝑚</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m:t>
                    </m:r>
                  </m:oMath>
                </a14:m>
                <a:r>
                  <a:rPr lang="es-MX" dirty="0"/>
                  <a:t>.</a:t>
                </a:r>
              </a:p>
            </p:txBody>
          </p:sp>
        </mc:Choice>
        <mc:Fallback>
          <p:sp>
            <p:nvSpPr>
              <p:cNvPr id="3" name="Marcador de contenido 2">
                <a:extLst>
                  <a:ext uri="{FF2B5EF4-FFF2-40B4-BE49-F238E27FC236}">
                    <a16:creationId xmlns:a16="http://schemas.microsoft.com/office/drawing/2014/main" id="{D82BB3F3-63BC-4AD3-AE42-025D80E20430}"/>
                  </a:ext>
                </a:extLst>
              </p:cNvPr>
              <p:cNvSpPr>
                <a:spLocks noGrp="1" noRot="1" noChangeAspect="1" noMove="1" noResize="1" noEditPoints="1" noAdjustHandles="1" noChangeArrowheads="1" noChangeShapeType="1" noTextEdit="1"/>
              </p:cNvSpPr>
              <p:nvPr>
                <p:ph idx="1"/>
              </p:nvPr>
            </p:nvSpPr>
            <p:spPr>
              <a:blipFill>
                <a:blip r:embed="rId2"/>
                <a:stretch>
                  <a:fillRect l="-874" r="-291"/>
                </a:stretch>
              </a:blipFill>
            </p:spPr>
            <p:txBody>
              <a:bodyPr/>
              <a:lstStyle/>
              <a:p>
                <a:r>
                  <a:rPr lang="en-US">
                    <a:noFill/>
                  </a:rPr>
                  <a:t> </a:t>
                </a:r>
              </a:p>
            </p:txBody>
          </p:sp>
        </mc:Fallback>
      </mc:AlternateContent>
    </p:spTree>
    <p:extLst>
      <p:ext uri="{BB962C8B-B14F-4D97-AF65-F5344CB8AC3E}">
        <p14:creationId xmlns:p14="http://schemas.microsoft.com/office/powerpoint/2010/main" val="390993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2F6722F2-05E3-48A1-8CAA-AE641D7D8F9E}"/>
              </a:ext>
            </a:extLst>
          </p:cNvPr>
          <p:cNvSpPr>
            <a:spLocks noGrp="1"/>
          </p:cNvSpPr>
          <p:nvPr>
            <p:ph type="title"/>
          </p:nvPr>
        </p:nvSpPr>
        <p:spPr>
          <a:xfrm>
            <a:off x="1759287" y="798881"/>
            <a:ext cx="8673427" cy="1048945"/>
          </a:xfrm>
        </p:spPr>
        <p:txBody>
          <a:bodyPr>
            <a:normAutofit/>
          </a:bodyPr>
          <a:lstStyle/>
          <a:p>
            <a:r>
              <a:rPr lang="es-MX">
                <a:solidFill>
                  <a:schemeClr val="tx1"/>
                </a:solidFill>
              </a:rPr>
              <a:t>Recomendaciones</a:t>
            </a:r>
          </a:p>
        </p:txBody>
      </p:sp>
      <p:graphicFrame>
        <p:nvGraphicFramePr>
          <p:cNvPr id="5" name="Marcador de contenido 2">
            <a:extLst>
              <a:ext uri="{FF2B5EF4-FFF2-40B4-BE49-F238E27FC236}">
                <a16:creationId xmlns:a16="http://schemas.microsoft.com/office/drawing/2014/main" id="{E8E4AC86-7BE8-4451-BA04-6835A88D7303}"/>
              </a:ext>
            </a:extLst>
          </p:cNvPr>
          <p:cNvGraphicFramePr>
            <a:graphicFrameLocks noGrp="1"/>
          </p:cNvGraphicFramePr>
          <p:nvPr>
            <p:ph idx="1"/>
            <p:extLst>
              <p:ext uri="{D42A27DB-BD31-4B8C-83A1-F6EECF244321}">
                <p14:modId xmlns:p14="http://schemas.microsoft.com/office/powerpoint/2010/main" val="285515592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9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a:solidFill>
                  <a:schemeClr val="accent1"/>
                </a:solidFill>
              </a:rPr>
              <a:t>Primera aproximación: Un piso</a:t>
            </a:r>
            <a:endParaRPr lang="es-MX"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Imagen 3">
            <a:extLst>
              <a:ext uri="{FF2B5EF4-FFF2-40B4-BE49-F238E27FC236}">
                <a16:creationId xmlns:a16="http://schemas.microsoft.com/office/drawing/2014/main" id="{58AB4AAC-1D49-45EC-83CF-295CFCB394D1}"/>
              </a:ext>
            </a:extLst>
          </p:cNvPr>
          <p:cNvPicPr>
            <a:picLocks noChangeAspect="1"/>
          </p:cNvPicPr>
          <p:nvPr/>
        </p:nvPicPr>
        <p:blipFill>
          <a:blip r:embed="rId2"/>
          <a:stretch>
            <a:fillRect/>
          </a:stretch>
        </p:blipFill>
        <p:spPr>
          <a:xfrm>
            <a:off x="3045337" y="934070"/>
            <a:ext cx="6342550" cy="5623156"/>
          </a:xfrm>
          <a:prstGeom prst="rect">
            <a:avLst/>
          </a:prstGeom>
        </p:spPr>
      </p:pic>
    </p:spTree>
    <p:extLst>
      <p:ext uri="{BB962C8B-B14F-4D97-AF65-F5344CB8AC3E}">
        <p14:creationId xmlns:p14="http://schemas.microsoft.com/office/powerpoint/2010/main" val="363784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dirty="0">
                <a:solidFill>
                  <a:schemeClr val="accent1"/>
                </a:solidFill>
              </a:rPr>
              <a:t>Segunda aproximación: Dos pisos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Imagen 4">
            <a:extLst>
              <a:ext uri="{FF2B5EF4-FFF2-40B4-BE49-F238E27FC236}">
                <a16:creationId xmlns:a16="http://schemas.microsoft.com/office/drawing/2014/main" id="{81AA45F5-DEF5-45AB-B9BC-B001CA8CF4B0}"/>
              </a:ext>
            </a:extLst>
          </p:cNvPr>
          <p:cNvPicPr>
            <a:picLocks noChangeAspect="1"/>
          </p:cNvPicPr>
          <p:nvPr/>
        </p:nvPicPr>
        <p:blipFill>
          <a:blip r:embed="rId2"/>
          <a:stretch>
            <a:fillRect/>
          </a:stretch>
        </p:blipFill>
        <p:spPr>
          <a:xfrm>
            <a:off x="3478213" y="1506794"/>
            <a:ext cx="5925070" cy="4957712"/>
          </a:xfrm>
          <a:prstGeom prst="rect">
            <a:avLst/>
          </a:prstGeom>
        </p:spPr>
      </p:pic>
    </p:spTree>
    <p:extLst>
      <p:ext uri="{BB962C8B-B14F-4D97-AF65-F5344CB8AC3E}">
        <p14:creationId xmlns:p14="http://schemas.microsoft.com/office/powerpoint/2010/main" val="48378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fontScale="90000"/>
          </a:bodyPr>
          <a:lstStyle/>
          <a:p>
            <a:pPr algn="l"/>
            <a:r>
              <a:rPr lang="es-MX" sz="3600" dirty="0">
                <a:solidFill>
                  <a:schemeClr val="accent1"/>
                </a:solidFill>
              </a:rPr>
              <a:t>Tercera aproximación: Dos pisos y un resorte amortiguador</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Imagen 3">
            <a:extLst>
              <a:ext uri="{FF2B5EF4-FFF2-40B4-BE49-F238E27FC236}">
                <a16:creationId xmlns:a16="http://schemas.microsoft.com/office/drawing/2014/main" id="{0EF98B1B-61B1-4CB4-8FB2-43BAF2BCB804}"/>
              </a:ext>
            </a:extLst>
          </p:cNvPr>
          <p:cNvPicPr>
            <a:picLocks noChangeAspect="1"/>
          </p:cNvPicPr>
          <p:nvPr/>
        </p:nvPicPr>
        <p:blipFill>
          <a:blip r:embed="rId2"/>
          <a:stretch>
            <a:fillRect/>
          </a:stretch>
        </p:blipFill>
        <p:spPr>
          <a:xfrm>
            <a:off x="2861994" y="1791665"/>
            <a:ext cx="5258534" cy="4458322"/>
          </a:xfrm>
          <a:prstGeom prst="rect">
            <a:avLst/>
          </a:prstGeom>
        </p:spPr>
      </p:pic>
    </p:spTree>
    <p:extLst>
      <p:ext uri="{BB962C8B-B14F-4D97-AF65-F5344CB8AC3E}">
        <p14:creationId xmlns:p14="http://schemas.microsoft.com/office/powerpoint/2010/main" val="271898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pPr algn="r"/>
            <a:r>
              <a:rPr lang="es-MX" sz="4400">
                <a:solidFill>
                  <a:schemeClr val="tx1"/>
                </a:solidFill>
              </a:rPr>
              <a:t>Parámetros de las pruebas de estabilidad</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Utilizar los siguientes valores como constantes:</a:t>
                </a:r>
                <a:br>
                  <a:rPr lang="es-MX" sz="1500" dirty="0"/>
                </a:br>
                <a:r>
                  <a:rPr lang="es-MX" sz="1500" dirty="0"/>
                  <a:t>g = 9.8 m/s</a:t>
                </a:r>
                <a:br>
                  <a:rPr lang="es-MX" sz="1500" dirty="0"/>
                </a:br>
                <a:r>
                  <a:rPr lang="es-MX" sz="1500" dirty="0"/>
                  <a:t>m = 1 Kg</a:t>
                </a:r>
                <a:br>
                  <a:rPr lang="es-MX" sz="1500" dirty="0"/>
                </a:br>
                <a:r>
                  <a:rPr lang="es-MX" sz="1500" dirty="0"/>
                  <a:t>M = 20 Kg</a:t>
                </a:r>
                <a:br>
                  <a:rPr lang="es-MX" sz="1500" dirty="0"/>
                </a:br>
                <a:r>
                  <a:rPr lang="es-MX" sz="1500" dirty="0"/>
                  <a:t>h = 1 m</a:t>
                </a:r>
                <a:br>
                  <a:rPr lang="es-MX" sz="1500" dirty="0"/>
                </a:br>
                <a:r>
                  <a:rPr lang="es-MX" sz="1500" dirty="0"/>
                  <a:t>l = 2 m</a:t>
                </a:r>
                <a:br>
                  <a:rPr lang="es-MX" sz="1500" dirty="0"/>
                </a:br>
                <a:r>
                  <a:rPr lang="es-MX" sz="1500" dirty="0"/>
                  <a:t>K = 10 N/m (constante de Hooke del resorte amortiguador)</a:t>
                </a:r>
              </a:p>
              <a:p>
                <a:pPr>
                  <a:lnSpc>
                    <a:spcPct val="110000"/>
                  </a:lnSpc>
                </a:pPr>
                <a:r>
                  <a:rPr lang="es-MX" sz="1500" dirty="0"/>
                  <a:t>Las variables a explorar son:</a:t>
                </a:r>
                <a:br>
                  <a:rPr lang="es-MX" sz="1500" dirty="0"/>
                </a:br>
                <a:r>
                  <a:rPr lang="es-MX" sz="1500" dirty="0"/>
                  <a:t>k = constante de restauración de las paredes</a:t>
                </a:r>
                <a:br>
                  <a:rPr lang="es-MX" sz="1500" dirty="0"/>
                </a:br>
                <a:r>
                  <a:rPr lang="es-MX" sz="1500" dirty="0"/>
                  <a:t>A = intensidad de la fuerza externa</a:t>
                </a:r>
                <a:br>
                  <a:rPr lang="es-MX" sz="1500" dirty="0"/>
                </a:br>
                <a:r>
                  <a:rPr lang="el-GR" sz="1500" dirty="0"/>
                  <a:t>ω</a:t>
                </a:r>
                <a:r>
                  <a:rPr lang="es-MX" sz="1500" dirty="0"/>
                  <a:t> = frecuencia de oscilación de la fuerza externa</a:t>
                </a:r>
                <a:br>
                  <a:rPr lang="es-MX" sz="1500" dirty="0"/>
                </a:br>
                <a:r>
                  <a:rPr lang="es-MX" sz="1500" dirty="0"/>
                  <a:t>n = número de pisos</a:t>
                </a:r>
                <a:br>
                  <a:rPr lang="es-MX" sz="1500" dirty="0"/>
                </a:br>
                <a:r>
                  <a:rPr lang="es-MX" sz="1500" dirty="0"/>
                  <a:t>m = número de pisos que tienen resorte amortiguador</a:t>
                </a:r>
              </a:p>
              <a:p>
                <a:pPr>
                  <a:lnSpc>
                    <a:spcPct val="110000"/>
                  </a:lnSpc>
                </a:pPr>
                <a:r>
                  <a:rPr lang="es-MX" sz="1500" dirty="0"/>
                  <a:t>Se considerará que el edificio es inestable si durante su dinámica ocurre que </a:t>
                </a:r>
                <a14:m>
                  <m:oMath xmlns:m="http://schemas.openxmlformats.org/officeDocument/2006/math">
                    <m:sSub>
                      <m:sSubPr>
                        <m:ctrlPr>
                          <a:rPr lang="es-MX" sz="1500" b="0" i="1" smtClean="0">
                            <a:latin typeface="Cambria Math" panose="02040503050406030204" pitchFamily="18" charset="0"/>
                            <a:ea typeface="Cambria Math" panose="02040503050406030204" pitchFamily="18" charset="0"/>
                          </a:rPr>
                        </m:ctrlPr>
                      </m:sSubPr>
                      <m:e>
                        <m:r>
                          <a:rPr lang="es-MX" sz="1500" i="1" smtClean="0">
                            <a:latin typeface="Cambria Math" panose="02040503050406030204" pitchFamily="18" charset="0"/>
                            <a:ea typeface="Cambria Math" panose="02040503050406030204" pitchFamily="18" charset="0"/>
                          </a:rPr>
                          <m:t>𝜃</m:t>
                        </m:r>
                      </m:e>
                      <m:sub>
                        <m:r>
                          <a:rPr lang="es-MX" sz="1500" b="0" i="1" smtClean="0">
                            <a:latin typeface="Cambria Math" panose="02040503050406030204" pitchFamily="18" charset="0"/>
                            <a:ea typeface="Cambria Math" panose="02040503050406030204" pitchFamily="18" charset="0"/>
                          </a:rPr>
                          <m:t>𝑖</m:t>
                        </m:r>
                      </m:sub>
                    </m:sSub>
                    <m:d>
                      <m:dPr>
                        <m:ctrlPr>
                          <a:rPr lang="es-MX" sz="1500" b="0" i="1" smtClean="0">
                            <a:latin typeface="Cambria Math" panose="02040503050406030204" pitchFamily="18" charset="0"/>
                            <a:ea typeface="Cambria Math" panose="02040503050406030204" pitchFamily="18" charset="0"/>
                          </a:rPr>
                        </m:ctrlPr>
                      </m:dPr>
                      <m:e>
                        <m:r>
                          <a:rPr lang="es-MX" sz="1500" b="0" i="1" smtClean="0">
                            <a:latin typeface="Cambria Math" panose="02040503050406030204" pitchFamily="18" charset="0"/>
                            <a:ea typeface="Cambria Math" panose="02040503050406030204" pitchFamily="18" charset="0"/>
                          </a:rPr>
                          <m:t>𝑡</m:t>
                        </m:r>
                      </m:e>
                    </m:d>
                    <m:r>
                      <a:rPr lang="es-MX" sz="1500" b="0" i="1" smtClean="0">
                        <a:latin typeface="Cambria Math" panose="02040503050406030204" pitchFamily="18" charset="0"/>
                        <a:ea typeface="Cambria Math" panose="02040503050406030204" pitchFamily="18" charset="0"/>
                      </a:rPr>
                      <m:t>≥90°</m:t>
                    </m:r>
                  </m:oMath>
                </a14:m>
                <a:r>
                  <a:rPr lang="es-MX" sz="1500" dirty="0"/>
                  <a:t>, donde i = 1, …, n.</a:t>
                </a:r>
              </a:p>
            </p:txBody>
          </p:sp>
        </mc:Choice>
        <mc:Fallback xmlns="">
          <p:sp>
            <p:nvSpPr>
              <p:cNvPr id="3" name="Marcador de contenido 2">
                <a:extLst>
                  <a:ext uri="{FF2B5EF4-FFF2-40B4-BE49-F238E27FC236}">
                    <a16:creationId xmlns:a16="http://schemas.microsoft.com/office/drawing/2014/main" id="{AEC8CC21-9397-4F4F-8F8F-E58274B22EFD}"/>
                  </a:ext>
                </a:extLst>
              </p:cNvPr>
              <p:cNvSpPr>
                <a:spLocks noGrp="1" noRot="1" noChangeAspect="1" noMove="1" noResize="1" noEditPoints="1" noAdjustHandles="1" noChangeArrowheads="1" noChangeShapeType="1" noTextEdit="1"/>
              </p:cNvSpPr>
              <p:nvPr>
                <p:ph idx="1"/>
              </p:nvPr>
            </p:nvSpPr>
            <p:spPr>
              <a:xfrm>
                <a:off x="4983164" y="376238"/>
                <a:ext cx="5511800" cy="5318125"/>
              </a:xfrm>
              <a:blipFill>
                <a:blip r:embed="rId2"/>
                <a:stretch>
                  <a:fillRect l="-442"/>
                </a:stretch>
              </a:blipFill>
            </p:spPr>
            <p:txBody>
              <a:bodyPr/>
              <a:lstStyle/>
              <a:p>
                <a:r>
                  <a:rPr lang="es-MX">
                    <a:noFill/>
                  </a:rPr>
                  <a:t> </a:t>
                </a:r>
              </a:p>
            </p:txBody>
          </p:sp>
        </mc:Fallback>
      </mc:AlternateContent>
    </p:spTree>
    <p:extLst>
      <p:ext uri="{BB962C8B-B14F-4D97-AF65-F5344CB8AC3E}">
        <p14:creationId xmlns:p14="http://schemas.microsoft.com/office/powerpoint/2010/main" val="406223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r>
              <a:rPr lang="es-MX" sz="4400" dirty="0">
                <a:solidFill>
                  <a:schemeClr val="tx1"/>
                </a:solidFill>
              </a:rPr>
              <a:t>Preguntas clave</a:t>
            </a:r>
            <a:br>
              <a:rPr lang="es-MX" sz="4400" dirty="0">
                <a:solidFill>
                  <a:schemeClr val="tx1"/>
                </a:solidFill>
              </a:rPr>
            </a:br>
            <a:r>
              <a:rPr lang="es-MX" sz="1800" dirty="0">
                <a:solidFill>
                  <a:schemeClr val="tx1"/>
                </a:solidFill>
              </a:rPr>
              <a:t>(Consideren estas preguntas como una guía sobre qué investigar en este sistema)</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Supongamos que k = 7 N/Rad y A = 10 N. Para un edificio con n = 3 pisos, ¿cuántos resortes m se necesitan para que sea estable?</a:t>
            </a:r>
          </a:p>
          <a:p>
            <a:pPr>
              <a:lnSpc>
                <a:spcPct val="110000"/>
              </a:lnSpc>
            </a:pPr>
            <a:r>
              <a:rPr lang="es-MX" sz="1500" dirty="0"/>
              <a:t>Si se generaliza el inciso anterior para n pisos, ¿se puede encontrar una expresión que indique cuántos resortes m se necesitan para asegurar la estabilidad?</a:t>
            </a:r>
          </a:p>
          <a:p>
            <a:pPr>
              <a:lnSpc>
                <a:spcPct val="110000"/>
              </a:lnSpc>
            </a:pPr>
            <a:r>
              <a:rPr lang="es-MX" sz="1500" dirty="0"/>
              <a:t>Con n = 3 pisos y m = 0 resortes, obtener una gráfica que en el eje x muestre k, en el eje y muestre A y que en el eje z muestre el valor del tiempo T transcurrido hasta que ocurra la condición de inestabilidad. Por cada coordenada (k, A) se obtendrá una solución numérica en el intervalo de tiempo t = 0 a t=100. En caso de que no ocurra la condición de inestabilidad se tomará T = 100.</a:t>
            </a:r>
          </a:p>
          <a:p>
            <a:pPr>
              <a:lnSpc>
                <a:spcPct val="110000"/>
              </a:lnSpc>
            </a:pPr>
            <a:r>
              <a:rPr lang="es-MX" sz="1500" dirty="0"/>
              <a:t>¿Cómo cambia la gráfica anterior al considerar otros valores (n, m)?</a:t>
            </a:r>
          </a:p>
        </p:txBody>
      </p:sp>
    </p:spTree>
    <p:extLst>
      <p:ext uri="{BB962C8B-B14F-4D97-AF65-F5344CB8AC3E}">
        <p14:creationId xmlns:p14="http://schemas.microsoft.com/office/powerpoint/2010/main" val="16801791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51</TotalTime>
  <Words>790</Words>
  <Application>Microsoft Office PowerPoint</Application>
  <PresentationFormat>Panorámica</PresentationFormat>
  <Paragraphs>36</Paragraphs>
  <Slides>11</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 Light</vt:lpstr>
      <vt:lpstr>Cambria Math</vt:lpstr>
      <vt:lpstr>Rockwell</vt:lpstr>
      <vt:lpstr>Wingdings</vt:lpstr>
      <vt:lpstr>Atlas</vt:lpstr>
      <vt:lpstr>Examen 1</vt:lpstr>
      <vt:lpstr>Planteamiento del problema</vt:lpstr>
      <vt:lpstr>Objetivos del examen (La calificación se asigna en base a qué tan bien respondan los siguientes rubros)</vt:lpstr>
      <vt:lpstr>Recomendaciones</vt:lpstr>
      <vt:lpstr>Primera aproximación: Un piso</vt:lpstr>
      <vt:lpstr>Segunda aproximación: Dos pisos</vt:lpstr>
      <vt:lpstr>Tercera aproximación: Dos pisos y un resorte amortiguador</vt:lpstr>
      <vt:lpstr>Parámetros de las pruebas de estabilidad</vt:lpstr>
      <vt:lpstr>Preguntas clave (Consideren estas preguntas como una guía sobre qué investigar en este sistema)</vt:lpstr>
      <vt:lpstr>Formato de entrega</vt:lpstr>
      <vt:lpstr>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1</dc:title>
  <dc:creator>Carlos</dc:creator>
  <cp:lastModifiedBy>Carlos</cp:lastModifiedBy>
  <cp:revision>10</cp:revision>
  <dcterms:created xsi:type="dcterms:W3CDTF">2020-10-20T23:19:27Z</dcterms:created>
  <dcterms:modified xsi:type="dcterms:W3CDTF">2020-10-23T23:51:30Z</dcterms:modified>
</cp:coreProperties>
</file>