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7" r:id="rId3"/>
    <p:sldId id="258" r:id="rId4"/>
    <p:sldId id="260" r:id="rId5"/>
    <p:sldId id="259" r:id="rId6"/>
    <p:sldId id="261" r:id="rId7"/>
    <p:sldId id="263" r:id="rId8"/>
    <p:sldId id="262"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3EC3FA6-A304-44D0-A548-C9A6576638E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4D4F05A-A630-4C38-947B-A1ACA2C26E10}">
      <dgm:prSet/>
      <dgm:spPr/>
      <dgm:t>
        <a:bodyPr/>
        <a:lstStyle/>
        <a:p>
          <a:r>
            <a:rPr lang="es-MX"/>
            <a:t>Comenzar a plantear el sistema progresivamente. Primero obtengan el Lagrangiano para un edificio de un piso, luego el Lagrangiano para dos y tres pisos. A partir de este resultado, generalice a </a:t>
          </a:r>
          <a:r>
            <a:rPr lang="es-MX" i="1"/>
            <a:t>n</a:t>
          </a:r>
          <a:r>
            <a:rPr lang="es-MX"/>
            <a:t> pisos.</a:t>
          </a:r>
          <a:endParaRPr lang="en-US"/>
        </a:p>
      </dgm:t>
    </dgm:pt>
    <dgm:pt modelId="{B397A5D3-08EF-4EB9-858D-37758C9DAA72}" type="parTrans" cxnId="{ACA55AFF-B7EC-45C2-8DFB-B615D05AEB5E}">
      <dgm:prSet/>
      <dgm:spPr/>
      <dgm:t>
        <a:bodyPr/>
        <a:lstStyle/>
        <a:p>
          <a:endParaRPr lang="en-US"/>
        </a:p>
      </dgm:t>
    </dgm:pt>
    <dgm:pt modelId="{484BA66F-FF86-460D-A946-481F2DFA335C}" type="sibTrans" cxnId="{ACA55AFF-B7EC-45C2-8DFB-B615D05AEB5E}">
      <dgm:prSet/>
      <dgm:spPr/>
      <dgm:t>
        <a:bodyPr/>
        <a:lstStyle/>
        <a:p>
          <a:endParaRPr lang="en-US"/>
        </a:p>
      </dgm:t>
    </dgm:pt>
    <dgm:pt modelId="{ED4AA3F6-D3B8-489E-9BC4-D815CF0F41A1}">
      <dgm:prSet/>
      <dgm:spPr/>
      <dgm:t>
        <a:bodyPr/>
        <a:lstStyle/>
        <a:p>
          <a:r>
            <a:rPr lang="es-MX"/>
            <a:t>El sistema de referencia en el cual se plantea el Lagrangiano debe ser inercial (es decir, fuera del edificio que experimenta aceleración), sin embargo para visualizar la dinámica mediante un diagrama, es conveniente pasar al sistema de coordenadas en el interior del edificio.</a:t>
          </a:r>
          <a:endParaRPr lang="en-US"/>
        </a:p>
      </dgm:t>
    </dgm:pt>
    <dgm:pt modelId="{F87AE649-BC48-40A5-8FD7-8B02167E9539}" type="parTrans" cxnId="{6FE31B7A-8CC5-4EC7-BF7E-05F0DF3E2421}">
      <dgm:prSet/>
      <dgm:spPr/>
      <dgm:t>
        <a:bodyPr/>
        <a:lstStyle/>
        <a:p>
          <a:endParaRPr lang="en-US"/>
        </a:p>
      </dgm:t>
    </dgm:pt>
    <dgm:pt modelId="{C0E4DD13-48CD-4578-AD55-DCEA6E202F7A}" type="sibTrans" cxnId="{6FE31B7A-8CC5-4EC7-BF7E-05F0DF3E2421}">
      <dgm:prSet/>
      <dgm:spPr/>
      <dgm:t>
        <a:bodyPr/>
        <a:lstStyle/>
        <a:p>
          <a:endParaRPr lang="en-US"/>
        </a:p>
      </dgm:t>
    </dgm:pt>
    <dgm:pt modelId="{2D7C8BEB-4B63-4ABB-B986-10FAA2D3C9AC}">
      <dgm:prSet/>
      <dgm:spPr/>
      <dgm:t>
        <a:bodyPr/>
        <a:lstStyle/>
        <a:p>
          <a:r>
            <a:rPr lang="es-MX"/>
            <a:t>¿Cuál es la condición de estabilidad para el edificio? Evidentemente es que no se derrumbe. Esto se puede medir a través del ángulo de las paredes.</a:t>
          </a:r>
          <a:endParaRPr lang="en-US"/>
        </a:p>
      </dgm:t>
    </dgm:pt>
    <dgm:pt modelId="{12C335D0-D099-4A69-A8A4-506E7277A214}" type="parTrans" cxnId="{DBC164A6-D9B1-4913-AD13-73F1DBB93F81}">
      <dgm:prSet/>
      <dgm:spPr/>
      <dgm:t>
        <a:bodyPr/>
        <a:lstStyle/>
        <a:p>
          <a:endParaRPr lang="en-US"/>
        </a:p>
      </dgm:t>
    </dgm:pt>
    <dgm:pt modelId="{AFD26511-72DE-4EFE-8A69-DDFFBC3341AE}" type="sibTrans" cxnId="{DBC164A6-D9B1-4913-AD13-73F1DBB93F81}">
      <dgm:prSet/>
      <dgm:spPr/>
      <dgm:t>
        <a:bodyPr/>
        <a:lstStyle/>
        <a:p>
          <a:endParaRPr lang="en-US"/>
        </a:p>
      </dgm:t>
    </dgm:pt>
    <dgm:pt modelId="{1D21F640-7711-40D4-B9B2-79E85379273D}" type="pres">
      <dgm:prSet presAssocID="{E3EC3FA6-A304-44D0-A548-C9A6576638EC}" presName="root" presStyleCnt="0">
        <dgm:presLayoutVars>
          <dgm:dir/>
          <dgm:resizeHandles val="exact"/>
        </dgm:presLayoutVars>
      </dgm:prSet>
      <dgm:spPr/>
    </dgm:pt>
    <dgm:pt modelId="{035233E2-F0CA-4081-A5FD-2B17FA075754}" type="pres">
      <dgm:prSet presAssocID="{34D4F05A-A630-4C38-947B-A1ACA2C26E10}" presName="compNode" presStyleCnt="0"/>
      <dgm:spPr/>
    </dgm:pt>
    <dgm:pt modelId="{AD847CC3-D81B-4610-9763-96FDB339BB27}" type="pres">
      <dgm:prSet presAssocID="{34D4F05A-A630-4C38-947B-A1ACA2C26E10}" presName="bgRect" presStyleLbl="bgShp" presStyleIdx="0" presStyleCnt="3"/>
      <dgm:spPr/>
    </dgm:pt>
    <dgm:pt modelId="{5A4518DF-FAF5-402F-8791-2C349AFBB8D7}" type="pres">
      <dgm:prSet presAssocID="{34D4F05A-A630-4C38-947B-A1ACA2C26E1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dificio"/>
        </a:ext>
      </dgm:extLst>
    </dgm:pt>
    <dgm:pt modelId="{44985F4C-165F-453B-A48C-B2ECFD8671A1}" type="pres">
      <dgm:prSet presAssocID="{34D4F05A-A630-4C38-947B-A1ACA2C26E10}" presName="spaceRect" presStyleCnt="0"/>
      <dgm:spPr/>
    </dgm:pt>
    <dgm:pt modelId="{E48FEB0B-FBE9-41B8-B361-5006779E0BFF}" type="pres">
      <dgm:prSet presAssocID="{34D4F05A-A630-4C38-947B-A1ACA2C26E10}" presName="parTx" presStyleLbl="revTx" presStyleIdx="0" presStyleCnt="3">
        <dgm:presLayoutVars>
          <dgm:chMax val="0"/>
          <dgm:chPref val="0"/>
        </dgm:presLayoutVars>
      </dgm:prSet>
      <dgm:spPr/>
    </dgm:pt>
    <dgm:pt modelId="{2EEA5F04-27A4-4505-9656-F89CE487D563}" type="pres">
      <dgm:prSet presAssocID="{484BA66F-FF86-460D-A946-481F2DFA335C}" presName="sibTrans" presStyleCnt="0"/>
      <dgm:spPr/>
    </dgm:pt>
    <dgm:pt modelId="{54402767-B1CB-4E1D-B1A5-7FE38DA7EBAF}" type="pres">
      <dgm:prSet presAssocID="{ED4AA3F6-D3B8-489E-9BC4-D815CF0F41A1}" presName="compNode" presStyleCnt="0"/>
      <dgm:spPr/>
    </dgm:pt>
    <dgm:pt modelId="{009DD2BB-FC23-4BB5-B8EE-757E44E043E9}" type="pres">
      <dgm:prSet presAssocID="{ED4AA3F6-D3B8-489E-9BC4-D815CF0F41A1}" presName="bgRect" presStyleLbl="bgShp" presStyleIdx="1" presStyleCnt="3"/>
      <dgm:spPr/>
    </dgm:pt>
    <dgm:pt modelId="{24E2A824-5309-4239-BE02-0B1612C95841}" type="pres">
      <dgm:prSet presAssocID="{ED4AA3F6-D3B8-489E-9BC4-D815CF0F41A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Gráfico lineal"/>
        </a:ext>
      </dgm:extLst>
    </dgm:pt>
    <dgm:pt modelId="{6AAB53BD-8700-4E5E-AD99-3B04422F5D11}" type="pres">
      <dgm:prSet presAssocID="{ED4AA3F6-D3B8-489E-9BC4-D815CF0F41A1}" presName="spaceRect" presStyleCnt="0"/>
      <dgm:spPr/>
    </dgm:pt>
    <dgm:pt modelId="{6316F1E9-15E1-4E1C-837E-0C91785C471A}" type="pres">
      <dgm:prSet presAssocID="{ED4AA3F6-D3B8-489E-9BC4-D815CF0F41A1}" presName="parTx" presStyleLbl="revTx" presStyleIdx="1" presStyleCnt="3">
        <dgm:presLayoutVars>
          <dgm:chMax val="0"/>
          <dgm:chPref val="0"/>
        </dgm:presLayoutVars>
      </dgm:prSet>
      <dgm:spPr/>
    </dgm:pt>
    <dgm:pt modelId="{06DABB5C-0789-402A-A349-9AB58C98B7A5}" type="pres">
      <dgm:prSet presAssocID="{C0E4DD13-48CD-4578-AD55-DCEA6E202F7A}" presName="sibTrans" presStyleCnt="0"/>
      <dgm:spPr/>
    </dgm:pt>
    <dgm:pt modelId="{D8960F3F-9F9C-46F8-BFAE-547E48DE6BED}" type="pres">
      <dgm:prSet presAssocID="{2D7C8BEB-4B63-4ABB-B986-10FAA2D3C9AC}" presName="compNode" presStyleCnt="0"/>
      <dgm:spPr/>
    </dgm:pt>
    <dgm:pt modelId="{E124DC32-F5C7-41D5-B128-717DCE2EA4A0}" type="pres">
      <dgm:prSet presAssocID="{2D7C8BEB-4B63-4ABB-B986-10FAA2D3C9AC}" presName="bgRect" presStyleLbl="bgShp" presStyleIdx="2" presStyleCnt="3"/>
      <dgm:spPr/>
    </dgm:pt>
    <dgm:pt modelId="{F59FCD32-3FE0-426E-81DB-91385E98EA2A}" type="pres">
      <dgm:prSet presAssocID="{2D7C8BEB-4B63-4ABB-B986-10FAA2D3C9A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alanza de la justicia"/>
        </a:ext>
      </dgm:extLst>
    </dgm:pt>
    <dgm:pt modelId="{E9DB9FBA-C8C0-4B73-9316-9CDE9730583A}" type="pres">
      <dgm:prSet presAssocID="{2D7C8BEB-4B63-4ABB-B986-10FAA2D3C9AC}" presName="spaceRect" presStyleCnt="0"/>
      <dgm:spPr/>
    </dgm:pt>
    <dgm:pt modelId="{A3627CA9-A5E5-4DD8-98A6-A165AF8057DE}" type="pres">
      <dgm:prSet presAssocID="{2D7C8BEB-4B63-4ABB-B986-10FAA2D3C9AC}" presName="parTx" presStyleLbl="revTx" presStyleIdx="2" presStyleCnt="3">
        <dgm:presLayoutVars>
          <dgm:chMax val="0"/>
          <dgm:chPref val="0"/>
        </dgm:presLayoutVars>
      </dgm:prSet>
      <dgm:spPr/>
    </dgm:pt>
  </dgm:ptLst>
  <dgm:cxnLst>
    <dgm:cxn modelId="{1D8B6F54-5E50-465B-9480-667CDF3F14EE}" type="presOf" srcId="{ED4AA3F6-D3B8-489E-9BC4-D815CF0F41A1}" destId="{6316F1E9-15E1-4E1C-837E-0C91785C471A}" srcOrd="0" destOrd="0" presId="urn:microsoft.com/office/officeart/2018/2/layout/IconVerticalSolidList"/>
    <dgm:cxn modelId="{6FE31B7A-8CC5-4EC7-BF7E-05F0DF3E2421}" srcId="{E3EC3FA6-A304-44D0-A548-C9A6576638EC}" destId="{ED4AA3F6-D3B8-489E-9BC4-D815CF0F41A1}" srcOrd="1" destOrd="0" parTransId="{F87AE649-BC48-40A5-8FD7-8B02167E9539}" sibTransId="{C0E4DD13-48CD-4578-AD55-DCEA6E202F7A}"/>
    <dgm:cxn modelId="{4CE2848F-BA28-426B-947F-3B83FFFB22F5}" type="presOf" srcId="{2D7C8BEB-4B63-4ABB-B986-10FAA2D3C9AC}" destId="{A3627CA9-A5E5-4DD8-98A6-A165AF8057DE}" srcOrd="0" destOrd="0" presId="urn:microsoft.com/office/officeart/2018/2/layout/IconVerticalSolidList"/>
    <dgm:cxn modelId="{33EEE98F-7DAB-4F04-AB3D-9798EB331D89}" type="presOf" srcId="{34D4F05A-A630-4C38-947B-A1ACA2C26E10}" destId="{E48FEB0B-FBE9-41B8-B361-5006779E0BFF}" srcOrd="0" destOrd="0" presId="urn:microsoft.com/office/officeart/2018/2/layout/IconVerticalSolidList"/>
    <dgm:cxn modelId="{DBC164A6-D9B1-4913-AD13-73F1DBB93F81}" srcId="{E3EC3FA6-A304-44D0-A548-C9A6576638EC}" destId="{2D7C8BEB-4B63-4ABB-B986-10FAA2D3C9AC}" srcOrd="2" destOrd="0" parTransId="{12C335D0-D099-4A69-A8A4-506E7277A214}" sibTransId="{AFD26511-72DE-4EFE-8A69-DDFFBC3341AE}"/>
    <dgm:cxn modelId="{F18362AE-9D94-44D5-A389-B0E68A7EACF7}" type="presOf" srcId="{E3EC3FA6-A304-44D0-A548-C9A6576638EC}" destId="{1D21F640-7711-40D4-B9B2-79E85379273D}" srcOrd="0" destOrd="0" presId="urn:microsoft.com/office/officeart/2018/2/layout/IconVerticalSolidList"/>
    <dgm:cxn modelId="{ACA55AFF-B7EC-45C2-8DFB-B615D05AEB5E}" srcId="{E3EC3FA6-A304-44D0-A548-C9A6576638EC}" destId="{34D4F05A-A630-4C38-947B-A1ACA2C26E10}" srcOrd="0" destOrd="0" parTransId="{B397A5D3-08EF-4EB9-858D-37758C9DAA72}" sibTransId="{484BA66F-FF86-460D-A946-481F2DFA335C}"/>
    <dgm:cxn modelId="{E678F175-1C81-4897-B246-7C0849F8C899}" type="presParOf" srcId="{1D21F640-7711-40D4-B9B2-79E85379273D}" destId="{035233E2-F0CA-4081-A5FD-2B17FA075754}" srcOrd="0" destOrd="0" presId="urn:microsoft.com/office/officeart/2018/2/layout/IconVerticalSolidList"/>
    <dgm:cxn modelId="{AF4E3729-7582-4075-80BC-58206A271F10}" type="presParOf" srcId="{035233E2-F0CA-4081-A5FD-2B17FA075754}" destId="{AD847CC3-D81B-4610-9763-96FDB339BB27}" srcOrd="0" destOrd="0" presId="urn:microsoft.com/office/officeart/2018/2/layout/IconVerticalSolidList"/>
    <dgm:cxn modelId="{8080EE98-3727-480D-968E-0F767E67962E}" type="presParOf" srcId="{035233E2-F0CA-4081-A5FD-2B17FA075754}" destId="{5A4518DF-FAF5-402F-8791-2C349AFBB8D7}" srcOrd="1" destOrd="0" presId="urn:microsoft.com/office/officeart/2018/2/layout/IconVerticalSolidList"/>
    <dgm:cxn modelId="{91D8FDF5-015E-4F9A-9E5A-A2B4A20DD758}" type="presParOf" srcId="{035233E2-F0CA-4081-A5FD-2B17FA075754}" destId="{44985F4C-165F-453B-A48C-B2ECFD8671A1}" srcOrd="2" destOrd="0" presId="urn:microsoft.com/office/officeart/2018/2/layout/IconVerticalSolidList"/>
    <dgm:cxn modelId="{6AB8B358-DB53-4150-8986-9EC595DE280E}" type="presParOf" srcId="{035233E2-F0CA-4081-A5FD-2B17FA075754}" destId="{E48FEB0B-FBE9-41B8-B361-5006779E0BFF}" srcOrd="3" destOrd="0" presId="urn:microsoft.com/office/officeart/2018/2/layout/IconVerticalSolidList"/>
    <dgm:cxn modelId="{35284AAB-7434-49A0-B9FF-5FF7454A692D}" type="presParOf" srcId="{1D21F640-7711-40D4-B9B2-79E85379273D}" destId="{2EEA5F04-27A4-4505-9656-F89CE487D563}" srcOrd="1" destOrd="0" presId="urn:microsoft.com/office/officeart/2018/2/layout/IconVerticalSolidList"/>
    <dgm:cxn modelId="{E3A79189-778A-4DE2-A89B-8FC0F7A04F17}" type="presParOf" srcId="{1D21F640-7711-40D4-B9B2-79E85379273D}" destId="{54402767-B1CB-4E1D-B1A5-7FE38DA7EBAF}" srcOrd="2" destOrd="0" presId="urn:microsoft.com/office/officeart/2018/2/layout/IconVerticalSolidList"/>
    <dgm:cxn modelId="{4F42CADA-754B-4D17-A181-573263E37922}" type="presParOf" srcId="{54402767-B1CB-4E1D-B1A5-7FE38DA7EBAF}" destId="{009DD2BB-FC23-4BB5-B8EE-757E44E043E9}" srcOrd="0" destOrd="0" presId="urn:microsoft.com/office/officeart/2018/2/layout/IconVerticalSolidList"/>
    <dgm:cxn modelId="{9C245506-446D-4B91-B960-E0BCC7FCDA3E}" type="presParOf" srcId="{54402767-B1CB-4E1D-B1A5-7FE38DA7EBAF}" destId="{24E2A824-5309-4239-BE02-0B1612C95841}" srcOrd="1" destOrd="0" presId="urn:microsoft.com/office/officeart/2018/2/layout/IconVerticalSolidList"/>
    <dgm:cxn modelId="{F9BC5833-4BA1-42E8-AE23-FCEA8D52C291}" type="presParOf" srcId="{54402767-B1CB-4E1D-B1A5-7FE38DA7EBAF}" destId="{6AAB53BD-8700-4E5E-AD99-3B04422F5D11}" srcOrd="2" destOrd="0" presId="urn:microsoft.com/office/officeart/2018/2/layout/IconVerticalSolidList"/>
    <dgm:cxn modelId="{3C39E927-6E7C-41F6-AA57-42FBDCD1C808}" type="presParOf" srcId="{54402767-B1CB-4E1D-B1A5-7FE38DA7EBAF}" destId="{6316F1E9-15E1-4E1C-837E-0C91785C471A}" srcOrd="3" destOrd="0" presId="urn:microsoft.com/office/officeart/2018/2/layout/IconVerticalSolidList"/>
    <dgm:cxn modelId="{BC0B41BA-ACD9-42DF-B12C-4AACCFF2B0C1}" type="presParOf" srcId="{1D21F640-7711-40D4-B9B2-79E85379273D}" destId="{06DABB5C-0789-402A-A349-9AB58C98B7A5}" srcOrd="3" destOrd="0" presId="urn:microsoft.com/office/officeart/2018/2/layout/IconVerticalSolidList"/>
    <dgm:cxn modelId="{D5EFACF7-4625-4B6D-852A-9BB022CFB200}" type="presParOf" srcId="{1D21F640-7711-40D4-B9B2-79E85379273D}" destId="{D8960F3F-9F9C-46F8-BFAE-547E48DE6BED}" srcOrd="4" destOrd="0" presId="urn:microsoft.com/office/officeart/2018/2/layout/IconVerticalSolidList"/>
    <dgm:cxn modelId="{0AA6FE37-371D-4C17-B435-5FE31F483946}" type="presParOf" srcId="{D8960F3F-9F9C-46F8-BFAE-547E48DE6BED}" destId="{E124DC32-F5C7-41D5-B128-717DCE2EA4A0}" srcOrd="0" destOrd="0" presId="urn:microsoft.com/office/officeart/2018/2/layout/IconVerticalSolidList"/>
    <dgm:cxn modelId="{A7C9AC92-81D6-4F6D-B69A-CF449E3E0CAB}" type="presParOf" srcId="{D8960F3F-9F9C-46F8-BFAE-547E48DE6BED}" destId="{F59FCD32-3FE0-426E-81DB-91385E98EA2A}" srcOrd="1" destOrd="0" presId="urn:microsoft.com/office/officeart/2018/2/layout/IconVerticalSolidList"/>
    <dgm:cxn modelId="{79755374-4DEF-401E-A2AE-09A8FB4D70D0}" type="presParOf" srcId="{D8960F3F-9F9C-46F8-BFAE-547E48DE6BED}" destId="{E9DB9FBA-C8C0-4B73-9316-9CDE9730583A}" srcOrd="2" destOrd="0" presId="urn:microsoft.com/office/officeart/2018/2/layout/IconVerticalSolidList"/>
    <dgm:cxn modelId="{CB7DBC5A-D02E-4936-901D-32F9EDDF7FA9}" type="presParOf" srcId="{D8960F3F-9F9C-46F8-BFAE-547E48DE6BED}" destId="{A3627CA9-A5E5-4DD8-98A6-A165AF8057D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D244CB-00CF-4B6E-B653-54416A6733F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4AACC26-1856-4CB7-A6CE-F42530DA506D}">
      <dgm:prSet/>
      <dgm:spPr/>
      <dgm:t>
        <a:bodyPr/>
        <a:lstStyle/>
        <a:p>
          <a:r>
            <a:rPr lang="es-MX" dirty="0"/>
            <a:t>El resultado de su investigación lo reportarán en formato de un mini artículo.</a:t>
          </a:r>
          <a:endParaRPr lang="en-US" dirty="0"/>
        </a:p>
      </dgm:t>
    </dgm:pt>
    <dgm:pt modelId="{29D27730-AD53-429C-8D96-B4FF44669399}" type="parTrans" cxnId="{D7039645-6EE0-428A-A17D-817A5A6B799D}">
      <dgm:prSet/>
      <dgm:spPr/>
      <dgm:t>
        <a:bodyPr/>
        <a:lstStyle/>
        <a:p>
          <a:endParaRPr lang="en-US"/>
        </a:p>
      </dgm:t>
    </dgm:pt>
    <dgm:pt modelId="{D238692A-CCCC-4222-AEBB-AC9D09C1C9E5}" type="sibTrans" cxnId="{D7039645-6EE0-428A-A17D-817A5A6B799D}">
      <dgm:prSet/>
      <dgm:spPr/>
      <dgm:t>
        <a:bodyPr/>
        <a:lstStyle/>
        <a:p>
          <a:endParaRPr lang="en-US"/>
        </a:p>
      </dgm:t>
    </dgm:pt>
    <dgm:pt modelId="{0C4B625C-7707-4031-AA9A-582004BE2D4B}">
      <dgm:prSet/>
      <dgm:spPr/>
      <dgm:t>
        <a:bodyPr/>
        <a:lstStyle/>
        <a:p>
          <a:r>
            <a:rPr lang="es-MX"/>
            <a:t>Debe incluir el planteamiento del problema, objetivos (qué van a investigar en este sistema en particular: por ejemplo, las preguntas clave), metodología (describir los experimentos que se realizaron), resultados y conclusiones.</a:t>
          </a:r>
          <a:endParaRPr lang="en-US"/>
        </a:p>
      </dgm:t>
    </dgm:pt>
    <dgm:pt modelId="{54BFEEAD-472B-43BD-9D3B-8DAF4C9C26FE}" type="parTrans" cxnId="{14381B1F-754F-428C-9DF2-4E06D918A68C}">
      <dgm:prSet/>
      <dgm:spPr/>
      <dgm:t>
        <a:bodyPr/>
        <a:lstStyle/>
        <a:p>
          <a:endParaRPr lang="en-US"/>
        </a:p>
      </dgm:t>
    </dgm:pt>
    <dgm:pt modelId="{7096882B-D754-4F77-98F3-C099E0466017}" type="sibTrans" cxnId="{14381B1F-754F-428C-9DF2-4E06D918A68C}">
      <dgm:prSet/>
      <dgm:spPr/>
      <dgm:t>
        <a:bodyPr/>
        <a:lstStyle/>
        <a:p>
          <a:endParaRPr lang="en-US"/>
        </a:p>
      </dgm:t>
    </dgm:pt>
    <dgm:pt modelId="{3790B77A-42D1-40E3-8757-062C8D1941A6}" type="pres">
      <dgm:prSet presAssocID="{2CD244CB-00CF-4B6E-B653-54416A6733F8}" presName="root" presStyleCnt="0">
        <dgm:presLayoutVars>
          <dgm:dir/>
          <dgm:resizeHandles val="exact"/>
        </dgm:presLayoutVars>
      </dgm:prSet>
      <dgm:spPr/>
    </dgm:pt>
    <dgm:pt modelId="{26B8C163-6B7A-4570-9417-0AF734C36568}" type="pres">
      <dgm:prSet presAssocID="{F4AACC26-1856-4CB7-A6CE-F42530DA506D}" presName="compNode" presStyleCnt="0"/>
      <dgm:spPr/>
    </dgm:pt>
    <dgm:pt modelId="{0270E1F1-769C-4F78-9A78-FA579E691B5B}" type="pres">
      <dgm:prSet presAssocID="{F4AACC26-1856-4CB7-A6CE-F42530DA506D}" presName="bgRect" presStyleLbl="bgShp" presStyleIdx="0" presStyleCnt="2"/>
      <dgm:spPr/>
    </dgm:pt>
    <dgm:pt modelId="{F2421927-F145-4F98-A9A1-DB2AE73E926D}" type="pres">
      <dgm:prSet presAssocID="{F4AACC26-1856-4CB7-A6CE-F42530DA506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ECA516BE-DE7A-49D3-8EAA-3F047E2E205F}" type="pres">
      <dgm:prSet presAssocID="{F4AACC26-1856-4CB7-A6CE-F42530DA506D}" presName="spaceRect" presStyleCnt="0"/>
      <dgm:spPr/>
    </dgm:pt>
    <dgm:pt modelId="{4BC73867-8F9D-4579-917C-20844EE4B75C}" type="pres">
      <dgm:prSet presAssocID="{F4AACC26-1856-4CB7-A6CE-F42530DA506D}" presName="parTx" presStyleLbl="revTx" presStyleIdx="0" presStyleCnt="2">
        <dgm:presLayoutVars>
          <dgm:chMax val="0"/>
          <dgm:chPref val="0"/>
        </dgm:presLayoutVars>
      </dgm:prSet>
      <dgm:spPr/>
    </dgm:pt>
    <dgm:pt modelId="{46265701-ECE6-4F7A-AA61-615C22C0617F}" type="pres">
      <dgm:prSet presAssocID="{D238692A-CCCC-4222-AEBB-AC9D09C1C9E5}" presName="sibTrans" presStyleCnt="0"/>
      <dgm:spPr/>
    </dgm:pt>
    <dgm:pt modelId="{E9072943-68C3-4F68-958B-FABDB665CA26}" type="pres">
      <dgm:prSet presAssocID="{0C4B625C-7707-4031-AA9A-582004BE2D4B}" presName="compNode" presStyleCnt="0"/>
      <dgm:spPr/>
    </dgm:pt>
    <dgm:pt modelId="{5377737F-1784-49E4-A1D9-D47B9217D814}" type="pres">
      <dgm:prSet presAssocID="{0C4B625C-7707-4031-AA9A-582004BE2D4B}" presName="bgRect" presStyleLbl="bgShp" presStyleIdx="1" presStyleCnt="2"/>
      <dgm:spPr/>
    </dgm:pt>
    <dgm:pt modelId="{B08A8547-DA07-42D0-AE0E-B3F5BA3E5E5F}" type="pres">
      <dgm:prSet presAssocID="{0C4B625C-7707-4031-AA9A-582004BE2D4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ana"/>
        </a:ext>
      </dgm:extLst>
    </dgm:pt>
    <dgm:pt modelId="{994787A4-24D3-4D6B-BE1A-B36F7CD67331}" type="pres">
      <dgm:prSet presAssocID="{0C4B625C-7707-4031-AA9A-582004BE2D4B}" presName="spaceRect" presStyleCnt="0"/>
      <dgm:spPr/>
    </dgm:pt>
    <dgm:pt modelId="{CCCE3441-CA91-4346-A60F-30D4CABD5319}" type="pres">
      <dgm:prSet presAssocID="{0C4B625C-7707-4031-AA9A-582004BE2D4B}" presName="parTx" presStyleLbl="revTx" presStyleIdx="1" presStyleCnt="2">
        <dgm:presLayoutVars>
          <dgm:chMax val="0"/>
          <dgm:chPref val="0"/>
        </dgm:presLayoutVars>
      </dgm:prSet>
      <dgm:spPr/>
    </dgm:pt>
  </dgm:ptLst>
  <dgm:cxnLst>
    <dgm:cxn modelId="{14381B1F-754F-428C-9DF2-4E06D918A68C}" srcId="{2CD244CB-00CF-4B6E-B653-54416A6733F8}" destId="{0C4B625C-7707-4031-AA9A-582004BE2D4B}" srcOrd="1" destOrd="0" parTransId="{54BFEEAD-472B-43BD-9D3B-8DAF4C9C26FE}" sibTransId="{7096882B-D754-4F77-98F3-C099E0466017}"/>
    <dgm:cxn modelId="{3F955835-F351-4BA7-89FE-20812B59D1FD}" type="presOf" srcId="{0C4B625C-7707-4031-AA9A-582004BE2D4B}" destId="{CCCE3441-CA91-4346-A60F-30D4CABD5319}" srcOrd="0" destOrd="0" presId="urn:microsoft.com/office/officeart/2018/2/layout/IconVerticalSolidList"/>
    <dgm:cxn modelId="{D7039645-6EE0-428A-A17D-817A5A6B799D}" srcId="{2CD244CB-00CF-4B6E-B653-54416A6733F8}" destId="{F4AACC26-1856-4CB7-A6CE-F42530DA506D}" srcOrd="0" destOrd="0" parTransId="{29D27730-AD53-429C-8D96-B4FF44669399}" sibTransId="{D238692A-CCCC-4222-AEBB-AC9D09C1C9E5}"/>
    <dgm:cxn modelId="{94D2584E-916E-4915-A996-748DB911CB0F}" type="presOf" srcId="{2CD244CB-00CF-4B6E-B653-54416A6733F8}" destId="{3790B77A-42D1-40E3-8757-062C8D1941A6}" srcOrd="0" destOrd="0" presId="urn:microsoft.com/office/officeart/2018/2/layout/IconVerticalSolidList"/>
    <dgm:cxn modelId="{80E22DCF-83E0-4933-BBC6-90B169A0307A}" type="presOf" srcId="{F4AACC26-1856-4CB7-A6CE-F42530DA506D}" destId="{4BC73867-8F9D-4579-917C-20844EE4B75C}" srcOrd="0" destOrd="0" presId="urn:microsoft.com/office/officeart/2018/2/layout/IconVerticalSolidList"/>
    <dgm:cxn modelId="{591D43B4-6691-46B2-86B3-EBAC0C7B3022}" type="presParOf" srcId="{3790B77A-42D1-40E3-8757-062C8D1941A6}" destId="{26B8C163-6B7A-4570-9417-0AF734C36568}" srcOrd="0" destOrd="0" presId="urn:microsoft.com/office/officeart/2018/2/layout/IconVerticalSolidList"/>
    <dgm:cxn modelId="{00F9A027-7EFA-4B71-ABB8-3ADD218B30E1}" type="presParOf" srcId="{26B8C163-6B7A-4570-9417-0AF734C36568}" destId="{0270E1F1-769C-4F78-9A78-FA579E691B5B}" srcOrd="0" destOrd="0" presId="urn:microsoft.com/office/officeart/2018/2/layout/IconVerticalSolidList"/>
    <dgm:cxn modelId="{7D0FB143-E6AE-4A61-A702-D6BF1E21931B}" type="presParOf" srcId="{26B8C163-6B7A-4570-9417-0AF734C36568}" destId="{F2421927-F145-4F98-A9A1-DB2AE73E926D}" srcOrd="1" destOrd="0" presId="urn:microsoft.com/office/officeart/2018/2/layout/IconVerticalSolidList"/>
    <dgm:cxn modelId="{991BA631-3E6C-4F9C-9C81-ECEEBAFFBAF0}" type="presParOf" srcId="{26B8C163-6B7A-4570-9417-0AF734C36568}" destId="{ECA516BE-DE7A-49D3-8EAA-3F047E2E205F}" srcOrd="2" destOrd="0" presId="urn:microsoft.com/office/officeart/2018/2/layout/IconVerticalSolidList"/>
    <dgm:cxn modelId="{5BCB206F-3B5F-4171-8D4F-781ED89E2CBA}" type="presParOf" srcId="{26B8C163-6B7A-4570-9417-0AF734C36568}" destId="{4BC73867-8F9D-4579-917C-20844EE4B75C}" srcOrd="3" destOrd="0" presId="urn:microsoft.com/office/officeart/2018/2/layout/IconVerticalSolidList"/>
    <dgm:cxn modelId="{1BCBD6A4-AEFE-4DCA-BC8B-2AF6250E7828}" type="presParOf" srcId="{3790B77A-42D1-40E3-8757-062C8D1941A6}" destId="{46265701-ECE6-4F7A-AA61-615C22C0617F}" srcOrd="1" destOrd="0" presId="urn:microsoft.com/office/officeart/2018/2/layout/IconVerticalSolidList"/>
    <dgm:cxn modelId="{C35E60A9-96AB-42A4-8D19-FF89706CF6AD}" type="presParOf" srcId="{3790B77A-42D1-40E3-8757-062C8D1941A6}" destId="{E9072943-68C3-4F68-958B-FABDB665CA26}" srcOrd="2" destOrd="0" presId="urn:microsoft.com/office/officeart/2018/2/layout/IconVerticalSolidList"/>
    <dgm:cxn modelId="{1C6EDD59-42B7-47BA-B4F1-EF8E967013F6}" type="presParOf" srcId="{E9072943-68C3-4F68-958B-FABDB665CA26}" destId="{5377737F-1784-49E4-A1D9-D47B9217D814}" srcOrd="0" destOrd="0" presId="urn:microsoft.com/office/officeart/2018/2/layout/IconVerticalSolidList"/>
    <dgm:cxn modelId="{E3391FA4-5CA3-4295-8C59-D0DFD9604699}" type="presParOf" srcId="{E9072943-68C3-4F68-958B-FABDB665CA26}" destId="{B08A8547-DA07-42D0-AE0E-B3F5BA3E5E5F}" srcOrd="1" destOrd="0" presId="urn:microsoft.com/office/officeart/2018/2/layout/IconVerticalSolidList"/>
    <dgm:cxn modelId="{6C4BE56B-A83E-4050-AABA-6A8F2E4B8734}" type="presParOf" srcId="{E9072943-68C3-4F68-958B-FABDB665CA26}" destId="{994787A4-24D3-4D6B-BE1A-B36F7CD67331}" srcOrd="2" destOrd="0" presId="urn:microsoft.com/office/officeart/2018/2/layout/IconVerticalSolidList"/>
    <dgm:cxn modelId="{ADB42B27-02B5-4E47-A073-FB2B4A2451E7}" type="presParOf" srcId="{E9072943-68C3-4F68-958B-FABDB665CA26}" destId="{CCCE3441-CA91-4346-A60F-30D4CABD531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847CC3-D81B-4610-9763-96FDB339BB27}">
      <dsp:nvSpPr>
        <dsp:cNvPr id="0" name=""/>
        <dsp:cNvSpPr/>
      </dsp:nvSpPr>
      <dsp:spPr>
        <a:xfrm>
          <a:off x="0" y="509"/>
          <a:ext cx="10576558" cy="119269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518DF-FAF5-402F-8791-2C349AFBB8D7}">
      <dsp:nvSpPr>
        <dsp:cNvPr id="0" name=""/>
        <dsp:cNvSpPr/>
      </dsp:nvSpPr>
      <dsp:spPr>
        <a:xfrm>
          <a:off x="360791" y="268867"/>
          <a:ext cx="655984" cy="6559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8FEB0B-FBE9-41B8-B361-5006779E0BFF}">
      <dsp:nvSpPr>
        <dsp:cNvPr id="0" name=""/>
        <dsp:cNvSpPr/>
      </dsp:nvSpPr>
      <dsp:spPr>
        <a:xfrm>
          <a:off x="1377568" y="509"/>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755650">
            <a:lnSpc>
              <a:spcPct val="90000"/>
            </a:lnSpc>
            <a:spcBef>
              <a:spcPct val="0"/>
            </a:spcBef>
            <a:spcAft>
              <a:spcPct val="35000"/>
            </a:spcAft>
            <a:buNone/>
          </a:pPr>
          <a:r>
            <a:rPr lang="es-MX" sz="1700" kern="1200"/>
            <a:t>Comenzar a plantear el sistema progresivamente. Primero obtengan el Lagrangiano para un edificio de un piso, luego el Lagrangiano para dos y tres pisos. A partir de este resultado, generalice a </a:t>
          </a:r>
          <a:r>
            <a:rPr lang="es-MX" sz="1700" i="1" kern="1200"/>
            <a:t>n</a:t>
          </a:r>
          <a:r>
            <a:rPr lang="es-MX" sz="1700" kern="1200"/>
            <a:t> pisos.</a:t>
          </a:r>
          <a:endParaRPr lang="en-US" sz="1700" kern="1200"/>
        </a:p>
      </dsp:txBody>
      <dsp:txXfrm>
        <a:off x="1377568" y="509"/>
        <a:ext cx="9198989" cy="1192699"/>
      </dsp:txXfrm>
    </dsp:sp>
    <dsp:sp modelId="{009DD2BB-FC23-4BB5-B8EE-757E44E043E9}">
      <dsp:nvSpPr>
        <dsp:cNvPr id="0" name=""/>
        <dsp:cNvSpPr/>
      </dsp:nvSpPr>
      <dsp:spPr>
        <a:xfrm>
          <a:off x="0" y="1491384"/>
          <a:ext cx="10576558" cy="119269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E2A824-5309-4239-BE02-0B1612C95841}">
      <dsp:nvSpPr>
        <dsp:cNvPr id="0" name=""/>
        <dsp:cNvSpPr/>
      </dsp:nvSpPr>
      <dsp:spPr>
        <a:xfrm>
          <a:off x="360791" y="1759741"/>
          <a:ext cx="655984" cy="6559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16F1E9-15E1-4E1C-837E-0C91785C471A}">
      <dsp:nvSpPr>
        <dsp:cNvPr id="0" name=""/>
        <dsp:cNvSpPr/>
      </dsp:nvSpPr>
      <dsp:spPr>
        <a:xfrm>
          <a:off x="1377568" y="1491384"/>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755650">
            <a:lnSpc>
              <a:spcPct val="90000"/>
            </a:lnSpc>
            <a:spcBef>
              <a:spcPct val="0"/>
            </a:spcBef>
            <a:spcAft>
              <a:spcPct val="35000"/>
            </a:spcAft>
            <a:buNone/>
          </a:pPr>
          <a:r>
            <a:rPr lang="es-MX" sz="1700" kern="1200"/>
            <a:t>El sistema de referencia en el cual se plantea el Lagrangiano debe ser inercial (es decir, fuera del edificio que experimenta aceleración), sin embargo para visualizar la dinámica mediante un diagrama, es conveniente pasar al sistema de coordenadas en el interior del edificio.</a:t>
          </a:r>
          <a:endParaRPr lang="en-US" sz="1700" kern="1200"/>
        </a:p>
      </dsp:txBody>
      <dsp:txXfrm>
        <a:off x="1377568" y="1491384"/>
        <a:ext cx="9198989" cy="1192699"/>
      </dsp:txXfrm>
    </dsp:sp>
    <dsp:sp modelId="{E124DC32-F5C7-41D5-B128-717DCE2EA4A0}">
      <dsp:nvSpPr>
        <dsp:cNvPr id="0" name=""/>
        <dsp:cNvSpPr/>
      </dsp:nvSpPr>
      <dsp:spPr>
        <a:xfrm>
          <a:off x="0" y="2982258"/>
          <a:ext cx="10576558" cy="119269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9FCD32-3FE0-426E-81DB-91385E98EA2A}">
      <dsp:nvSpPr>
        <dsp:cNvPr id="0" name=""/>
        <dsp:cNvSpPr/>
      </dsp:nvSpPr>
      <dsp:spPr>
        <a:xfrm>
          <a:off x="360791" y="3250616"/>
          <a:ext cx="655984" cy="6559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627CA9-A5E5-4DD8-98A6-A165AF8057DE}">
      <dsp:nvSpPr>
        <dsp:cNvPr id="0" name=""/>
        <dsp:cNvSpPr/>
      </dsp:nvSpPr>
      <dsp:spPr>
        <a:xfrm>
          <a:off x="1377568" y="2982258"/>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755650">
            <a:lnSpc>
              <a:spcPct val="90000"/>
            </a:lnSpc>
            <a:spcBef>
              <a:spcPct val="0"/>
            </a:spcBef>
            <a:spcAft>
              <a:spcPct val="35000"/>
            </a:spcAft>
            <a:buNone/>
          </a:pPr>
          <a:r>
            <a:rPr lang="es-MX" sz="1700" kern="1200"/>
            <a:t>¿Cuál es la condición de estabilidad para el edificio? Evidentemente es que no se derrumbe. Esto se puede medir a través del ángulo de las paredes.</a:t>
          </a:r>
          <a:endParaRPr lang="en-US" sz="1700" kern="1200"/>
        </a:p>
      </dsp:txBody>
      <dsp:txXfrm>
        <a:off x="1377568" y="2982258"/>
        <a:ext cx="9198989" cy="11926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0E1F1-769C-4F78-9A78-FA579E691B5B}">
      <dsp:nvSpPr>
        <dsp:cNvPr id="0" name=""/>
        <dsp:cNvSpPr/>
      </dsp:nvSpPr>
      <dsp:spPr>
        <a:xfrm>
          <a:off x="0" y="678513"/>
          <a:ext cx="10576558" cy="125264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421927-F145-4F98-A9A1-DB2AE73E926D}">
      <dsp:nvSpPr>
        <dsp:cNvPr id="0" name=""/>
        <dsp:cNvSpPr/>
      </dsp:nvSpPr>
      <dsp:spPr>
        <a:xfrm>
          <a:off x="378923" y="960357"/>
          <a:ext cx="688952" cy="6889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BC73867-8F9D-4579-917C-20844EE4B75C}">
      <dsp:nvSpPr>
        <dsp:cNvPr id="0" name=""/>
        <dsp:cNvSpPr/>
      </dsp:nvSpPr>
      <dsp:spPr>
        <a:xfrm>
          <a:off x="1446799" y="678513"/>
          <a:ext cx="9129758" cy="125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571" tIns="132571" rIns="132571" bIns="132571" numCol="1" spcCol="1270" anchor="ctr" anchorCtr="0">
          <a:noAutofit/>
        </a:bodyPr>
        <a:lstStyle/>
        <a:p>
          <a:pPr marL="0" lvl="0" indent="0" algn="l" defTabSz="844550">
            <a:lnSpc>
              <a:spcPct val="90000"/>
            </a:lnSpc>
            <a:spcBef>
              <a:spcPct val="0"/>
            </a:spcBef>
            <a:spcAft>
              <a:spcPct val="35000"/>
            </a:spcAft>
            <a:buNone/>
          </a:pPr>
          <a:r>
            <a:rPr lang="es-MX" sz="1900" kern="1200" dirty="0"/>
            <a:t>El resultado de su investigación lo reportarán en formato de un mini artículo.</a:t>
          </a:r>
          <a:endParaRPr lang="en-US" sz="1900" kern="1200" dirty="0"/>
        </a:p>
      </dsp:txBody>
      <dsp:txXfrm>
        <a:off x="1446799" y="678513"/>
        <a:ext cx="9129758" cy="1252640"/>
      </dsp:txXfrm>
    </dsp:sp>
    <dsp:sp modelId="{5377737F-1784-49E4-A1D9-D47B9217D814}">
      <dsp:nvSpPr>
        <dsp:cNvPr id="0" name=""/>
        <dsp:cNvSpPr/>
      </dsp:nvSpPr>
      <dsp:spPr>
        <a:xfrm>
          <a:off x="0" y="2244314"/>
          <a:ext cx="10576558" cy="125264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8A8547-DA07-42D0-AE0E-B3F5BA3E5E5F}">
      <dsp:nvSpPr>
        <dsp:cNvPr id="0" name=""/>
        <dsp:cNvSpPr/>
      </dsp:nvSpPr>
      <dsp:spPr>
        <a:xfrm>
          <a:off x="378923" y="2526158"/>
          <a:ext cx="688952" cy="6889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CE3441-CA91-4346-A60F-30D4CABD5319}">
      <dsp:nvSpPr>
        <dsp:cNvPr id="0" name=""/>
        <dsp:cNvSpPr/>
      </dsp:nvSpPr>
      <dsp:spPr>
        <a:xfrm>
          <a:off x="1446799" y="2244314"/>
          <a:ext cx="9129758" cy="125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571" tIns="132571" rIns="132571" bIns="132571" numCol="1" spcCol="1270" anchor="ctr" anchorCtr="0">
          <a:noAutofit/>
        </a:bodyPr>
        <a:lstStyle/>
        <a:p>
          <a:pPr marL="0" lvl="0" indent="0" algn="l" defTabSz="844550">
            <a:lnSpc>
              <a:spcPct val="90000"/>
            </a:lnSpc>
            <a:spcBef>
              <a:spcPct val="0"/>
            </a:spcBef>
            <a:spcAft>
              <a:spcPct val="35000"/>
            </a:spcAft>
            <a:buNone/>
          </a:pPr>
          <a:r>
            <a:rPr lang="es-MX" sz="1900" kern="1200"/>
            <a:t>Debe incluir el planteamiento del problema, objetivos (qué van a investigar en este sistema en particular: por ejemplo, las preguntas clave), metodología (describir los experimentos que se realizaron), resultados y conclusiones.</a:t>
          </a:r>
          <a:endParaRPr lang="en-US" sz="1900" kern="1200"/>
        </a:p>
      </dsp:txBody>
      <dsp:txXfrm>
        <a:off x="1446799" y="2244314"/>
        <a:ext cx="9129758" cy="12526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B61BEF0D-F0BB-DE4B-95CE-6DB70DBA9567}" type="datetimeFigureOut">
              <a:rPr lang="en-US" smtClean="0"/>
              <a:pPr/>
              <a:t>10/21/2020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6462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83663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B61BEF0D-F0BB-DE4B-95CE-6DB70DBA9567}" type="datetimeFigureOut">
              <a:rPr lang="en-US" smtClean="0"/>
              <a:pPr/>
              <a:t>10/21/2020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77127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40481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B61BEF0D-F0BB-DE4B-95CE-6DB70DBA9567}" type="datetimeFigureOut">
              <a:rPr lang="en-US" smtClean="0"/>
              <a:pPr/>
              <a:t>10/21/2020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59907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B61BEF0D-F0BB-DE4B-95CE-6DB70DBA9567}" type="datetimeFigureOut">
              <a:rPr lang="en-US" smtClean="0"/>
              <a:pPr/>
              <a:t>10/21/2020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90484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B61BEF0D-F0BB-DE4B-95CE-6DB70DBA9567}" type="datetimeFigureOut">
              <a:rPr lang="en-US" smtClean="0"/>
              <a:pPr/>
              <a:t>10/21/2020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92295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7241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B61BEF0D-F0BB-DE4B-95CE-6DB70DBA9567}" type="datetimeFigureOut">
              <a:rPr lang="en-US" smtClean="0"/>
              <a:pPr/>
              <a:t>10/21/2020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23686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10/21/2020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13925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B61BEF0D-F0BB-DE4B-95CE-6DB70DBA9567}" type="datetimeFigureOut">
              <a:rPr lang="en-US" smtClean="0"/>
              <a:pPr/>
              <a:t>10/21/2020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26955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B61BEF0D-F0BB-DE4B-95CE-6DB70DBA9567}" type="datetimeFigureOut">
              <a:rPr lang="en-US" smtClean="0"/>
              <a:pPr/>
              <a:t>10/21/2020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64373548"/>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5824CB-9C75-41BE-B1F3-CEBC739BE11A}"/>
              </a:ext>
            </a:extLst>
          </p:cNvPr>
          <p:cNvSpPr>
            <a:spLocks noGrp="1"/>
          </p:cNvSpPr>
          <p:nvPr>
            <p:ph type="ctrTitle"/>
          </p:nvPr>
        </p:nvSpPr>
        <p:spPr/>
        <p:txBody>
          <a:bodyPr/>
          <a:lstStyle/>
          <a:p>
            <a:r>
              <a:rPr lang="es-MX" dirty="0"/>
              <a:t>Examen 1</a:t>
            </a:r>
          </a:p>
        </p:txBody>
      </p:sp>
      <p:sp>
        <p:nvSpPr>
          <p:cNvPr id="3" name="Subtítulo 2">
            <a:extLst>
              <a:ext uri="{FF2B5EF4-FFF2-40B4-BE49-F238E27FC236}">
                <a16:creationId xmlns:a16="http://schemas.microsoft.com/office/drawing/2014/main" id="{1051C10B-DA39-4C01-AB2B-587DC0781446}"/>
              </a:ext>
            </a:extLst>
          </p:cNvPr>
          <p:cNvSpPr>
            <a:spLocks noGrp="1"/>
          </p:cNvSpPr>
          <p:nvPr>
            <p:ph type="subTitle" idx="1"/>
          </p:nvPr>
        </p:nvSpPr>
        <p:spPr/>
        <p:txBody>
          <a:bodyPr/>
          <a:lstStyle/>
          <a:p>
            <a:r>
              <a:rPr lang="es-MX" dirty="0"/>
              <a:t>Introducción a la mecánica teórica</a:t>
            </a:r>
          </a:p>
          <a:p>
            <a:r>
              <a:rPr lang="es-MX" dirty="0"/>
              <a:t>Facultad de Física UV</a:t>
            </a:r>
          </a:p>
          <a:p>
            <a:r>
              <a:rPr lang="es-MX" dirty="0"/>
              <a:t>Docente: Carlos Manuel Rodríguez Martínez</a:t>
            </a:r>
          </a:p>
        </p:txBody>
      </p:sp>
    </p:spTree>
    <p:extLst>
      <p:ext uri="{BB962C8B-B14F-4D97-AF65-F5344CB8AC3E}">
        <p14:creationId xmlns:p14="http://schemas.microsoft.com/office/powerpoint/2010/main" val="491274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D0729F1-ABF0-4A9E-8C03-5EE8FC122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1A5E60E-2EE5-4070-9E95-A54C609785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CA71CF87-9BBC-4AB0-878A-278ACC485C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FE5EBBA9-9C02-488B-A575-6DBA738C6D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4D65CEE0-F4D3-4F84-95C3-B77FF54F81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F79A4F55-3FE9-4F18-B5E7-C5C944821F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03697276-7E3D-4850-9A31-9C6F09450D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6E9014AE-1A87-44D4-A23D-8A593450B5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387CC58F-4DDC-4D27-9DAE-F8C5492C2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708F92F9-72F5-4C86-A495-5036739E91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521E3EF7-F138-4E38-932D-521C394543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68FCAD62-290A-4076-924F-8800BC5AEE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6BDDD9DF-794F-4A57-8C24-05CC3DC94E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884B02D8-D58B-4B5D-B13D-57E16C7561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6F04E1BD-6735-4A01-B639-F788C0F2B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AC898E11-5718-4A4D-87A6-C30DBA5057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84A51033-BDA2-4B27-8746-8DA4EFCED4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784759D4-AE04-49AF-A4B8-64B4E1F78F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692EC530-EEBF-4F46-83C8-C2672612E1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8BCF6E7C-7AD8-4400-B0F2-1C9A494E5E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634A57B2-C66C-41BE-9957-C2F2F1F57A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FDCF624D-9F58-46CF-990F-1F71575819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3463A3D4-F18F-4A81-8CCF-EB518414EC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E519C345-4A74-451F-9B43-228885CC5558}"/>
              </a:ext>
            </a:extLst>
          </p:cNvPr>
          <p:cNvSpPr>
            <a:spLocks noGrp="1"/>
          </p:cNvSpPr>
          <p:nvPr>
            <p:ph type="title"/>
          </p:nvPr>
        </p:nvSpPr>
        <p:spPr>
          <a:xfrm>
            <a:off x="1759287" y="798881"/>
            <a:ext cx="8673427" cy="1048945"/>
          </a:xfrm>
        </p:spPr>
        <p:txBody>
          <a:bodyPr>
            <a:normAutofit/>
          </a:bodyPr>
          <a:lstStyle/>
          <a:p>
            <a:r>
              <a:rPr lang="es-MX">
                <a:solidFill>
                  <a:schemeClr val="tx1"/>
                </a:solidFill>
              </a:rPr>
              <a:t>Formato de entrega</a:t>
            </a:r>
          </a:p>
        </p:txBody>
      </p:sp>
      <p:graphicFrame>
        <p:nvGraphicFramePr>
          <p:cNvPr id="51" name="Marcador de contenido 2">
            <a:extLst>
              <a:ext uri="{FF2B5EF4-FFF2-40B4-BE49-F238E27FC236}">
                <a16:creationId xmlns:a16="http://schemas.microsoft.com/office/drawing/2014/main" id="{890D239C-A101-40BA-AE98-4D9862C0B080}"/>
              </a:ext>
            </a:extLst>
          </p:cNvPr>
          <p:cNvGraphicFramePr>
            <a:graphicFrameLocks noGrp="1"/>
          </p:cNvGraphicFramePr>
          <p:nvPr>
            <p:ph idx="1"/>
            <p:extLst>
              <p:ext uri="{D42A27DB-BD31-4B8C-83A1-F6EECF244321}">
                <p14:modId xmlns:p14="http://schemas.microsoft.com/office/powerpoint/2010/main" val="362165944"/>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3032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4347C72-97ED-4F58-BC83-165547E7C27E}"/>
              </a:ext>
            </a:extLst>
          </p:cNvPr>
          <p:cNvSpPr>
            <a:spLocks noGrp="1"/>
          </p:cNvSpPr>
          <p:nvPr>
            <p:ph type="title"/>
          </p:nvPr>
        </p:nvSpPr>
        <p:spPr>
          <a:xfrm>
            <a:off x="645459" y="960120"/>
            <a:ext cx="3865695" cy="4171278"/>
          </a:xfrm>
        </p:spPr>
        <p:txBody>
          <a:bodyPr>
            <a:normAutofit/>
          </a:bodyPr>
          <a:lstStyle/>
          <a:p>
            <a:pPr algn="r"/>
            <a:r>
              <a:rPr lang="es-MX" sz="4400" dirty="0">
                <a:solidFill>
                  <a:schemeClr val="tx1"/>
                </a:solidFill>
              </a:rPr>
              <a:t>Consideraciones</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FE5D0A0D-93DA-42A6-A6A9-70E13365B667}"/>
              </a:ext>
            </a:extLst>
          </p:cNvPr>
          <p:cNvSpPr>
            <a:spLocks noGrp="1"/>
          </p:cNvSpPr>
          <p:nvPr>
            <p:ph idx="1"/>
          </p:nvPr>
        </p:nvSpPr>
        <p:spPr>
          <a:xfrm>
            <a:off x="4983164" y="266700"/>
            <a:ext cx="5511800" cy="5347048"/>
          </a:xfrm>
        </p:spPr>
        <p:txBody>
          <a:bodyPr>
            <a:normAutofit/>
          </a:bodyPr>
          <a:lstStyle/>
          <a:p>
            <a:r>
              <a:rPr lang="es-MX" dirty="0"/>
              <a:t>La fecha de entrega del proyecto es el día 28/Octubre.</a:t>
            </a:r>
          </a:p>
          <a:p>
            <a:r>
              <a:rPr lang="es-MX" dirty="0"/>
              <a:t>En caso de que el alumno lo requiera, se puede extender la fecha de entrega si y sólo si para el día 28 ya cuenta con la mayor parte de los resultados.</a:t>
            </a:r>
          </a:p>
          <a:p>
            <a:r>
              <a:rPr lang="es-MX" dirty="0"/>
              <a:t>Se anima a los alumnos a que discutan sus planteamientos y resultados entre si. Sin embargo, el reporte final debe ser individual.</a:t>
            </a:r>
          </a:p>
          <a:p>
            <a:r>
              <a:rPr lang="es-MX" dirty="0"/>
              <a:t>El docente no contestará dudas relacionadas con el planteamiento mecánico del sistema, pero se acepta cualquier pregunta relacionada con la programación de los métodos numéricos y generación de gráficas.</a:t>
            </a:r>
          </a:p>
        </p:txBody>
      </p:sp>
      <p:sp>
        <p:nvSpPr>
          <p:cNvPr id="4" name="CuadroTexto 3">
            <a:extLst>
              <a:ext uri="{FF2B5EF4-FFF2-40B4-BE49-F238E27FC236}">
                <a16:creationId xmlns:a16="http://schemas.microsoft.com/office/drawing/2014/main" id="{3670ECA0-F482-4006-80F1-816E18E97F1F}"/>
              </a:ext>
            </a:extLst>
          </p:cNvPr>
          <p:cNvSpPr txBox="1"/>
          <p:nvPr/>
        </p:nvSpPr>
        <p:spPr>
          <a:xfrm>
            <a:off x="3305178" y="5881931"/>
            <a:ext cx="7035798" cy="707886"/>
          </a:xfrm>
          <a:prstGeom prst="rect">
            <a:avLst/>
          </a:prstGeom>
          <a:noFill/>
        </p:spPr>
        <p:txBody>
          <a:bodyPr wrap="square" rtlCol="0">
            <a:spAutoFit/>
          </a:bodyPr>
          <a:lstStyle/>
          <a:p>
            <a:r>
              <a:rPr lang="es-MX" sz="4000" dirty="0">
                <a:solidFill>
                  <a:schemeClr val="bg1"/>
                </a:solidFill>
              </a:rPr>
              <a:t>¡Mucha suerte a todos!</a:t>
            </a:r>
          </a:p>
        </p:txBody>
      </p:sp>
    </p:spTree>
    <p:extLst>
      <p:ext uri="{BB962C8B-B14F-4D97-AF65-F5344CB8AC3E}">
        <p14:creationId xmlns:p14="http://schemas.microsoft.com/office/powerpoint/2010/main" val="473778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B72A1F-827D-494F-A2D4-2F2344D8EEC4}"/>
              </a:ext>
            </a:extLst>
          </p:cNvPr>
          <p:cNvSpPr>
            <a:spLocks noGrp="1"/>
          </p:cNvSpPr>
          <p:nvPr>
            <p:ph type="title"/>
          </p:nvPr>
        </p:nvSpPr>
        <p:spPr/>
        <p:txBody>
          <a:bodyPr/>
          <a:lstStyle/>
          <a:p>
            <a:r>
              <a:rPr lang="es-MX" dirty="0"/>
              <a:t>Planteamiento del problema</a:t>
            </a:r>
          </a:p>
        </p:txBody>
      </p:sp>
      <p:pic>
        <p:nvPicPr>
          <p:cNvPr id="4" name="Modelo dinámico con disipadores sísmicos-U-L23G8lPQ8">
            <a:hlinkClick r:id="" action="ppaction://media"/>
            <a:extLst>
              <a:ext uri="{FF2B5EF4-FFF2-40B4-BE49-F238E27FC236}">
                <a16:creationId xmlns:a16="http://schemas.microsoft.com/office/drawing/2014/main" id="{D10BA999-D210-4B48-B4E4-7C447F0DE8DF}"/>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5118100" y="1071563"/>
            <a:ext cx="6281738" cy="4711700"/>
          </a:xfrm>
          <a:prstGeom prst="rect">
            <a:avLst/>
          </a:prstGeom>
          <a:ln w="63500" cap="sq">
            <a:solidFill>
              <a:srgbClr val="FFFFFF"/>
            </a:solidFill>
            <a:prstDash val="solid"/>
            <a:miter lim="800000"/>
          </a:ln>
          <a:effectLst/>
          <a:scene3d>
            <a:camera prst="orthographicFront"/>
            <a:lightRig rig="soft" dir="t"/>
          </a:scene3d>
          <a:sp3d contourW="6350">
            <a:contourClr>
              <a:srgbClr val="000000"/>
            </a:contourClr>
          </a:sp3d>
        </p:spPr>
      </p:pic>
      <p:sp>
        <p:nvSpPr>
          <p:cNvPr id="5" name="CuadroTexto 4">
            <a:extLst>
              <a:ext uri="{FF2B5EF4-FFF2-40B4-BE49-F238E27FC236}">
                <a16:creationId xmlns:a16="http://schemas.microsoft.com/office/drawing/2014/main" id="{5D4FFD30-C6DC-4D52-A341-3DC46ABD8FA0}"/>
              </a:ext>
            </a:extLst>
          </p:cNvPr>
          <p:cNvSpPr txBox="1"/>
          <p:nvPr/>
        </p:nvSpPr>
        <p:spPr>
          <a:xfrm>
            <a:off x="295275" y="6305550"/>
            <a:ext cx="10010775" cy="369332"/>
          </a:xfrm>
          <a:prstGeom prst="rect">
            <a:avLst/>
          </a:prstGeom>
          <a:noFill/>
        </p:spPr>
        <p:txBody>
          <a:bodyPr wrap="square" rtlCol="0">
            <a:spAutoFit/>
          </a:bodyPr>
          <a:lstStyle/>
          <a:p>
            <a:r>
              <a:rPr lang="es-MX" dirty="0"/>
              <a:t>Fuente: https://www.youtube.com/watch?v=U-L23G8lPQ8&amp;feature=emb_logo</a:t>
            </a:r>
          </a:p>
        </p:txBody>
      </p:sp>
    </p:spTree>
    <p:extLst>
      <p:ext uri="{BB962C8B-B14F-4D97-AF65-F5344CB8AC3E}">
        <p14:creationId xmlns:p14="http://schemas.microsoft.com/office/powerpoint/2010/main" val="107999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65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B489D2-31E3-4138-8B40-720618446F81}"/>
              </a:ext>
            </a:extLst>
          </p:cNvPr>
          <p:cNvSpPr>
            <a:spLocks noGrp="1"/>
          </p:cNvSpPr>
          <p:nvPr>
            <p:ph type="title"/>
          </p:nvPr>
        </p:nvSpPr>
        <p:spPr/>
        <p:txBody>
          <a:bodyPr/>
          <a:lstStyle/>
          <a:p>
            <a:r>
              <a:rPr lang="es-MX" dirty="0"/>
              <a:t>Objetivos del examen</a:t>
            </a:r>
            <a:br>
              <a:rPr lang="es-MX" dirty="0"/>
            </a:br>
            <a:r>
              <a:rPr lang="es-MX" sz="1800" dirty="0"/>
              <a:t>(La calificación se asigna en base a qué tan bien respondan los siguientes rubros)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D82BB3F3-63BC-4AD3-AE42-025D80E20430}"/>
                  </a:ext>
                </a:extLst>
              </p:cNvPr>
              <p:cNvSpPr>
                <a:spLocks noGrp="1"/>
              </p:cNvSpPr>
              <p:nvPr>
                <p:ph idx="1"/>
              </p:nvPr>
            </p:nvSpPr>
            <p:spPr/>
            <p:txBody>
              <a:bodyPr/>
              <a:lstStyle/>
              <a:p>
                <a:r>
                  <a:rPr lang="es-MX" dirty="0"/>
                  <a:t>Encontrar un Lagrangiano que represente un sistema de </a:t>
                </a:r>
                <a:r>
                  <a:rPr lang="es-MX" i="1" dirty="0"/>
                  <a:t>n</a:t>
                </a:r>
                <a:r>
                  <a:rPr lang="es-MX" dirty="0"/>
                  <a:t> pisos (con y sin resorte amortiguador).</a:t>
                </a:r>
              </a:p>
              <a:p>
                <a:r>
                  <a:rPr lang="es-MX" dirty="0"/>
                  <a:t>Resolver numéricamente las ecuaciones diferenciales del Lagrangiano resultante.</a:t>
                </a:r>
              </a:p>
              <a:p>
                <a:r>
                  <a:rPr lang="es-MX" dirty="0"/>
                  <a:t>Caracterizar la región de estabilidad del sistema sin resortes en función de la rigidez de la fuerza externa y la rigidez de las paredes, para diferentes frecuencias de la fuerza externa dada por </a:t>
                </a:r>
                <a14:m>
                  <m:oMath xmlns:m="http://schemas.openxmlformats.org/officeDocument/2006/math">
                    <m:sSup>
                      <m:sSupPr>
                        <m:ctrlPr>
                          <a:rPr lang="es-MX" b="0" i="1" smtClean="0">
                            <a:latin typeface="Cambria Math" panose="02040503050406030204" pitchFamily="18" charset="0"/>
                          </a:rPr>
                        </m:ctrlPr>
                      </m:sSupPr>
                      <m:e>
                        <m:r>
                          <a:rPr lang="es-MX" b="0" i="1" smtClean="0">
                            <a:latin typeface="Cambria Math" panose="02040503050406030204" pitchFamily="18" charset="0"/>
                          </a:rPr>
                          <m:t>𝐹</m:t>
                        </m:r>
                      </m:e>
                      <m:sup>
                        <m:r>
                          <a:rPr lang="es-MX" b="0" i="1" smtClean="0">
                            <a:latin typeface="Cambria Math" panose="02040503050406030204" pitchFamily="18" charset="0"/>
                          </a:rPr>
                          <m:t>(</m:t>
                        </m:r>
                        <m:r>
                          <a:rPr lang="es-MX" b="0" i="1" smtClean="0">
                            <a:latin typeface="Cambria Math" panose="02040503050406030204" pitchFamily="18" charset="0"/>
                          </a:rPr>
                          <m:t>𝑒</m:t>
                        </m:r>
                        <m:r>
                          <a:rPr lang="es-MX" b="0" i="1" smtClean="0">
                            <a:latin typeface="Cambria Math" panose="02040503050406030204" pitchFamily="18" charset="0"/>
                          </a:rPr>
                          <m:t>)</m:t>
                        </m:r>
                      </m:sup>
                    </m:sSup>
                    <m:r>
                      <a:rPr lang="es-MX" b="0" i="1" smtClean="0">
                        <a:latin typeface="Cambria Math" panose="02040503050406030204" pitchFamily="18" charset="0"/>
                      </a:rPr>
                      <m:t>=</m:t>
                    </m:r>
                    <m:func>
                      <m:funcPr>
                        <m:ctrlPr>
                          <a:rPr lang="es-MX" b="0" i="1" smtClean="0">
                            <a:latin typeface="Cambria Math" panose="02040503050406030204" pitchFamily="18" charset="0"/>
                          </a:rPr>
                        </m:ctrlPr>
                      </m:funcPr>
                      <m:fName>
                        <m:r>
                          <m:rPr>
                            <m:sty m:val="p"/>
                          </m:rPr>
                          <a:rPr lang="es-MX" b="0" i="0" smtClean="0">
                            <a:latin typeface="Cambria Math" panose="02040503050406030204" pitchFamily="18" charset="0"/>
                          </a:rPr>
                          <m:t>A</m:t>
                        </m:r>
                        <m:r>
                          <a:rPr lang="es-MX" b="0" i="0" smtClean="0">
                            <a:latin typeface="Cambria Math" panose="02040503050406030204" pitchFamily="18" charset="0"/>
                          </a:rPr>
                          <m:t> </m:t>
                        </m:r>
                        <m:r>
                          <m:rPr>
                            <m:sty m:val="p"/>
                          </m:rPr>
                          <a:rPr lang="es-MX" b="0" i="0" smtClean="0">
                            <a:latin typeface="Cambria Math" panose="02040503050406030204" pitchFamily="18" charset="0"/>
                          </a:rPr>
                          <m:t>sin</m:t>
                        </m:r>
                      </m:fName>
                      <m:e>
                        <m:r>
                          <a:rPr lang="es-MX" b="0" i="1" smtClean="0">
                            <a:latin typeface="Cambria Math" panose="02040503050406030204" pitchFamily="18" charset="0"/>
                            <a:ea typeface="Cambria Math" panose="02040503050406030204" pitchFamily="18" charset="0"/>
                          </a:rPr>
                          <m:t>𝜔</m:t>
                        </m:r>
                        <m:r>
                          <a:rPr lang="es-MX" b="0" i="1" smtClean="0">
                            <a:latin typeface="Cambria Math" panose="02040503050406030204" pitchFamily="18" charset="0"/>
                            <a:ea typeface="Cambria Math" panose="02040503050406030204" pitchFamily="18" charset="0"/>
                          </a:rPr>
                          <m:t>𝑡</m:t>
                        </m:r>
                      </m:e>
                    </m:func>
                  </m:oMath>
                </a14:m>
                <a:r>
                  <a:rPr lang="es-MX" dirty="0"/>
                  <a:t>, y diferentes valores de número de pisos </a:t>
                </a:r>
                <a:r>
                  <a:rPr lang="es-MX" i="1" dirty="0"/>
                  <a:t>n</a:t>
                </a:r>
                <a:r>
                  <a:rPr lang="es-MX" dirty="0"/>
                  <a:t>.</a:t>
                </a:r>
              </a:p>
              <a:p>
                <a:r>
                  <a:rPr lang="es-MX" dirty="0"/>
                  <a:t>Investigar cómo cambia la estabilidad del edificio al añadir </a:t>
                </a:r>
                <a:r>
                  <a:rPr lang="es-MX" i="1" dirty="0"/>
                  <a:t>m</a:t>
                </a:r>
                <a:r>
                  <a:rPr lang="es-MX" dirty="0"/>
                  <a:t> resortes amortiguadores, donde </a:t>
                </a:r>
                <a14:m>
                  <m:oMath xmlns:m="http://schemas.openxmlformats.org/officeDocument/2006/math">
                    <m:r>
                      <a:rPr lang="es-MX" b="0" i="1" smtClean="0">
                        <a:latin typeface="Cambria Math" panose="02040503050406030204" pitchFamily="18" charset="0"/>
                      </a:rPr>
                      <m:t>𝑚</m:t>
                    </m:r>
                    <m:r>
                      <a:rPr lang="es-MX" b="0"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𝑛</m:t>
                    </m:r>
                  </m:oMath>
                </a14:m>
                <a:r>
                  <a:rPr lang="es-MX" dirty="0"/>
                  <a:t>.</a:t>
                </a:r>
              </a:p>
            </p:txBody>
          </p:sp>
        </mc:Choice>
        <mc:Fallback xmlns="">
          <p:sp>
            <p:nvSpPr>
              <p:cNvPr id="3" name="Marcador de contenido 2">
                <a:extLst>
                  <a:ext uri="{FF2B5EF4-FFF2-40B4-BE49-F238E27FC236}">
                    <a16:creationId xmlns:a16="http://schemas.microsoft.com/office/drawing/2014/main" id="{D82BB3F3-63BC-4AD3-AE42-025D80E20430}"/>
                  </a:ext>
                </a:extLst>
              </p:cNvPr>
              <p:cNvSpPr>
                <a:spLocks noGrp="1" noRot="1" noChangeAspect="1" noMove="1" noResize="1" noEditPoints="1" noAdjustHandles="1" noChangeArrowheads="1" noChangeShapeType="1" noTextEdit="1"/>
              </p:cNvSpPr>
              <p:nvPr>
                <p:ph idx="1"/>
              </p:nvPr>
            </p:nvSpPr>
            <p:spPr>
              <a:blipFill>
                <a:blip r:embed="rId2"/>
                <a:stretch>
                  <a:fillRect l="-874"/>
                </a:stretch>
              </a:blipFill>
            </p:spPr>
            <p:txBody>
              <a:bodyPr/>
              <a:lstStyle/>
              <a:p>
                <a:r>
                  <a:rPr lang="es-MX">
                    <a:noFill/>
                  </a:rPr>
                  <a:t> </a:t>
                </a:r>
              </a:p>
            </p:txBody>
          </p:sp>
        </mc:Fallback>
      </mc:AlternateContent>
    </p:spTree>
    <p:extLst>
      <p:ext uri="{BB962C8B-B14F-4D97-AF65-F5344CB8AC3E}">
        <p14:creationId xmlns:p14="http://schemas.microsoft.com/office/powerpoint/2010/main" val="3909939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D0729F1-ABF0-4A9E-8C03-5EE8FC122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10">
            <a:extLst>
              <a:ext uri="{FF2B5EF4-FFF2-40B4-BE49-F238E27FC236}">
                <a16:creationId xmlns:a16="http://schemas.microsoft.com/office/drawing/2014/main" id="{C1A5E60E-2EE5-4070-9E95-A54C609785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CA71CF87-9BBC-4AB0-878A-278ACC485C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FE5EBBA9-9C02-488B-A575-6DBA738C6D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4D65CEE0-F4D3-4F84-95C3-B77FF54F81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F79A4F55-3FE9-4F18-B5E7-C5C944821F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03697276-7E3D-4850-9A31-9C6F09450D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6E9014AE-1A87-44D4-A23D-8A593450B5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387CC58F-4DDC-4D27-9DAE-F8C5492C2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708F92F9-72F5-4C86-A495-5036739E91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521E3EF7-F138-4E38-932D-521C394543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68FCAD62-290A-4076-924F-8800BC5AEE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6BDDD9DF-794F-4A57-8C24-05CC3DC94E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884B02D8-D58B-4B5D-B13D-57E16C7561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6F04E1BD-6735-4A01-B639-F788C0F2B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AC898E11-5718-4A4D-87A6-C30DBA5057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84A51033-BDA2-4B27-8746-8DA4EFCED4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784759D4-AE04-49AF-A4B8-64B4E1F78F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692EC530-EEBF-4F46-83C8-C2672612E1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8BCF6E7C-7AD8-4400-B0F2-1C9A494E5E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634A57B2-C66C-41BE-9957-C2F2F1F57A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FDCF624D-9F58-46CF-990F-1F71575819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3463A3D4-F18F-4A81-8CCF-EB518414EC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2F6722F2-05E3-48A1-8CAA-AE641D7D8F9E}"/>
              </a:ext>
            </a:extLst>
          </p:cNvPr>
          <p:cNvSpPr>
            <a:spLocks noGrp="1"/>
          </p:cNvSpPr>
          <p:nvPr>
            <p:ph type="title"/>
          </p:nvPr>
        </p:nvSpPr>
        <p:spPr>
          <a:xfrm>
            <a:off x="1759287" y="798881"/>
            <a:ext cx="8673427" cy="1048945"/>
          </a:xfrm>
        </p:spPr>
        <p:txBody>
          <a:bodyPr>
            <a:normAutofit/>
          </a:bodyPr>
          <a:lstStyle/>
          <a:p>
            <a:r>
              <a:rPr lang="es-MX">
                <a:solidFill>
                  <a:schemeClr val="tx1"/>
                </a:solidFill>
              </a:rPr>
              <a:t>Recomendaciones</a:t>
            </a:r>
          </a:p>
        </p:txBody>
      </p:sp>
      <p:graphicFrame>
        <p:nvGraphicFramePr>
          <p:cNvPr id="5" name="Marcador de contenido 2">
            <a:extLst>
              <a:ext uri="{FF2B5EF4-FFF2-40B4-BE49-F238E27FC236}">
                <a16:creationId xmlns:a16="http://schemas.microsoft.com/office/drawing/2014/main" id="{E8E4AC86-7BE8-4451-BA04-6835A88D7303}"/>
              </a:ext>
            </a:extLst>
          </p:cNvPr>
          <p:cNvGraphicFramePr>
            <a:graphicFrameLocks noGrp="1"/>
          </p:cNvGraphicFramePr>
          <p:nvPr>
            <p:ph idx="1"/>
            <p:extLst>
              <p:ext uri="{D42A27DB-BD31-4B8C-83A1-F6EECF244321}">
                <p14:modId xmlns:p14="http://schemas.microsoft.com/office/powerpoint/2010/main" val="3116865330"/>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3995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8206FC0-CF8E-4426-92ED-D5C1E114C3F2}"/>
              </a:ext>
            </a:extLst>
          </p:cNvPr>
          <p:cNvSpPr>
            <a:spLocks noGrp="1"/>
          </p:cNvSpPr>
          <p:nvPr>
            <p:ph type="title"/>
          </p:nvPr>
        </p:nvSpPr>
        <p:spPr>
          <a:xfrm>
            <a:off x="2812257" y="138112"/>
            <a:ext cx="6230857" cy="1230570"/>
          </a:xfrm>
        </p:spPr>
        <p:txBody>
          <a:bodyPr anchor="t">
            <a:normAutofit/>
          </a:bodyPr>
          <a:lstStyle/>
          <a:p>
            <a:pPr algn="l"/>
            <a:r>
              <a:rPr lang="es-MX" sz="3600">
                <a:solidFill>
                  <a:schemeClr val="accent1"/>
                </a:solidFill>
              </a:rPr>
              <a:t>Primera aproximación: Un piso</a:t>
            </a:r>
            <a:endParaRPr lang="es-MX" sz="3600" dirty="0">
              <a:solidFill>
                <a:schemeClr val="accent1"/>
              </a:solidFill>
            </a:endParaRP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5" name="Imagen 4">
            <a:extLst>
              <a:ext uri="{FF2B5EF4-FFF2-40B4-BE49-F238E27FC236}">
                <a16:creationId xmlns:a16="http://schemas.microsoft.com/office/drawing/2014/main" id="{BB2503F4-2BBA-4E99-9C21-C6FAF033A9D6}"/>
              </a:ext>
            </a:extLst>
          </p:cNvPr>
          <p:cNvPicPr>
            <a:picLocks noChangeAspect="1"/>
          </p:cNvPicPr>
          <p:nvPr/>
        </p:nvPicPr>
        <p:blipFill>
          <a:blip r:embed="rId2"/>
          <a:stretch>
            <a:fillRect/>
          </a:stretch>
        </p:blipFill>
        <p:spPr>
          <a:xfrm>
            <a:off x="2133555" y="1382513"/>
            <a:ext cx="9153570" cy="4362851"/>
          </a:xfrm>
          <a:prstGeom prst="rect">
            <a:avLst/>
          </a:prstGeom>
        </p:spPr>
      </p:pic>
    </p:spTree>
    <p:extLst>
      <p:ext uri="{BB962C8B-B14F-4D97-AF65-F5344CB8AC3E}">
        <p14:creationId xmlns:p14="http://schemas.microsoft.com/office/powerpoint/2010/main" val="3637842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8206FC0-CF8E-4426-92ED-D5C1E114C3F2}"/>
              </a:ext>
            </a:extLst>
          </p:cNvPr>
          <p:cNvSpPr>
            <a:spLocks noGrp="1"/>
          </p:cNvSpPr>
          <p:nvPr>
            <p:ph type="title"/>
          </p:nvPr>
        </p:nvSpPr>
        <p:spPr>
          <a:xfrm>
            <a:off x="2812257" y="138112"/>
            <a:ext cx="6230857" cy="1230570"/>
          </a:xfrm>
        </p:spPr>
        <p:txBody>
          <a:bodyPr anchor="t">
            <a:normAutofit/>
          </a:bodyPr>
          <a:lstStyle/>
          <a:p>
            <a:pPr algn="l"/>
            <a:r>
              <a:rPr lang="es-MX" sz="3600" dirty="0">
                <a:solidFill>
                  <a:schemeClr val="accent1"/>
                </a:solidFill>
              </a:rPr>
              <a:t>Segunda aproximación: Dos pisos</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4" name="Imagen 3">
            <a:extLst>
              <a:ext uri="{FF2B5EF4-FFF2-40B4-BE49-F238E27FC236}">
                <a16:creationId xmlns:a16="http://schemas.microsoft.com/office/drawing/2014/main" id="{0A5F7C5C-6A69-431E-B4AE-2DA655B6293F}"/>
              </a:ext>
            </a:extLst>
          </p:cNvPr>
          <p:cNvPicPr>
            <a:picLocks noChangeAspect="1"/>
          </p:cNvPicPr>
          <p:nvPr/>
        </p:nvPicPr>
        <p:blipFill>
          <a:blip r:embed="rId2"/>
          <a:stretch>
            <a:fillRect/>
          </a:stretch>
        </p:blipFill>
        <p:spPr>
          <a:xfrm>
            <a:off x="3339171" y="1234844"/>
            <a:ext cx="5347788" cy="4751775"/>
          </a:xfrm>
          <a:prstGeom prst="rect">
            <a:avLst/>
          </a:prstGeom>
        </p:spPr>
      </p:pic>
    </p:spTree>
    <p:extLst>
      <p:ext uri="{BB962C8B-B14F-4D97-AF65-F5344CB8AC3E}">
        <p14:creationId xmlns:p14="http://schemas.microsoft.com/office/powerpoint/2010/main" val="483783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8206FC0-CF8E-4426-92ED-D5C1E114C3F2}"/>
              </a:ext>
            </a:extLst>
          </p:cNvPr>
          <p:cNvSpPr>
            <a:spLocks noGrp="1"/>
          </p:cNvSpPr>
          <p:nvPr>
            <p:ph type="title"/>
          </p:nvPr>
        </p:nvSpPr>
        <p:spPr>
          <a:xfrm>
            <a:off x="2812257" y="138112"/>
            <a:ext cx="6230857" cy="1230570"/>
          </a:xfrm>
        </p:spPr>
        <p:txBody>
          <a:bodyPr anchor="t">
            <a:normAutofit fontScale="90000"/>
          </a:bodyPr>
          <a:lstStyle/>
          <a:p>
            <a:pPr algn="l"/>
            <a:r>
              <a:rPr lang="es-MX" sz="3600" dirty="0">
                <a:solidFill>
                  <a:schemeClr val="accent1"/>
                </a:solidFill>
              </a:rPr>
              <a:t>Tercera aproximación: Dos pisos y un resorte amortiguador</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5" name="Imagen 4">
            <a:extLst>
              <a:ext uri="{FF2B5EF4-FFF2-40B4-BE49-F238E27FC236}">
                <a16:creationId xmlns:a16="http://schemas.microsoft.com/office/drawing/2014/main" id="{04AD1D18-A1B6-4487-9FA4-26FF70AA2AD4}"/>
              </a:ext>
            </a:extLst>
          </p:cNvPr>
          <p:cNvPicPr>
            <a:picLocks noChangeAspect="1"/>
          </p:cNvPicPr>
          <p:nvPr/>
        </p:nvPicPr>
        <p:blipFill>
          <a:blip r:embed="rId2"/>
          <a:stretch>
            <a:fillRect/>
          </a:stretch>
        </p:blipFill>
        <p:spPr>
          <a:xfrm>
            <a:off x="3137100" y="1469000"/>
            <a:ext cx="5148063" cy="4459519"/>
          </a:xfrm>
          <a:prstGeom prst="rect">
            <a:avLst/>
          </a:prstGeom>
        </p:spPr>
      </p:pic>
    </p:spTree>
    <p:extLst>
      <p:ext uri="{BB962C8B-B14F-4D97-AF65-F5344CB8AC3E}">
        <p14:creationId xmlns:p14="http://schemas.microsoft.com/office/powerpoint/2010/main" val="2718981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4"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4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590C0B2-BDD6-4D2E-ACE7-E2870359D679}"/>
              </a:ext>
            </a:extLst>
          </p:cNvPr>
          <p:cNvSpPr>
            <a:spLocks noGrp="1"/>
          </p:cNvSpPr>
          <p:nvPr>
            <p:ph type="title"/>
          </p:nvPr>
        </p:nvSpPr>
        <p:spPr>
          <a:xfrm>
            <a:off x="645459" y="960120"/>
            <a:ext cx="3865695" cy="4171278"/>
          </a:xfrm>
        </p:spPr>
        <p:txBody>
          <a:bodyPr>
            <a:normAutofit/>
          </a:bodyPr>
          <a:lstStyle/>
          <a:p>
            <a:pPr algn="r"/>
            <a:r>
              <a:rPr lang="es-MX" sz="4400">
                <a:solidFill>
                  <a:schemeClr val="tx1"/>
                </a:solidFill>
              </a:rPr>
              <a:t>Parámetros de las pruebas de estabilidad</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AEC8CC21-9397-4F4F-8F8F-E58274B22EFD}"/>
                  </a:ext>
                </a:extLst>
              </p:cNvPr>
              <p:cNvSpPr>
                <a:spLocks noGrp="1"/>
              </p:cNvSpPr>
              <p:nvPr>
                <p:ph idx="1"/>
              </p:nvPr>
            </p:nvSpPr>
            <p:spPr>
              <a:xfrm>
                <a:off x="4983164" y="376238"/>
                <a:ext cx="5511800" cy="5318125"/>
              </a:xfrm>
            </p:spPr>
            <p:txBody>
              <a:bodyPr>
                <a:normAutofit/>
              </a:bodyPr>
              <a:lstStyle/>
              <a:p>
                <a:pPr>
                  <a:lnSpc>
                    <a:spcPct val="110000"/>
                  </a:lnSpc>
                </a:pPr>
                <a:r>
                  <a:rPr lang="es-MX" sz="1500" dirty="0"/>
                  <a:t>Utilizar los siguientes valores como constantes:</a:t>
                </a:r>
                <a:br>
                  <a:rPr lang="es-MX" sz="1500" dirty="0"/>
                </a:br>
                <a:r>
                  <a:rPr lang="es-MX" sz="1500" dirty="0"/>
                  <a:t>g = 9.8 m/s</a:t>
                </a:r>
                <a:br>
                  <a:rPr lang="es-MX" sz="1500" dirty="0"/>
                </a:br>
                <a:r>
                  <a:rPr lang="es-MX" sz="1500" dirty="0"/>
                  <a:t>m = 1 Kg</a:t>
                </a:r>
                <a:br>
                  <a:rPr lang="es-MX" sz="1500" dirty="0"/>
                </a:br>
                <a:r>
                  <a:rPr lang="es-MX" sz="1500" dirty="0"/>
                  <a:t>M = 20 Kg</a:t>
                </a:r>
                <a:br>
                  <a:rPr lang="es-MX" sz="1500" dirty="0"/>
                </a:br>
                <a:r>
                  <a:rPr lang="es-MX" sz="1500" dirty="0"/>
                  <a:t>h = 1 m</a:t>
                </a:r>
                <a:br>
                  <a:rPr lang="es-MX" sz="1500" dirty="0"/>
                </a:br>
                <a:r>
                  <a:rPr lang="es-MX" sz="1500" dirty="0"/>
                  <a:t>l = 2 m</a:t>
                </a:r>
                <a:br>
                  <a:rPr lang="es-MX" sz="1500" dirty="0"/>
                </a:br>
                <a:r>
                  <a:rPr lang="es-MX" sz="1500" dirty="0"/>
                  <a:t>K = 10 N/m (constante de Hooke del resorte amortiguador)</a:t>
                </a:r>
              </a:p>
              <a:p>
                <a:pPr>
                  <a:lnSpc>
                    <a:spcPct val="110000"/>
                  </a:lnSpc>
                </a:pPr>
                <a:r>
                  <a:rPr lang="es-MX" sz="1500" dirty="0"/>
                  <a:t>Las variables a explorar son:</a:t>
                </a:r>
                <a:br>
                  <a:rPr lang="es-MX" sz="1500" dirty="0"/>
                </a:br>
                <a:r>
                  <a:rPr lang="es-MX" sz="1500" dirty="0"/>
                  <a:t>k = constante de restauración de las paredes</a:t>
                </a:r>
                <a:br>
                  <a:rPr lang="es-MX" sz="1500" dirty="0"/>
                </a:br>
                <a:r>
                  <a:rPr lang="es-MX" sz="1500" dirty="0"/>
                  <a:t>A = intensidad de la fuerza externa</a:t>
                </a:r>
                <a:br>
                  <a:rPr lang="es-MX" sz="1500" dirty="0"/>
                </a:br>
                <a:r>
                  <a:rPr lang="el-GR" sz="1500" dirty="0"/>
                  <a:t>ω</a:t>
                </a:r>
                <a:r>
                  <a:rPr lang="es-MX" sz="1500" dirty="0"/>
                  <a:t> = frecuencia de oscilación de la fuerza externa</a:t>
                </a:r>
                <a:br>
                  <a:rPr lang="es-MX" sz="1500" dirty="0"/>
                </a:br>
                <a:r>
                  <a:rPr lang="es-MX" sz="1500" dirty="0"/>
                  <a:t>n = número de pisos</a:t>
                </a:r>
                <a:br>
                  <a:rPr lang="es-MX" sz="1500" dirty="0"/>
                </a:br>
                <a:r>
                  <a:rPr lang="es-MX" sz="1500" dirty="0"/>
                  <a:t>m = número de pisos que tienen resorte amortiguador</a:t>
                </a:r>
              </a:p>
              <a:p>
                <a:pPr>
                  <a:lnSpc>
                    <a:spcPct val="110000"/>
                  </a:lnSpc>
                </a:pPr>
                <a:r>
                  <a:rPr lang="es-MX" sz="1500" dirty="0"/>
                  <a:t>Se considerará que el edificio es inestable si durante su dinámica ocurre que </a:t>
                </a:r>
                <a14:m>
                  <m:oMath xmlns:m="http://schemas.openxmlformats.org/officeDocument/2006/math">
                    <m:sSub>
                      <m:sSubPr>
                        <m:ctrlPr>
                          <a:rPr lang="es-MX" sz="1500" b="0" i="1" smtClean="0">
                            <a:latin typeface="Cambria Math" panose="02040503050406030204" pitchFamily="18" charset="0"/>
                            <a:ea typeface="Cambria Math" panose="02040503050406030204" pitchFamily="18" charset="0"/>
                          </a:rPr>
                        </m:ctrlPr>
                      </m:sSubPr>
                      <m:e>
                        <m:r>
                          <a:rPr lang="es-MX" sz="1500" i="1" smtClean="0">
                            <a:latin typeface="Cambria Math" panose="02040503050406030204" pitchFamily="18" charset="0"/>
                            <a:ea typeface="Cambria Math" panose="02040503050406030204" pitchFamily="18" charset="0"/>
                          </a:rPr>
                          <m:t>𝜃</m:t>
                        </m:r>
                      </m:e>
                      <m:sub>
                        <m:r>
                          <a:rPr lang="es-MX" sz="1500" b="0" i="1" smtClean="0">
                            <a:latin typeface="Cambria Math" panose="02040503050406030204" pitchFamily="18" charset="0"/>
                            <a:ea typeface="Cambria Math" panose="02040503050406030204" pitchFamily="18" charset="0"/>
                          </a:rPr>
                          <m:t>𝑖</m:t>
                        </m:r>
                      </m:sub>
                    </m:sSub>
                    <m:d>
                      <m:dPr>
                        <m:ctrlPr>
                          <a:rPr lang="es-MX" sz="1500" b="0" i="1" smtClean="0">
                            <a:latin typeface="Cambria Math" panose="02040503050406030204" pitchFamily="18" charset="0"/>
                            <a:ea typeface="Cambria Math" panose="02040503050406030204" pitchFamily="18" charset="0"/>
                          </a:rPr>
                        </m:ctrlPr>
                      </m:dPr>
                      <m:e>
                        <m:r>
                          <a:rPr lang="es-MX" sz="1500" b="0" i="1" smtClean="0">
                            <a:latin typeface="Cambria Math" panose="02040503050406030204" pitchFamily="18" charset="0"/>
                            <a:ea typeface="Cambria Math" panose="02040503050406030204" pitchFamily="18" charset="0"/>
                          </a:rPr>
                          <m:t>𝑡</m:t>
                        </m:r>
                      </m:e>
                    </m:d>
                    <m:r>
                      <a:rPr lang="es-MX" sz="1500" b="0" i="1" smtClean="0">
                        <a:latin typeface="Cambria Math" panose="02040503050406030204" pitchFamily="18" charset="0"/>
                        <a:ea typeface="Cambria Math" panose="02040503050406030204" pitchFamily="18" charset="0"/>
                      </a:rPr>
                      <m:t>≥90°</m:t>
                    </m:r>
                  </m:oMath>
                </a14:m>
                <a:r>
                  <a:rPr lang="es-MX" sz="1500" dirty="0"/>
                  <a:t>, donde i = 1, …, n.</a:t>
                </a:r>
              </a:p>
            </p:txBody>
          </p:sp>
        </mc:Choice>
        <mc:Fallback xmlns="">
          <p:sp>
            <p:nvSpPr>
              <p:cNvPr id="3" name="Marcador de contenido 2">
                <a:extLst>
                  <a:ext uri="{FF2B5EF4-FFF2-40B4-BE49-F238E27FC236}">
                    <a16:creationId xmlns:a16="http://schemas.microsoft.com/office/drawing/2014/main" id="{AEC8CC21-9397-4F4F-8F8F-E58274B22EFD}"/>
                  </a:ext>
                </a:extLst>
              </p:cNvPr>
              <p:cNvSpPr>
                <a:spLocks noGrp="1" noRot="1" noChangeAspect="1" noMove="1" noResize="1" noEditPoints="1" noAdjustHandles="1" noChangeArrowheads="1" noChangeShapeType="1" noTextEdit="1"/>
              </p:cNvSpPr>
              <p:nvPr>
                <p:ph idx="1"/>
              </p:nvPr>
            </p:nvSpPr>
            <p:spPr>
              <a:xfrm>
                <a:off x="4983164" y="376238"/>
                <a:ext cx="5511800" cy="5318125"/>
              </a:xfrm>
              <a:blipFill>
                <a:blip r:embed="rId2"/>
                <a:stretch>
                  <a:fillRect l="-442"/>
                </a:stretch>
              </a:blipFill>
            </p:spPr>
            <p:txBody>
              <a:bodyPr/>
              <a:lstStyle/>
              <a:p>
                <a:r>
                  <a:rPr lang="es-MX">
                    <a:noFill/>
                  </a:rPr>
                  <a:t> </a:t>
                </a:r>
              </a:p>
            </p:txBody>
          </p:sp>
        </mc:Fallback>
      </mc:AlternateContent>
    </p:spTree>
    <p:extLst>
      <p:ext uri="{BB962C8B-B14F-4D97-AF65-F5344CB8AC3E}">
        <p14:creationId xmlns:p14="http://schemas.microsoft.com/office/powerpoint/2010/main" val="406223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4"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4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590C0B2-BDD6-4D2E-ACE7-E2870359D679}"/>
              </a:ext>
            </a:extLst>
          </p:cNvPr>
          <p:cNvSpPr>
            <a:spLocks noGrp="1"/>
          </p:cNvSpPr>
          <p:nvPr>
            <p:ph type="title"/>
          </p:nvPr>
        </p:nvSpPr>
        <p:spPr>
          <a:xfrm>
            <a:off x="645459" y="960120"/>
            <a:ext cx="3865695" cy="4171278"/>
          </a:xfrm>
        </p:spPr>
        <p:txBody>
          <a:bodyPr>
            <a:normAutofit/>
          </a:bodyPr>
          <a:lstStyle/>
          <a:p>
            <a:r>
              <a:rPr lang="es-MX" sz="4400" dirty="0">
                <a:solidFill>
                  <a:schemeClr val="tx1"/>
                </a:solidFill>
              </a:rPr>
              <a:t>Preguntas clave</a:t>
            </a:r>
            <a:br>
              <a:rPr lang="es-MX" sz="4400" dirty="0">
                <a:solidFill>
                  <a:schemeClr val="tx1"/>
                </a:solidFill>
              </a:rPr>
            </a:br>
            <a:r>
              <a:rPr lang="es-MX" sz="1800" dirty="0">
                <a:solidFill>
                  <a:schemeClr val="tx1"/>
                </a:solidFill>
              </a:rPr>
              <a:t>(Consideren estas preguntas como una guía sobre qué investigar en este sistema)</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AEC8CC21-9397-4F4F-8F8F-E58274B22EFD}"/>
              </a:ext>
            </a:extLst>
          </p:cNvPr>
          <p:cNvSpPr>
            <a:spLocks noGrp="1"/>
          </p:cNvSpPr>
          <p:nvPr>
            <p:ph idx="1"/>
          </p:nvPr>
        </p:nvSpPr>
        <p:spPr>
          <a:xfrm>
            <a:off x="4983164" y="376238"/>
            <a:ext cx="5511800" cy="5318125"/>
          </a:xfrm>
        </p:spPr>
        <p:txBody>
          <a:bodyPr>
            <a:normAutofit/>
          </a:bodyPr>
          <a:lstStyle/>
          <a:p>
            <a:pPr>
              <a:lnSpc>
                <a:spcPct val="110000"/>
              </a:lnSpc>
            </a:pPr>
            <a:r>
              <a:rPr lang="es-MX" sz="1500" dirty="0"/>
              <a:t>Supongamos que k = 7 N/Rad y A = 10 N. Para un edificio con n = 3 pisos, ¿cuántos resortes m se necesitan para que sea estable?</a:t>
            </a:r>
          </a:p>
          <a:p>
            <a:pPr>
              <a:lnSpc>
                <a:spcPct val="110000"/>
              </a:lnSpc>
            </a:pPr>
            <a:r>
              <a:rPr lang="es-MX" sz="1500" dirty="0"/>
              <a:t>Si se generaliza el inciso anterior para n pisos, ¿se puede encontrar una expresión que indique cuántos resortes m se necesitan para asegurar la estabilidad?</a:t>
            </a:r>
          </a:p>
          <a:p>
            <a:pPr>
              <a:lnSpc>
                <a:spcPct val="110000"/>
              </a:lnSpc>
            </a:pPr>
            <a:r>
              <a:rPr lang="es-MX" sz="1500" dirty="0"/>
              <a:t>Con n = 3 pisos y m = 0 resortes, obtener una gráfica que en el eje x muestre k, en el eje y muestre A y que en el eje z muestre el valor del tiempo T transcurrido hasta que ocurra la condición de inestabilidad. Por cada coordenada (k, A) se obtendrá una solución numérica en el intervalo de tiempo t = 0 a t=100. En caso de que no ocurra la condición de inestabilidad se tomará T = 100.</a:t>
            </a:r>
          </a:p>
          <a:p>
            <a:pPr>
              <a:lnSpc>
                <a:spcPct val="110000"/>
              </a:lnSpc>
            </a:pPr>
            <a:r>
              <a:rPr lang="es-MX" sz="1500" dirty="0"/>
              <a:t>¿Cómo cambia la gráfica anterior al considerar otros valores (n, m)?</a:t>
            </a:r>
          </a:p>
        </p:txBody>
      </p:sp>
    </p:spTree>
    <p:extLst>
      <p:ext uri="{BB962C8B-B14F-4D97-AF65-F5344CB8AC3E}">
        <p14:creationId xmlns:p14="http://schemas.microsoft.com/office/powerpoint/2010/main" val="1680179198"/>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78C30D"/>
      </a:accent1>
      <a:accent2>
        <a:srgbClr val="099B62"/>
      </a:accent2>
      <a:accent3>
        <a:srgbClr val="21CFDF"/>
      </a:accent3>
      <a:accent4>
        <a:srgbClr val="179FDF"/>
      </a:accent4>
      <a:accent5>
        <a:srgbClr val="E75710"/>
      </a:accent5>
      <a:accent6>
        <a:srgbClr val="F89C19"/>
      </a:accent6>
      <a:hlink>
        <a:srgbClr val="7CDE25"/>
      </a:hlink>
      <a:folHlink>
        <a:srgbClr val="BCE8A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EF0781-FB17-4F1F-B3B1-699933968CEA}"/>
    </a:ext>
  </a:extLst>
</a:theme>
</file>

<file path=docProps/app.xml><?xml version="1.0" encoding="utf-8"?>
<Properties xmlns="http://schemas.openxmlformats.org/officeDocument/2006/extended-properties" xmlns:vt="http://schemas.openxmlformats.org/officeDocument/2006/docPropsVTypes">
  <TotalTime>45</TotalTime>
  <Words>769</Words>
  <Application>Microsoft Office PowerPoint</Application>
  <PresentationFormat>Panorámica</PresentationFormat>
  <Paragraphs>36</Paragraphs>
  <Slides>11</Slides>
  <Notes>0</Notes>
  <HiddenSlides>0</HiddenSlides>
  <MMClips>1</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Calibri Light</vt:lpstr>
      <vt:lpstr>Cambria Math</vt:lpstr>
      <vt:lpstr>Rockwell</vt:lpstr>
      <vt:lpstr>Wingdings</vt:lpstr>
      <vt:lpstr>Atlas</vt:lpstr>
      <vt:lpstr>Examen 1</vt:lpstr>
      <vt:lpstr>Planteamiento del problema</vt:lpstr>
      <vt:lpstr>Objetivos del examen (La calificación se asigna en base a qué tan bien respondan los siguientes rubros)</vt:lpstr>
      <vt:lpstr>Recomendaciones</vt:lpstr>
      <vt:lpstr>Primera aproximación: Un piso</vt:lpstr>
      <vt:lpstr>Segunda aproximación: Dos pisos</vt:lpstr>
      <vt:lpstr>Tercera aproximación: Dos pisos y un resorte amortiguador</vt:lpstr>
      <vt:lpstr>Parámetros de las pruebas de estabilidad</vt:lpstr>
      <vt:lpstr>Preguntas clave (Consideren estas preguntas como una guía sobre qué investigar en este sistema)</vt:lpstr>
      <vt:lpstr>Formato de entrega</vt:lpstr>
      <vt:lpstr>Consideraciones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Examen 1</dc:title>
  <dc:creator>Carlos</dc:creator>
  <cp:lastModifiedBy>Carlos</cp:lastModifiedBy>
  <cp:revision>6</cp:revision>
  <dcterms:created xsi:type="dcterms:W3CDTF">2020-10-20T23:19:27Z</dcterms:created>
  <dcterms:modified xsi:type="dcterms:W3CDTF">2020-10-21T15:40:20Z</dcterms:modified>
</cp:coreProperties>
</file>