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1" r:id="rId3"/>
    <p:sldId id="261" r:id="rId4"/>
    <p:sldId id="275" r:id="rId5"/>
    <p:sldId id="383" r:id="rId6"/>
    <p:sldId id="382" r:id="rId7"/>
    <p:sldId id="384" r:id="rId8"/>
    <p:sldId id="387" r:id="rId9"/>
    <p:sldId id="385" r:id="rId10"/>
    <p:sldId id="386" r:id="rId11"/>
    <p:sldId id="390" r:id="rId12"/>
    <p:sldId id="432" r:id="rId13"/>
    <p:sldId id="388" r:id="rId14"/>
    <p:sldId id="389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417" r:id="rId24"/>
    <p:sldId id="41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28" r:id="rId33"/>
    <p:sldId id="406" r:id="rId34"/>
    <p:sldId id="407" r:id="rId35"/>
    <p:sldId id="408" r:id="rId36"/>
    <p:sldId id="412" r:id="rId37"/>
    <p:sldId id="409" r:id="rId38"/>
    <p:sldId id="410" r:id="rId39"/>
    <p:sldId id="411" r:id="rId40"/>
    <p:sldId id="413" r:id="rId41"/>
    <p:sldId id="414" r:id="rId42"/>
    <p:sldId id="422" r:id="rId43"/>
    <p:sldId id="415" r:id="rId44"/>
    <p:sldId id="416" r:id="rId45"/>
    <p:sldId id="419" r:id="rId46"/>
    <p:sldId id="420" r:id="rId47"/>
    <p:sldId id="421" r:id="rId48"/>
    <p:sldId id="423" r:id="rId49"/>
    <p:sldId id="424" r:id="rId50"/>
    <p:sldId id="425" r:id="rId51"/>
    <p:sldId id="426" r:id="rId52"/>
    <p:sldId id="427" r:id="rId53"/>
    <p:sldId id="429" r:id="rId54"/>
    <p:sldId id="431" r:id="rId55"/>
    <p:sldId id="327" r:id="rId56"/>
    <p:sldId id="375" r:id="rId57"/>
    <p:sldId id="37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s Ricardo Omena de Albuquerque Maximo" initials="MROdAM" lastIdx="1" clrIdx="0">
    <p:extLst>
      <p:ext uri="{19B8F6BF-5375-455C-9EA6-DF929625EA0E}">
        <p15:presenceInfo xmlns:p15="http://schemas.microsoft.com/office/powerpoint/2012/main" userId="c858d02db3da5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EBC0-1E16-4FD8-9613-EC3C967BF153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A65AD-93C2-4C03-8A93-BF8C46BA84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45CD6-9A93-4A22-98A2-373940C7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D2CA0F-4D67-4F25-A526-F370F191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3766E-CEDD-4D4D-B0A9-6595BE29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98BE-F49D-497E-BAC2-1E3C07AD4C9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F88B8-F954-49CC-A5D4-FF627AC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489A1-705E-4F5C-BEED-4BCE1B73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0B9B2-44DA-45A9-83E3-1006387B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BA5395-EC29-461C-A71D-04D46AD4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1AA0A-E13C-4289-8BC5-995048AB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2D10-9AE4-4307-A5F8-D32210293515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A4CFA-DE04-4F82-AE7A-A8AF05A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846E8-00CF-412F-835F-F25DA240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B37BA-5612-4888-8D5E-B43ECF218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67E525-A65E-4DC7-9074-8EB9AF76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17FB-109A-44F2-9F35-8E9CC6AA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4BC7-B109-4713-95C6-68CE9CE6CE4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BEAE1-A33F-433E-BF0A-0C7775F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77933-83DE-42DA-B5D3-FADE7101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C1C0B-C5FC-46CF-A6DF-4A8EF7F8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845B6-B6AE-4A33-AE7C-2FC9D743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4B3A5-1C80-4DEC-94D2-0417D7AD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6A7F-1D9B-4354-AA83-225235289EB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9B770-843B-4BC9-AB7B-46D5EF4F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CDD6E-8234-453F-8840-468633D4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53679-429C-430D-94BD-3AC05A88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C47F7-4449-4D1C-BD5D-46F113D7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3BD43-A286-4778-A727-20AF4835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BB4D-7D6D-45CC-8DAA-6ACE5734D9A2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79DBE-644E-4ABF-ACCB-E620453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81D2C-09B9-4B98-8154-E064BB90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7D90-6CFE-4D64-94DA-286E38C0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57D2-FAB7-4F4F-B3E6-25D0C590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A88309-0412-4321-8D4B-E2E73273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432876-D339-4C08-B715-A6EA04BA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EB27-2B88-4226-9520-FD4C8CE6E457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62C2B-9D98-40A7-976F-6557FB6A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0070F-BE8A-46F2-8DAE-009E436C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FA62-F17A-4522-92C9-13BDFE5A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3532C4-45FF-47DD-9344-5401B8C9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A25EFB-A290-4062-B108-1994B034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16AF6-2E93-4A35-809B-BAF5FCFCC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52E85E-CFF5-46E5-B5E2-E261C7E81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620678-3E9F-4F3E-B2DD-BB37DF20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B4D2-68BD-4B94-B895-314EC0040156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8155E3-A459-4829-8A4C-9100992F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1FDDE6-166A-4155-A178-BEAB5FA9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E9B9E-C818-4C90-8FCF-89A4506B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3217CA-D6BC-41CE-88D7-AB81631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0CF-75BE-4D6C-971A-0445BCC2AEB9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D4C8F1-2B15-4505-B438-E834558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E1EA08-BE15-48FF-A599-A80BEBE3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140A7D-6461-4F98-9811-D852892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6CBF-A603-424E-BBA0-4697E32F13E7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7D64B2-2EA4-4EFE-8BF2-3BB8036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558EC6-9342-4F52-8AFD-F6DA57DA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C1B73-70C2-491C-BE85-DCF5E32D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5F6C8-E46A-4E76-9587-112FEC58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C1CB44-0A83-4BCE-A4E6-3736FDE8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7F9C1D-024D-43BA-81A6-E3F3BC64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573-A62F-4AB5-AF3C-E3F80C4E5A99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4A7A83-CB1E-4080-BAE3-279AB67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BBB9A-1E68-4C79-8366-9C54A310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C3E64-0421-4458-B82B-EEC6B9E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6E4106-1756-40DB-A924-4DE7FAF15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B79B8-732A-4739-B641-A3893CDD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F0159F-16C7-4C33-B4F0-A1B8423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F7CF-CF97-41E4-8A68-AAD29A0AE94E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95F7E0-8B5E-4E73-881B-6F2E8C37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3BE6F-D2A5-4356-8BC1-0B10E596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5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C29357-7D19-4EAE-A0B7-5472B7C4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E350D9-8FF1-4C21-BBBF-0F426A67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11B25-7B1B-4591-8232-0FA23323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CA42-CD15-455C-A210-450718AB5DEE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0CADA-9555-4571-9ECD-F2B26CB00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6A41B-2E1F-4708-82BF-07944998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10C9-8F59-486D-9354-DB73A893A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anonets/how-to-use-deep-learning-when-you-have-limited-data-part-2-data-augmentation-c26971dc8ce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chine-learning-bites/deeplearning-series-deep-neural-networks-tuning-and-optimization-39250ff7786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-Beginner%27s-Guide-To-Understanding-Convolutional-Neural-Network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49B18-B693-4660-A0B2-F1C441AD3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Inteligência Artificial para Robótica Móvel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1C1952-B851-4B15-B909-14CFB5D09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Aprendizado de Máquina Profundo (</a:t>
            </a:r>
            <a:r>
              <a:rPr lang="pt-BR" b="1" dirty="0" err="1"/>
              <a:t>Deep</a:t>
            </a:r>
            <a:r>
              <a:rPr lang="pt-BR" b="1" dirty="0"/>
              <a:t> Learning)</a:t>
            </a:r>
          </a:p>
          <a:p>
            <a:endParaRPr lang="pt-BR" b="1" dirty="0"/>
          </a:p>
          <a:p>
            <a:r>
              <a:rPr lang="pt-BR" b="1" dirty="0"/>
              <a:t>Professor: </a:t>
            </a:r>
            <a:r>
              <a:rPr lang="pt-BR" dirty="0"/>
              <a:t>Marcos Maximo</a:t>
            </a:r>
            <a:endParaRPr lang="en-US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D64BBA-1421-4018-90CB-A000E7C8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212C943-3736-4EB3-AAF6-D243DBA8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</a:t>
            </a:r>
            <a:r>
              <a:rPr lang="pt-BR" i="1" dirty="0" err="1"/>
              <a:t>Overfitting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20BD00FA-076E-4582-918E-C033FDBA9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Redes profundas tem muito mais parâmetros que redes rasas.</a:t>
                </a:r>
              </a:p>
              <a:p>
                <a:r>
                  <a:rPr lang="pt-BR" i="1" dirty="0" err="1"/>
                  <a:t>Overfitting</a:t>
                </a:r>
                <a:r>
                  <a:rPr lang="pt-BR" dirty="0"/>
                  <a:t> torna-se um problema muito maior.</a:t>
                </a:r>
              </a:p>
              <a:p>
                <a:r>
                  <a:rPr lang="pt-BR" dirty="0"/>
                  <a:t>É necessário muito mais dados para a rede generalizar, mas nem sempre isso é possível.</a:t>
                </a:r>
              </a:p>
              <a:p>
                <a:r>
                  <a:rPr lang="en-US" dirty="0" err="1"/>
                  <a:t>Já</a:t>
                </a:r>
                <a:r>
                  <a:rPr lang="en-US" dirty="0"/>
                  <a:t> </a:t>
                </a:r>
                <a:r>
                  <a:rPr lang="en-US" dirty="0" err="1"/>
                  <a:t>vimos</a:t>
                </a:r>
                <a:r>
                  <a:rPr lang="en-US" dirty="0"/>
                  <a:t> a </a:t>
                </a:r>
                <a:r>
                  <a:rPr lang="en-US" dirty="0" err="1"/>
                  <a:t>ideia</a:t>
                </a:r>
                <a:r>
                  <a:rPr lang="en-US" dirty="0"/>
                  <a:t> de </a:t>
                </a:r>
                <a:r>
                  <a:rPr lang="en-US" dirty="0" err="1"/>
                  <a:t>usar</a:t>
                </a:r>
                <a:r>
                  <a:rPr lang="en-US" dirty="0"/>
                  <a:t> </a:t>
                </a:r>
                <a:r>
                  <a:rPr lang="en-US" dirty="0" err="1"/>
                  <a:t>regularização</a:t>
                </a:r>
                <a:r>
                  <a:rPr lang="en-US" dirty="0"/>
                  <a:t> para </a:t>
                </a:r>
                <a:r>
                  <a:rPr lang="en-US" dirty="0" err="1"/>
                  <a:t>penalizar</a:t>
                </a:r>
                <a:r>
                  <a:rPr lang="en-US" dirty="0"/>
                  <a:t> pesos </a:t>
                </a:r>
                <a:r>
                  <a:rPr lang="en-US" dirty="0" err="1"/>
                  <a:t>muito</a:t>
                </a:r>
                <a:r>
                  <a:rPr lang="en-US" dirty="0"/>
                  <a:t> </a:t>
                </a:r>
                <a:r>
                  <a:rPr lang="en-US" dirty="0" err="1"/>
                  <a:t>grandes</a:t>
                </a:r>
                <a:r>
                  <a:rPr lang="en-US" dirty="0"/>
                  <a:t>, i.e. </a:t>
                </a:r>
                <a:r>
                  <a:rPr lang="en-US" dirty="0" err="1"/>
                  <a:t>adiciona</a:t>
                </a:r>
                <a:r>
                  <a:rPr lang="en-US" dirty="0"/>
                  <a:t>-se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função</a:t>
                </a:r>
                <a:r>
                  <a:rPr lang="en-US" dirty="0"/>
                  <a:t> de </a:t>
                </a:r>
                <a:r>
                  <a:rPr lang="en-US" dirty="0" err="1"/>
                  <a:t>custo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pt-BR" b="0" dirty="0"/>
                  <a:t>Regularização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 (mais usada):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Regularização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20BD00FA-076E-4582-918E-C033FDBA9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3364CE-7B85-4138-8FD4-D2873326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B287C6A-2179-4357-B4D3-2436C1617E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Regularização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1B287C6A-2179-4357-B4D3-2436C1617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BE91D4B-D71E-4969-8005-07F86BD4B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Uma outra forma de interpretar regularização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BE91D4B-D71E-4969-8005-07F86BD4B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ED952F-6BC2-485D-8DF6-210D529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11</a:t>
            </a:fld>
            <a:endParaRPr lang="en-US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9FCF0E9-3C4F-43E9-9B17-2A88ED545869}"/>
              </a:ext>
            </a:extLst>
          </p:cNvPr>
          <p:cNvSpPr/>
          <p:nvPr/>
        </p:nvSpPr>
        <p:spPr>
          <a:xfrm>
            <a:off x="4622333" y="3875714"/>
            <a:ext cx="1585519" cy="1023457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E72857-0DA8-4E35-B513-7FC905506848}"/>
              </a:ext>
            </a:extLst>
          </p:cNvPr>
          <p:cNvSpPr txBox="1"/>
          <p:nvPr/>
        </p:nvSpPr>
        <p:spPr>
          <a:xfrm>
            <a:off x="4602759" y="4899171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rgbClr val="0000FF"/>
                </a:solidFill>
              </a:rPr>
              <a:t>“</a:t>
            </a:r>
            <a:r>
              <a:rPr lang="pt-BR" i="1" dirty="0" err="1">
                <a:solidFill>
                  <a:srgbClr val="0000FF"/>
                </a:solidFill>
              </a:rPr>
              <a:t>weight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i="1" dirty="0" err="1">
                <a:solidFill>
                  <a:srgbClr val="0000FF"/>
                </a:solidFill>
              </a:rPr>
              <a:t>decay</a:t>
            </a:r>
            <a:r>
              <a:rPr lang="pt-BR" i="1" dirty="0">
                <a:solidFill>
                  <a:srgbClr val="0000FF"/>
                </a:solidFill>
              </a:rPr>
              <a:t>”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90DFE-57C8-40D9-BE28-6712EC2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Bias-</a:t>
            </a:r>
            <a:r>
              <a:rPr lang="pt-BR" i="1" dirty="0" err="1"/>
              <a:t>Variance</a:t>
            </a:r>
            <a:r>
              <a:rPr lang="pt-BR" i="1" dirty="0"/>
              <a:t> Trade-off</a:t>
            </a:r>
            <a:endParaRPr lang="en-US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33374-E7C1-4452-B0A7-9A737F3D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bem conhecido em ML.</a:t>
            </a:r>
          </a:p>
          <a:p>
            <a:r>
              <a:rPr lang="pt-BR" dirty="0"/>
              <a:t>A partir de um certo ponto, bias (</a:t>
            </a:r>
            <a:r>
              <a:rPr lang="pt-BR" i="1" dirty="0" err="1"/>
              <a:t>underfitting</a:t>
            </a:r>
            <a:r>
              <a:rPr lang="pt-BR" dirty="0"/>
              <a:t>) e variância (</a:t>
            </a:r>
            <a:r>
              <a:rPr lang="pt-BR" i="1" dirty="0" err="1"/>
              <a:t>overfitting</a:t>
            </a:r>
            <a:r>
              <a:rPr lang="pt-BR" dirty="0"/>
              <a:t>) torna-se um </a:t>
            </a:r>
            <a:r>
              <a:rPr lang="pt-BR" i="1" dirty="0"/>
              <a:t>trade-off</a:t>
            </a:r>
            <a:r>
              <a:rPr lang="pt-BR" dirty="0"/>
              <a:t>.</a:t>
            </a:r>
          </a:p>
          <a:p>
            <a:r>
              <a:rPr lang="pt-BR" dirty="0"/>
              <a:t>Intuitivamente, pode-se pensar que quando um modelo tenta </a:t>
            </a:r>
            <a:r>
              <a:rPr lang="pt-BR" i="1" dirty="0" err="1"/>
              <a:t>fittar</a:t>
            </a:r>
            <a:r>
              <a:rPr lang="pt-BR" dirty="0"/>
              <a:t> perfeitamente um </a:t>
            </a:r>
            <a:r>
              <a:rPr lang="pt-BR" dirty="0" err="1"/>
              <a:t>dataset</a:t>
            </a:r>
            <a:r>
              <a:rPr lang="pt-BR" dirty="0"/>
              <a:t>, ele acaba </a:t>
            </a:r>
            <a:r>
              <a:rPr lang="pt-BR" i="1" dirty="0" err="1"/>
              <a:t>fittando</a:t>
            </a:r>
            <a:r>
              <a:rPr lang="pt-BR" dirty="0"/>
              <a:t> também o ruído.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61A343-80FE-4C2A-B8B9-F65F5FED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s://cdn-images-1.medium.com/max/800/1*9hPX9pAO3jqLrzt0IE3JzA.png">
            <a:extLst>
              <a:ext uri="{FF2B5EF4-FFF2-40B4-BE49-F238E27FC236}">
                <a16:creationId xmlns:a16="http://schemas.microsoft.com/office/drawing/2014/main" id="{884F2A19-DC08-45EF-9C5D-9FB3EDA2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92409"/>
            <a:ext cx="6248400" cy="24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5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5CC80D-CFC0-4708-AAF6-DA3E5DD3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Dropout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B41DEAB-41AC-434A-9E3C-CD5872AEE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8F7AD0-675F-407B-98D0-62DB114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B1BF4A-0D26-4FCC-AD13-9E17101B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Dropout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DC64F6-945E-4E7C-ADF7-ED369B1E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outra forma de regularização é </a:t>
            </a:r>
            <a:r>
              <a:rPr lang="pt-BR" i="1" dirty="0" err="1"/>
              <a:t>dropout</a:t>
            </a:r>
            <a:r>
              <a:rPr lang="pt-BR" i="1" dirty="0"/>
              <a:t> </a:t>
            </a:r>
            <a:r>
              <a:rPr lang="pt-BR" i="1" dirty="0" err="1"/>
              <a:t>regularization</a:t>
            </a:r>
            <a:r>
              <a:rPr lang="pt-BR" dirty="0"/>
              <a:t>.</a:t>
            </a:r>
          </a:p>
          <a:p>
            <a:r>
              <a:rPr lang="pt-BR" i="1" dirty="0" err="1"/>
              <a:t>Dropout</a:t>
            </a:r>
            <a:r>
              <a:rPr lang="pt-BR" dirty="0"/>
              <a:t>: ignorar (trocar por 0) a saída de um neurônio com certa probabilidade durante o treinamento.</a:t>
            </a:r>
          </a:p>
          <a:p>
            <a:r>
              <a:rPr lang="pt-BR" dirty="0"/>
              <a:t>Isso “força” a rede a não depender demais em um único neurônio.</a:t>
            </a:r>
          </a:p>
          <a:p>
            <a:r>
              <a:rPr lang="pt-BR" dirty="0"/>
              <a:t>Pode-se ter diferentes probabilidades para cada camada.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79900A-7553-475A-B9C6-69568892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056F6-1343-44D9-AD31-8749EFEE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Dropout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B0228-8C26-4848-B090-1D649980A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Forward </a:t>
                </a:r>
                <a:r>
                  <a:rPr lang="pt-BR" dirty="0" err="1"/>
                  <a:t>propagation</a:t>
                </a:r>
                <a:r>
                  <a:rPr lang="pt-BR" dirty="0"/>
                  <a:t> durante o treinamento: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.∗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𝑘𝑒𝑒𝑝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em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𝑘𝑒𝑒𝑝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dirty="0"/>
                  <a:t> é a </a:t>
                </a:r>
                <a:r>
                  <a:rPr lang="en-US" dirty="0" err="1"/>
                  <a:t>probabilidade</a:t>
                </a:r>
                <a:r>
                  <a:rPr lang="en-US" dirty="0"/>
                  <a:t> de </a:t>
                </a:r>
                <a:r>
                  <a:rPr lang="en-US" dirty="0" err="1"/>
                  <a:t>manter</a:t>
                </a:r>
                <a:r>
                  <a:rPr lang="en-US" dirty="0"/>
                  <a:t> o </a:t>
                </a:r>
                <a:r>
                  <a:rPr lang="en-US" dirty="0" err="1"/>
                  <a:t>neurônio</a:t>
                </a:r>
                <a:r>
                  <a:rPr lang="en-US" dirty="0"/>
                  <a:t> no </a:t>
                </a:r>
                <a:r>
                  <a:rPr lang="en-US" i="1" dirty="0"/>
                  <a:t>dropout</a:t>
                </a:r>
                <a:r>
                  <a:rPr lang="en-US" dirty="0"/>
                  <a:t> (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camada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.∗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é </a:t>
                </a:r>
                <a:r>
                  <a:rPr lang="en-US" dirty="0" err="1"/>
                  <a:t>operação</a:t>
                </a:r>
                <a:r>
                  <a:rPr lang="en-US" dirty="0"/>
                  <a:t> de </a:t>
                </a:r>
                <a:r>
                  <a:rPr lang="en-US" dirty="0" err="1"/>
                  <a:t>multiplicação</a:t>
                </a:r>
                <a:r>
                  <a:rPr lang="en-US" dirty="0"/>
                  <a:t> </a:t>
                </a:r>
                <a:r>
                  <a:rPr lang="en-US" dirty="0" err="1"/>
                  <a:t>elemento</a:t>
                </a:r>
                <a:r>
                  <a:rPr lang="en-US" dirty="0"/>
                  <a:t> a </a:t>
                </a:r>
                <a:r>
                  <a:rPr lang="en-US" dirty="0" err="1"/>
                  <a:t>elemento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Forward propagation </a:t>
                </a:r>
                <a:r>
                  <a:rPr lang="en-US" dirty="0" err="1"/>
                  <a:t>durante</a:t>
                </a:r>
                <a:r>
                  <a:rPr lang="en-US" dirty="0"/>
                  <a:t> </a:t>
                </a:r>
                <a:r>
                  <a:rPr lang="en-US" dirty="0" err="1"/>
                  <a:t>inferência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𝑘𝑒𝑒𝑝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correção</a:t>
                </a:r>
                <a:r>
                  <a:rPr lang="en-US" dirty="0"/>
                  <a:t> é </a:t>
                </a:r>
                <a:r>
                  <a:rPr lang="en-US" dirty="0" err="1"/>
                  <a:t>necessária</a:t>
                </a:r>
                <a:r>
                  <a:rPr lang="en-US" dirty="0"/>
                  <a:t> pois o </a:t>
                </a:r>
                <a:r>
                  <a:rPr lang="en-US" i="1" dirty="0"/>
                  <a:t>dropout</a:t>
                </a:r>
                <a:r>
                  <a:rPr lang="en-US" dirty="0"/>
                  <a:t> </a:t>
                </a:r>
                <a:r>
                  <a:rPr lang="en-US" dirty="0" err="1"/>
                  <a:t>reduz</a:t>
                </a:r>
                <a:r>
                  <a:rPr lang="en-US" dirty="0"/>
                  <a:t> o valor </a:t>
                </a:r>
                <a:r>
                  <a:rPr lang="en-US" dirty="0" err="1"/>
                  <a:t>esperado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2B0228-8C26-4848-B090-1D649980A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7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42F86F-D070-4C1B-BC05-50998F39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D8FF10-2930-48CA-A161-8EA25323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C5018CB-4CA0-4059-A860-3C2A0DE44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02C4E7-6E60-4B57-9CB7-DD2E08EF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3AF5467-2FEB-4244-9477-387AB3B8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094A4D-65B9-4980-89B3-B3482D78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Ideia: gerar dados artificialmente a partir do que você tem.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São todos gatinhos diferentes para uma rede neural.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257CC8-EDB7-431E-BF6E-CA3A7493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17</a:t>
            </a:fld>
            <a:endParaRPr lang="en-US"/>
          </a:p>
        </p:txBody>
      </p:sp>
      <p:pic>
        <p:nvPicPr>
          <p:cNvPr id="6148" name="Picture 4" descr="Resultado de imagem para data augmentation cat">
            <a:extLst>
              <a:ext uri="{FF2B5EF4-FFF2-40B4-BE49-F238E27FC236}">
                <a16:creationId xmlns:a16="http://schemas.microsoft.com/office/drawing/2014/main" id="{F0C3D2C6-C6AE-4ED4-9FF8-0DADF8AF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50" y="2193228"/>
            <a:ext cx="6216504" cy="315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4BF509-DE32-4923-ABAC-FD45364FC946}"/>
              </a:ext>
            </a:extLst>
          </p:cNvPr>
          <p:cNvSpPr/>
          <p:nvPr/>
        </p:nvSpPr>
        <p:spPr>
          <a:xfrm>
            <a:off x="2423019" y="5337958"/>
            <a:ext cx="7345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en-US" sz="1000" dirty="0">
                <a:hlinkClick r:id="rId3"/>
              </a:rPr>
              <a:t>https://medium.com/nanonets/how-to-use-deep-learning-when-you-have-limited-data-part-2-data-augmentation-c26971dc8ced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45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07682-1486-43BE-8D6D-46982BB4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endParaRPr lang="en-US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D0F09-E075-4AC6-9C21-C9C5E687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A257E-B6E1-477D-A835-4397F75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Resultado de imagem para data augmentation cat">
            <a:extLst>
              <a:ext uri="{FF2B5EF4-FFF2-40B4-BE49-F238E27FC236}">
                <a16:creationId xmlns:a16="http://schemas.microsoft.com/office/drawing/2014/main" id="{7F3009BB-DF2F-4F1F-A1A9-2B045F30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42" y="1825625"/>
            <a:ext cx="5518316" cy="41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27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C039B1A-4DC8-42E8-B437-43C2C243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1464986-7AE1-49A8-B8DD-E8EF0B5A4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556B93-86EC-4F4A-9B19-FF935B37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335D0-862B-493A-915C-12653870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25647E-4626-4E8E-8F92-758F11623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Motivação</a:t>
            </a:r>
            <a:r>
              <a:rPr lang="en-US" dirty="0"/>
              <a:t>;</a:t>
            </a:r>
          </a:p>
          <a:p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i="1" dirty="0"/>
              <a:t>overfitting</a:t>
            </a:r>
            <a:r>
              <a:rPr lang="en-US" dirty="0"/>
              <a:t> (</a:t>
            </a:r>
            <a:r>
              <a:rPr lang="en-US" dirty="0" err="1"/>
              <a:t>regularização</a:t>
            </a:r>
            <a:r>
              <a:rPr lang="en-US" dirty="0"/>
              <a:t>);</a:t>
            </a:r>
          </a:p>
          <a:p>
            <a:r>
              <a:rPr lang="en-US" i="1" dirty="0"/>
              <a:t>Dropout</a:t>
            </a:r>
            <a:r>
              <a:rPr lang="en-US" dirty="0"/>
              <a:t>;</a:t>
            </a:r>
          </a:p>
          <a:p>
            <a:r>
              <a:rPr lang="en-US" i="1" dirty="0"/>
              <a:t>Data Augmentation</a:t>
            </a:r>
            <a:r>
              <a:rPr lang="en-US" dirty="0"/>
              <a:t>;</a:t>
            </a:r>
          </a:p>
          <a:p>
            <a:r>
              <a:rPr lang="en-US" dirty="0" err="1"/>
              <a:t>Normalização</a:t>
            </a:r>
            <a:r>
              <a:rPr lang="en-US" dirty="0"/>
              <a:t>;</a:t>
            </a:r>
          </a:p>
          <a:p>
            <a:r>
              <a:rPr lang="en-US" i="1" dirty="0"/>
              <a:t>Vanishing/exploding gradients</a:t>
            </a:r>
            <a:r>
              <a:rPr lang="en-US" dirty="0"/>
              <a:t>;</a:t>
            </a:r>
          </a:p>
          <a:p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inicialização</a:t>
            </a:r>
            <a:r>
              <a:rPr lang="en-US" dirty="0"/>
              <a:t> dos pesos;</a:t>
            </a:r>
          </a:p>
          <a:p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Otimização</a:t>
            </a:r>
            <a:r>
              <a:rPr lang="en-US" dirty="0"/>
              <a:t>;</a:t>
            </a:r>
          </a:p>
          <a:p>
            <a:r>
              <a:rPr lang="en-US" i="1" dirty="0"/>
              <a:t>Adam optimization</a:t>
            </a:r>
            <a:r>
              <a:rPr lang="en-US" dirty="0"/>
              <a:t>;</a:t>
            </a:r>
          </a:p>
          <a:p>
            <a:r>
              <a:rPr lang="en-US" i="1" dirty="0"/>
              <a:t>Batch normalization</a:t>
            </a:r>
            <a:r>
              <a:rPr lang="en-US" dirty="0"/>
              <a:t>;</a:t>
            </a:r>
          </a:p>
          <a:p>
            <a:r>
              <a:rPr lang="en-US" i="1" dirty="0"/>
              <a:t>Hyperparameter </a:t>
            </a:r>
            <a:r>
              <a:rPr lang="en-US" i="1" dirty="0" err="1"/>
              <a:t>tunning</a:t>
            </a:r>
            <a:r>
              <a:rPr lang="en-US" dirty="0"/>
              <a:t>.</a:t>
            </a:r>
          </a:p>
          <a:p>
            <a:r>
              <a:rPr lang="en-US" dirty="0" err="1"/>
              <a:t>Classificador</a:t>
            </a:r>
            <a:r>
              <a:rPr lang="en-US" dirty="0"/>
              <a:t> </a:t>
            </a:r>
            <a:r>
              <a:rPr lang="en-US" i="1" dirty="0" err="1"/>
              <a:t>softmax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BF672D-F227-44FD-B91C-E0AB795A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9C3C3C1-C788-4E10-9720-FF18375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6167F-3BF0-40E3-9BF0-77E4283E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Às vezes as coordenadas dos seus dados tem valores muito diferentes entre si, de modo que fica ruim para a otimização.</a:t>
            </a:r>
          </a:p>
          <a:p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de </a:t>
            </a:r>
            <a:r>
              <a:rPr lang="en-US" dirty="0" err="1"/>
              <a:t>ativação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tangente</a:t>
            </a:r>
            <a:r>
              <a:rPr lang="en-US" dirty="0"/>
              <a:t> </a:t>
            </a:r>
            <a:r>
              <a:rPr lang="en-US" dirty="0" err="1"/>
              <a:t>hiperbólica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sigmóide</a:t>
            </a:r>
            <a:r>
              <a:rPr lang="en-US" dirty="0"/>
              <a:t>, </a:t>
            </a:r>
            <a:r>
              <a:rPr lang="en-US" dirty="0" err="1"/>
              <a:t>saturam</a:t>
            </a:r>
            <a:r>
              <a:rPr lang="en-US" dirty="0"/>
              <a:t> com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.</a:t>
            </a:r>
          </a:p>
          <a:p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de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dependendo</a:t>
            </a:r>
            <a:r>
              <a:rPr lang="en-US" dirty="0"/>
              <a:t> se é </a:t>
            </a:r>
            <a:r>
              <a:rPr lang="en-US" dirty="0" err="1"/>
              <a:t>positivo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-se </a:t>
            </a:r>
            <a:r>
              <a:rPr lang="en-US" dirty="0" err="1"/>
              <a:t>normalização</a:t>
            </a:r>
            <a:r>
              <a:rPr lang="en-US" dirty="0"/>
              <a:t> dos dados de entrada.</a:t>
            </a:r>
          </a:p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8459E3-58FD-44C2-926D-CCB0CD63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AA14-5569-47C7-83B8-54B9281C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5AC95A-D495-4E3A-807F-B389C11F2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Valores de entrada são trocados por (usando todo o </a:t>
                </a:r>
                <a:r>
                  <a:rPr lang="pt-BR" i="1" dirty="0"/>
                  <a:t>training set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em</a:t>
                </a:r>
                <a:r>
                  <a:rPr lang="en-US" dirty="0"/>
                  <a:t>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5AC95A-D495-4E3A-807F-B389C11F2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AE457F-5746-42FE-98EE-58AFD65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472EA-1E85-414D-A1DE-B3CC0EC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Normalização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F3303C-81F8-4649-9C13-6DB3FC738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/>
                  <a:t>Observação:</a:t>
                </a:r>
                <a:r>
                  <a:rPr lang="pt-BR" dirty="0"/>
                  <a:t> é necessário guardar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usados no treinamento para usar depois durante a inferência.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F3303C-81F8-4649-9C13-6DB3FC738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F5BB0-A923-41BB-8D89-761D66C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199E6D-C414-4D21-AA2C-51CB5F87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Vanishing</a:t>
            </a:r>
            <a:r>
              <a:rPr lang="pt-BR" i="1" dirty="0"/>
              <a:t>/</a:t>
            </a:r>
            <a:r>
              <a:rPr lang="pt-BR" i="1" dirty="0" err="1"/>
              <a:t>Exploding</a:t>
            </a:r>
            <a:r>
              <a:rPr lang="pt-BR" i="1" dirty="0"/>
              <a:t> </a:t>
            </a:r>
            <a:r>
              <a:rPr lang="pt-BR" i="1" dirty="0" err="1"/>
              <a:t>Gradients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55297CE-8355-4432-9D16-E22C15DEA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3B5A38-1800-4D39-83E9-6B5AEAB5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4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7E892D-2B8C-43C4-96B8-3D5A90BC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Vanishing</a:t>
            </a:r>
            <a:r>
              <a:rPr lang="pt-BR" i="1" dirty="0"/>
              <a:t>/</a:t>
            </a:r>
            <a:r>
              <a:rPr lang="pt-BR" i="1" dirty="0" err="1"/>
              <a:t>Exploding</a:t>
            </a:r>
            <a:r>
              <a:rPr lang="pt-BR" i="1" dirty="0"/>
              <a:t> </a:t>
            </a:r>
            <a:r>
              <a:rPr lang="pt-BR" i="1" dirty="0" err="1"/>
              <a:t>Gradients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EBB10608-FB67-4351-B449-B24B9D0CD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Imagine uma rede muito profunda, com várias camadas.</a:t>
                </a:r>
              </a:p>
              <a:p>
                <a:r>
                  <a:rPr lang="pt-BR" dirty="0"/>
                  <a:t>Considere função de ativação linear em cada camada e despreze os </a:t>
                </a:r>
                <a:r>
                  <a:rPr lang="pt-BR" dirty="0" err="1"/>
                  <a:t>biases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ativação em uma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da rede é dada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t-B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 err="1"/>
                  <a:t>Considere</a:t>
                </a:r>
                <a:r>
                  <a:rPr lang="en-US" dirty="0"/>
                  <a:t> </a:t>
                </a:r>
                <a:r>
                  <a:rPr lang="en-US" dirty="0" err="1"/>
                  <a:t>ainda</a:t>
                </a:r>
                <a:r>
                  <a:rPr lang="en-US" dirty="0"/>
                  <a:t> que </a:t>
                </a:r>
                <a:r>
                  <a:rPr lang="en-US" dirty="0" err="1"/>
                  <a:t>há</a:t>
                </a:r>
                <a:r>
                  <a:rPr lang="en-US" dirty="0"/>
                  <a:t> </a:t>
                </a:r>
                <a:r>
                  <a:rPr lang="en-US" dirty="0" err="1"/>
                  <a:t>apenas</a:t>
                </a:r>
                <a:r>
                  <a:rPr lang="en-US" dirty="0"/>
                  <a:t> 1 </a:t>
                </a:r>
                <a:r>
                  <a:rPr lang="en-US" dirty="0" err="1"/>
                  <a:t>neurônio</a:t>
                </a:r>
                <a:r>
                  <a:rPr lang="en-US" dirty="0"/>
                  <a:t> por </a:t>
                </a:r>
                <a:r>
                  <a:rPr lang="en-US" dirty="0" err="1"/>
                  <a:t>camada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&gt;1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então</a:t>
                </a:r>
                <a:r>
                  <a:rPr lang="en-US" dirty="0"/>
                  <a:t> a </a:t>
                </a:r>
                <a:r>
                  <a:rPr lang="en-US" dirty="0" err="1"/>
                  <a:t>ativação</a:t>
                </a:r>
                <a:r>
                  <a:rPr lang="en-US" dirty="0"/>
                  <a:t> da rede “explode”, o que </a:t>
                </a:r>
                <a:r>
                  <a:rPr lang="en-US" dirty="0" err="1"/>
                  <a:t>fará</a:t>
                </a:r>
                <a:r>
                  <a:rPr lang="en-US" dirty="0"/>
                  <a:t> com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gradientes</a:t>
                </a:r>
                <a:r>
                  <a:rPr lang="en-US" dirty="0"/>
                  <a:t> </a:t>
                </a:r>
                <a:r>
                  <a:rPr lang="en-US" dirty="0" err="1"/>
                  <a:t>também</a:t>
                </a:r>
                <a:r>
                  <a:rPr lang="en-US" dirty="0"/>
                  <a:t> </a:t>
                </a:r>
                <a:r>
                  <a:rPr lang="en-US" dirty="0" err="1"/>
                  <a:t>explodam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&lt;1, 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então</a:t>
                </a:r>
                <a:r>
                  <a:rPr lang="en-US" dirty="0"/>
                  <a:t> a </a:t>
                </a:r>
                <a:r>
                  <a:rPr lang="en-US" dirty="0" err="1"/>
                  <a:t>ativação</a:t>
                </a:r>
                <a:r>
                  <a:rPr lang="en-US" dirty="0"/>
                  <a:t> da rede “</a:t>
                </a:r>
                <a:r>
                  <a:rPr lang="en-US" dirty="0" err="1"/>
                  <a:t>desaparece</a:t>
                </a:r>
                <a:r>
                  <a:rPr lang="en-US" dirty="0"/>
                  <a:t>”, o que </a:t>
                </a:r>
                <a:r>
                  <a:rPr lang="en-US" dirty="0" err="1"/>
                  <a:t>fará</a:t>
                </a:r>
                <a:r>
                  <a:rPr lang="en-US" dirty="0"/>
                  <a:t> com que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gradientes</a:t>
                </a:r>
                <a:r>
                  <a:rPr lang="en-US" dirty="0"/>
                  <a:t> </a:t>
                </a:r>
                <a:r>
                  <a:rPr lang="en-US" dirty="0" err="1"/>
                  <a:t>também</a:t>
                </a:r>
                <a:r>
                  <a:rPr lang="en-US" dirty="0"/>
                  <a:t> </a:t>
                </a:r>
                <a:r>
                  <a:rPr lang="en-US" dirty="0" err="1"/>
                  <a:t>desapareçam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EBB10608-FB67-4351-B449-B24B9D0CD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B6BDB5-8F4F-47F9-A425-7819BCD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9F90592-3ED1-444A-9D2F-9549107F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Inicialização dos Pesos 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761AE8E-428A-4194-8FD8-1405C1DF9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1E9F08-640C-4FB8-993E-DF2D9EA9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7DA1221-FE54-433D-81EC-00B6045D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Inicialização dos Pesos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4C7B8CD-C731-4386-80D8-FED431152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Na aula anterior, foi sugerido: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~0,001∗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Porém</a:t>
                </a:r>
                <a:r>
                  <a:rPr lang="en-US" dirty="0"/>
                  <a:t>, </a:t>
                </a:r>
                <a:r>
                  <a:rPr lang="en-US" dirty="0" err="1"/>
                  <a:t>isso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leva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conta</a:t>
                </a:r>
                <a:r>
                  <a:rPr lang="en-US" dirty="0"/>
                  <a:t> o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neurônios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camada</a:t>
                </a:r>
                <a:r>
                  <a:rPr lang="en-US" dirty="0"/>
                  <a:t>. </a:t>
                </a:r>
                <a:r>
                  <a:rPr lang="en-US" dirty="0" err="1"/>
                  <a:t>Lembre</a:t>
                </a:r>
                <a:r>
                  <a:rPr lang="en-US" dirty="0"/>
                  <a:t>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Por </a:t>
                </a:r>
                <a:r>
                  <a:rPr lang="en-US" dirty="0" err="1"/>
                  <a:t>conta</a:t>
                </a:r>
                <a:r>
                  <a:rPr lang="en-US" dirty="0"/>
                  <a:t> </a:t>
                </a:r>
                <a:r>
                  <a:rPr lang="en-US" dirty="0" err="1"/>
                  <a:t>disso</a:t>
                </a:r>
                <a:r>
                  <a:rPr lang="en-US" dirty="0"/>
                  <a:t>, a </a:t>
                </a:r>
                <a:r>
                  <a:rPr lang="en-US" dirty="0" err="1"/>
                  <a:t>variância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aumenta</a:t>
                </a:r>
                <a:r>
                  <a:rPr lang="en-US" dirty="0"/>
                  <a:t> com o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neurônios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camada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34C7B8CD-C731-4386-80D8-FED431152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8B03A-2F50-426B-99A0-45BC262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B8B0-351F-4F79-B695-D7E252B6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Inicialização dos Pesos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0DD7F3-B174-458B-9B37-F79BFA86B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[Andrew Ng]: é </a:t>
                </a:r>
                <a:r>
                  <a:rPr lang="en-US" dirty="0" err="1"/>
                  <a:t>possível</a:t>
                </a:r>
                <a:r>
                  <a:rPr lang="en-US" dirty="0"/>
                  <a:t> </a:t>
                </a:r>
                <a:r>
                  <a:rPr lang="en-US" dirty="0" err="1"/>
                  <a:t>melhorar</a:t>
                </a:r>
                <a:r>
                  <a:rPr lang="en-US" dirty="0"/>
                  <a:t> o </a:t>
                </a:r>
                <a:r>
                  <a:rPr lang="en-US" dirty="0" err="1"/>
                  <a:t>treinamento</a:t>
                </a:r>
                <a:r>
                  <a:rPr lang="en-US" dirty="0"/>
                  <a:t> com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inicialização</a:t>
                </a:r>
                <a:r>
                  <a:rPr lang="en-US" dirty="0"/>
                  <a:t> que </a:t>
                </a:r>
                <a:r>
                  <a:rPr lang="en-US" dirty="0" err="1"/>
                  <a:t>depende</a:t>
                </a:r>
                <a:r>
                  <a:rPr lang="en-US" dirty="0"/>
                  <a:t> do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neurônios</a:t>
                </a:r>
                <a:r>
                  <a:rPr lang="en-US" dirty="0"/>
                  <a:t> da </a:t>
                </a:r>
                <a:r>
                  <a:rPr lang="en-US" dirty="0" err="1"/>
                  <a:t>camada</a:t>
                </a:r>
                <a:r>
                  <a:rPr lang="en-US" dirty="0"/>
                  <a:t> (</a:t>
                </a:r>
                <a:r>
                  <a:rPr lang="en-US" i="1" dirty="0"/>
                  <a:t>Xavier Initialization</a:t>
                </a:r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~0,001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=0,001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Essa </a:t>
                </a:r>
                <a:r>
                  <a:rPr lang="en-US" dirty="0" err="1"/>
                  <a:t>inicialização</a:t>
                </a:r>
                <a:r>
                  <a:rPr lang="en-US" dirty="0"/>
                  <a:t> </a:t>
                </a:r>
                <a:r>
                  <a:rPr lang="en-US" dirty="0" err="1"/>
                  <a:t>funciona</a:t>
                </a:r>
                <a:r>
                  <a:rPr lang="en-US" dirty="0"/>
                  <a:t> </a:t>
                </a:r>
                <a:r>
                  <a:rPr lang="en-US" dirty="0" err="1"/>
                  <a:t>bem</a:t>
                </a:r>
                <a:r>
                  <a:rPr lang="en-US" dirty="0"/>
                  <a:t> para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r>
                  <a:rPr lang="en-US" dirty="0"/>
                  <a:t>. Para 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usar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~0,001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0DD7F3-B174-458B-9B37-F79BFA86B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270958-749B-48D5-9ADB-4DEAEB54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3B8B0-351F-4F79-B695-D7E252B6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Inicialização dos Pesos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0DD7F3-B174-458B-9B37-F79BFA86B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Um </a:t>
                </a:r>
                <a:r>
                  <a:rPr lang="en-US" dirty="0" err="1"/>
                  <a:t>artigo</a:t>
                </a:r>
                <a:r>
                  <a:rPr lang="en-US" dirty="0"/>
                  <a:t>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moderno</a:t>
                </a:r>
                <a:r>
                  <a:rPr lang="en-US" dirty="0"/>
                  <a:t> </a:t>
                </a:r>
                <a:r>
                  <a:rPr lang="en-US" dirty="0" err="1"/>
                  <a:t>recomenda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~0,001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Essas</a:t>
                </a:r>
                <a:r>
                  <a:rPr lang="en-US" dirty="0"/>
                  <a:t> </a:t>
                </a:r>
                <a:r>
                  <a:rPr lang="en-US" dirty="0" err="1"/>
                  <a:t>maneiras</a:t>
                </a:r>
                <a:r>
                  <a:rPr lang="en-US" dirty="0"/>
                  <a:t> de </a:t>
                </a:r>
                <a:r>
                  <a:rPr lang="en-US" dirty="0" err="1"/>
                  <a:t>inicializar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pesos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conhecidas</a:t>
                </a:r>
                <a:r>
                  <a:rPr lang="en-US" dirty="0"/>
                  <a:t> por </a:t>
                </a:r>
                <a:r>
                  <a:rPr lang="en-US" dirty="0" err="1"/>
                  <a:t>diminuir</a:t>
                </a:r>
                <a:r>
                  <a:rPr lang="en-US" dirty="0"/>
                  <a:t> o </a:t>
                </a:r>
                <a:r>
                  <a:rPr lang="en-US" dirty="0" err="1"/>
                  <a:t>problema</a:t>
                </a:r>
                <a:r>
                  <a:rPr lang="en-US" dirty="0"/>
                  <a:t> de </a:t>
                </a:r>
                <a:r>
                  <a:rPr lang="en-US" i="1" dirty="0"/>
                  <a:t>vanishing/exploding gradients </a:t>
                </a:r>
                <a:r>
                  <a:rPr lang="en-US" dirty="0"/>
                  <a:t>(Andrew Ng).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10DD7F3-B174-458B-9B37-F79BFA86B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270958-749B-48D5-9ADB-4DEAEB54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97F6D76-741A-4C8F-864C-8242D15A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na Otimização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A7A28F8-2A70-40B7-9B45-24EA47C3B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F9C15-7E32-4B8E-A5F2-55AB8040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2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645C83-3D9A-4986-9292-2766EB7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3D91C77-9AB1-443E-A8DC-926D27F9E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F29E8F-7EC5-41C7-B5F4-222E7F12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8E4868-D7A0-48FB-85EB-66484784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Tamanho do </a:t>
            </a:r>
            <a:r>
              <a:rPr lang="pt-BR" i="1" dirty="0" err="1"/>
              <a:t>Mini-Batch</a:t>
            </a:r>
            <a:endParaRPr lang="en-US" i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417C7C-4F9B-423A-A35A-DCBE0218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Recomenda-se testar potências de 2 (</a:t>
            </a:r>
            <a:r>
              <a:rPr lang="pt-BR" dirty="0" err="1"/>
              <a:t>Ng</a:t>
            </a:r>
            <a:r>
              <a:rPr lang="pt-BR" dirty="0"/>
              <a:t>): 64, 128, 256, 512...</a:t>
            </a:r>
          </a:p>
          <a:p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, </a:t>
            </a:r>
            <a:r>
              <a:rPr lang="en-US" dirty="0" err="1"/>
              <a:t>melhor</a:t>
            </a:r>
            <a:r>
              <a:rPr lang="en-US" dirty="0"/>
              <a:t> se </a:t>
            </a:r>
            <a:r>
              <a:rPr lang="en-US" dirty="0" err="1"/>
              <a:t>aproveita</a:t>
            </a:r>
            <a:r>
              <a:rPr lang="en-US" dirty="0"/>
              <a:t> </a:t>
            </a:r>
            <a:r>
              <a:rPr lang="en-US" dirty="0" err="1"/>
              <a:t>vetorização</a:t>
            </a:r>
            <a:r>
              <a:rPr lang="en-US" dirty="0"/>
              <a:t>.</a:t>
            </a:r>
          </a:p>
          <a:p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o que </a:t>
            </a:r>
            <a:r>
              <a:rPr lang="en-US" dirty="0" err="1"/>
              <a:t>cabe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da CPU </a:t>
            </a:r>
            <a:r>
              <a:rPr lang="en-US" dirty="0" err="1"/>
              <a:t>ou</a:t>
            </a:r>
            <a:r>
              <a:rPr lang="en-US" dirty="0"/>
              <a:t> GPU.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09CBB7-03ED-4BBC-8C2B-DE4417E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DD236-D674-4CFE-A641-DF5CBF92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Agendamento da Taxa de Aprendizado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6F8DB37-D9C2-40A6-AAE4-3E13E2F7B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É comum agendar o decrescimento da taxa de aprendizado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Começa-se com valor alto e reduz-se a taxa à medida que a otimização prossegue.</a:t>
                </a:r>
              </a:p>
              <a:p>
                <a:r>
                  <a:rPr lang="pt-BR" dirty="0"/>
                  <a:t>Pode-se definir uma equação: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Também é comum definir “na mão”: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lang="pt-BR" dirty="0"/>
                  <a:t> durante 10k épocas, depois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=0,005</m:t>
                    </m:r>
                  </m:oMath>
                </a14:m>
                <a:r>
                  <a:rPr lang="pt-BR" dirty="0"/>
                  <a:t> durante mais 5k épocas, então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=0,001</m:t>
                    </m:r>
                  </m:oMath>
                </a14:m>
                <a:r>
                  <a:rPr lang="pt-BR" dirty="0"/>
                  <a:t> durante 5k épocas finais.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6F8DB37-D9C2-40A6-AAE4-3E13E2F7B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D1EE46-E13D-4447-83E8-550AF31F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C358C-4415-492A-B70D-9B2AE0EA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Ótimo Local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5F877-0317-4E33-94C6-13ABF74E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otimização, estudamos o problema de ótimo local.</a:t>
            </a:r>
          </a:p>
          <a:p>
            <a:r>
              <a:rPr lang="pt-BR" dirty="0"/>
              <a:t>Em redes neurais profundas, às vezes há milhões de parâmetros, logo pode-se esperar uma quantidade enorme de ótimos locais.</a:t>
            </a:r>
          </a:p>
          <a:p>
            <a:r>
              <a:rPr lang="pt-BR" dirty="0"/>
              <a:t>Pesquisadores mostraram que na verdade quando se tem um espaço com tantos parâmetros, na maioria dos pontos em que o gradiente dá zero, tem-se um ponto de sela.</a:t>
            </a:r>
          </a:p>
          <a:p>
            <a:r>
              <a:rPr lang="pt-BR" dirty="0"/>
              <a:t>Logo, o algoritmo não fica preso nesses pontos e não há tanto problema de ótimo local em redes neurais profundas quanto seria de se esperar.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1C5245-790E-4560-A016-21E68C1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07B7B1-C0EE-4ADB-BB9D-79C54662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Adam </a:t>
            </a:r>
            <a:r>
              <a:rPr lang="pt-BR" i="1" dirty="0" err="1"/>
              <a:t>Optimization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703237E-B9C8-445F-888C-A37B316E6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030FA6-3C81-47E3-AC9A-E5AD9AE7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7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314BAF-A30F-4171-8F07-017B6B7B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Descida de Gradiente Estocástica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E7E31D-B35E-4B11-A38F-407440BE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visto na aula passada, o uso de </a:t>
            </a:r>
            <a:r>
              <a:rPr lang="pt-BR" i="1" dirty="0" err="1"/>
              <a:t>mini-batch</a:t>
            </a:r>
            <a:r>
              <a:rPr lang="pt-BR" dirty="0"/>
              <a:t> torna o gradiente ruidoso.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F2D43D-B66A-4FF9-99AC-67755863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2" descr="Resultado de imagem para stochastic gradient descent">
            <a:extLst>
              <a:ext uri="{FF2B5EF4-FFF2-40B4-BE49-F238E27FC236}">
                <a16:creationId xmlns:a16="http://schemas.microsoft.com/office/drawing/2014/main" id="{3F67BBC8-D38F-433A-86C5-7E9C2C43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96" y="2753788"/>
            <a:ext cx="6907207" cy="342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8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6E1EA-723E-44DC-815B-DB39ACD2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FD97474-0770-4285-A844-18AA76CC2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Gradiente é ruidoso.</a:t>
                </a:r>
              </a:p>
              <a:p>
                <a:r>
                  <a:rPr lang="pt-BR" dirty="0"/>
                  <a:t>O truque que aprendemos para reduzir ruído é filtrar.</a:t>
                </a:r>
              </a:p>
              <a:p>
                <a:r>
                  <a:rPr lang="pt-BR" dirty="0"/>
                  <a:t>Usar média exponencial no cálculo do gradiente: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𝐝𝐖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𝐝𝐛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𝐝𝐖</m:t>
                    </m:r>
                  </m:oMath>
                </a14:m>
                <a:r>
                  <a:rPr lang="en-US" dirty="0"/>
                  <a:t> é o </a:t>
                </a:r>
                <a:r>
                  <a:rPr lang="en-US" dirty="0" err="1"/>
                  <a:t>gradiente</a:t>
                </a:r>
                <a:r>
                  <a:rPr lang="en-US" dirty="0"/>
                  <a:t> dos pesos e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𝐝𝐛</m:t>
                    </m:r>
                  </m:oMath>
                </a14:m>
                <a:r>
                  <a:rPr lang="en-US" dirty="0"/>
                  <a:t> é o </a:t>
                </a:r>
                <a:r>
                  <a:rPr lang="en-US" dirty="0" err="1"/>
                  <a:t>gradiente</a:t>
                </a:r>
                <a:r>
                  <a:rPr lang="en-US" dirty="0"/>
                  <a:t> dos biases.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é </a:t>
                </a:r>
                <a:r>
                  <a:rPr lang="en-US" dirty="0" err="1"/>
                  <a:t>mais</a:t>
                </a:r>
                <a:r>
                  <a:rPr lang="en-US" dirty="0"/>
                  <a:t> outro </a:t>
                </a:r>
                <a:r>
                  <a:rPr lang="en-US" dirty="0" err="1"/>
                  <a:t>hiperparâmetro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FD97474-0770-4285-A844-18AA76CC2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E975FC-EF3F-451F-8DA2-54404CFA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9221-32B7-40D3-BF72-229735A1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752341-0AED-4EC3-A969-AA448F66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888CC2-2E0E-4E49-AD12-E529D71A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 descr="Resultado de imagem para momentum optimization gradient descent">
            <a:extLst>
              <a:ext uri="{FF2B5EF4-FFF2-40B4-BE49-F238E27FC236}">
                <a16:creationId xmlns:a16="http://schemas.microsoft.com/office/drawing/2014/main" id="{8DBDA9B6-A87C-4CB9-866F-4F2C70879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372519"/>
            <a:ext cx="80200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F204E51-DB80-4BA3-8EAD-18794FFE4DA8}"/>
              </a:ext>
            </a:extLst>
          </p:cNvPr>
          <p:cNvSpPr/>
          <p:nvPr/>
        </p:nvSpPr>
        <p:spPr>
          <a:xfrm>
            <a:off x="2499360" y="5626648"/>
            <a:ext cx="7193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en-US" sz="1000" dirty="0">
                <a:hlinkClick r:id="rId3"/>
              </a:rPr>
              <a:t>https://medium.com/machine-learning-bites/deeplearning-series-deep-neural-networks-tuning-and-optimization-39250ff7786d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7104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AA049-86C0-4AF5-88B4-F9748B9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3203F4E-10CA-473E-B522-2F764B420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Observação: média exponencial possui bias no começo, se inicializar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É possível corrigir esse bias fazendo: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3203F4E-10CA-473E-B522-2F764B420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899C85-D8CA-4C37-813F-F362286D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571EE-80B8-4A70-A9D6-AB0018F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922437D-2BDB-4148-B1BC-1FCE2496E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Inicializando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BR" dirty="0"/>
                  <a:t> é média ponderada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com pesos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prática, é comum não se fazer correção de bias, porque esse bias desaparece rápido.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922437D-2BDB-4148-B1BC-1FCE2496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BADE0-332E-4872-B7E2-141CA68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8DAF0-BFE7-4916-9CB7-A39BBBF4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RMSProp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1A0EBAE-07EC-4DE6-9A9A-6C6735295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RMS = Root </a:t>
                </a:r>
                <a:r>
                  <a:rPr lang="pt-BR" dirty="0" err="1"/>
                  <a:t>Mean</a:t>
                </a:r>
                <a:r>
                  <a:rPr lang="pt-BR" dirty="0"/>
                  <a:t> Square.</a:t>
                </a:r>
              </a:p>
              <a:p>
                <a:r>
                  <a:rPr lang="pt-BR" dirty="0"/>
                  <a:t>Baseia-se no cálculo de um “RMS”: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∗∗2)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∗∗2)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𝐝𝐖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sub>
                              </m:sSub>
                            </m:e>
                          </m:ra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𝐝𝐛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𝑑𝑏</m:t>
                                  </m:r>
                                </m:sub>
                              </m:sSub>
                            </m:e>
                          </m:ra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∗∗2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representa</a:t>
                </a:r>
                <a:r>
                  <a:rPr lang="en-US" dirty="0"/>
                  <a:t> </a:t>
                </a:r>
                <a:r>
                  <a:rPr lang="en-US" dirty="0" err="1"/>
                  <a:t>elevar</a:t>
                </a:r>
                <a:r>
                  <a:rPr lang="en-US" dirty="0"/>
                  <a:t> </a:t>
                </a:r>
                <a:r>
                  <a:rPr lang="en-US" dirty="0" err="1"/>
                  <a:t>ao</a:t>
                </a:r>
                <a:r>
                  <a:rPr lang="en-US" dirty="0"/>
                  <a:t> </a:t>
                </a:r>
                <a:r>
                  <a:rPr lang="en-US" dirty="0" err="1"/>
                  <a:t>quadrado</a:t>
                </a:r>
                <a:r>
                  <a:rPr lang="en-US" dirty="0"/>
                  <a:t> </a:t>
                </a:r>
                <a:r>
                  <a:rPr lang="en-US" dirty="0" err="1"/>
                  <a:t>elemento</a:t>
                </a:r>
                <a:r>
                  <a:rPr lang="en-US" dirty="0"/>
                  <a:t> a </a:t>
                </a:r>
                <a:r>
                  <a:rPr lang="en-US" dirty="0" err="1"/>
                  <a:t>elemento</a:t>
                </a:r>
                <a:r>
                  <a:rPr lang="en-US" dirty="0"/>
                  <a:t>. </a:t>
                </a:r>
                <a:r>
                  <a:rPr lang="en-US" dirty="0" err="1"/>
                  <a:t>Demais</a:t>
                </a:r>
                <a:r>
                  <a:rPr lang="en-US" dirty="0"/>
                  <a:t> </a:t>
                </a:r>
                <a:r>
                  <a:rPr lang="en-US" dirty="0" err="1"/>
                  <a:t>operações</a:t>
                </a:r>
                <a:r>
                  <a:rPr lang="en-US" dirty="0"/>
                  <a:t> </a:t>
                </a:r>
                <a:r>
                  <a:rPr lang="en-US" dirty="0" err="1"/>
                  <a:t>também</a:t>
                </a:r>
                <a:r>
                  <a:rPr lang="en-US" dirty="0"/>
                  <a:t>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elemento</a:t>
                </a:r>
                <a:r>
                  <a:rPr lang="en-US" dirty="0"/>
                  <a:t> a </a:t>
                </a:r>
                <a:r>
                  <a:rPr lang="en-US" dirty="0" err="1"/>
                  <a:t>elemento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evita</a:t>
                </a:r>
                <a:r>
                  <a:rPr lang="en-US" dirty="0"/>
                  <a:t> </a:t>
                </a:r>
                <a:r>
                  <a:rPr lang="en-US" dirty="0" err="1"/>
                  <a:t>divisão</a:t>
                </a:r>
                <a:r>
                  <a:rPr lang="en-US" dirty="0"/>
                  <a:t> por zero; valor </a:t>
                </a:r>
                <a:r>
                  <a:rPr lang="en-US" dirty="0" err="1"/>
                  <a:t>padrão</a:t>
                </a:r>
                <a:r>
                  <a:rPr lang="en-US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é um </a:t>
                </a:r>
                <a:r>
                  <a:rPr lang="en-US" dirty="0" err="1"/>
                  <a:t>hiperparâmetro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1A0EBAE-07EC-4DE6-9A9A-6C6735295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818064-9A9C-413D-94FB-226F6216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5DCB57-518B-4A83-B693-366E4D58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26FC05-F386-4DE0-A313-26E08E9E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Inglês: </a:t>
            </a:r>
            <a:r>
              <a:rPr lang="pt-BR" i="1" dirty="0" err="1"/>
              <a:t>Deep</a:t>
            </a:r>
            <a:r>
              <a:rPr lang="pt-BR" i="1" dirty="0"/>
              <a:t> Learning </a:t>
            </a:r>
            <a:r>
              <a:rPr lang="pt-BR" dirty="0"/>
              <a:t>(DL).</a:t>
            </a:r>
          </a:p>
          <a:p>
            <a:r>
              <a:rPr lang="pt-BR" dirty="0"/>
              <a:t>Foco da pesquisa em IA.</a:t>
            </a:r>
          </a:p>
          <a:p>
            <a:r>
              <a:rPr lang="pt-BR" dirty="0"/>
              <a:t>Conjunto de técnicas que permitiram treinar redes neurais profundas.</a:t>
            </a:r>
          </a:p>
          <a:p>
            <a:r>
              <a:rPr lang="pt-BR" dirty="0"/>
              <a:t>Muitas dessas técnicas são “heurísticas”.</a:t>
            </a:r>
          </a:p>
          <a:p>
            <a:r>
              <a:rPr lang="pt-BR" dirty="0"/>
              <a:t>Algumas redes chegam a ter dezenas ou centenas de camadas.</a:t>
            </a:r>
          </a:p>
          <a:p>
            <a:r>
              <a:rPr lang="pt-BR" dirty="0"/>
              <a:t>Com isso, algumas redes possuem milhões de parâmetros.</a:t>
            </a:r>
          </a:p>
          <a:p>
            <a:r>
              <a:rPr lang="en-US" dirty="0" err="1"/>
              <a:t>Popularização</a:t>
            </a:r>
            <a:r>
              <a:rPr lang="en-US" dirty="0"/>
              <a:t> 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da </a:t>
            </a:r>
            <a:r>
              <a:rPr lang="en-US" i="1" dirty="0"/>
              <a:t>feedforward fully-connected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188BC-64AE-4F66-A2EF-726822FB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B9B4-173E-4D25-99D4-6E2BB2F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Adam </a:t>
            </a:r>
            <a:r>
              <a:rPr lang="pt-BR" i="1" dirty="0" err="1"/>
              <a:t>Optimization</a:t>
            </a:r>
            <a:endParaRPr lang="en-US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95888E-0E40-47DC-8F43-D08978B0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Adam: </a:t>
            </a:r>
            <a:r>
              <a:rPr lang="pt-BR" i="1" dirty="0" err="1"/>
              <a:t>Adaptive</a:t>
            </a:r>
            <a:r>
              <a:rPr lang="pt-BR" i="1" dirty="0"/>
              <a:t> </a:t>
            </a:r>
            <a:r>
              <a:rPr lang="pt-BR" i="1" dirty="0" err="1"/>
              <a:t>Moment</a:t>
            </a:r>
            <a:r>
              <a:rPr lang="pt-BR" i="1" dirty="0"/>
              <a:t> </a:t>
            </a:r>
            <a:r>
              <a:rPr lang="pt-BR" i="1" dirty="0" err="1"/>
              <a:t>Estimation</a:t>
            </a:r>
            <a:r>
              <a:rPr lang="pt-BR" dirty="0"/>
              <a:t>.</a:t>
            </a:r>
          </a:p>
          <a:p>
            <a:r>
              <a:rPr lang="pt-BR" dirty="0"/>
              <a:t>Autor: Adam Coates.</a:t>
            </a:r>
          </a:p>
          <a:p>
            <a:r>
              <a:rPr lang="pt-BR" dirty="0"/>
              <a:t>Junta momento e </a:t>
            </a:r>
            <a:r>
              <a:rPr lang="pt-BR" dirty="0" err="1"/>
              <a:t>RMSProp</a:t>
            </a:r>
            <a:r>
              <a:rPr lang="pt-BR" dirty="0"/>
              <a:t>.</a:t>
            </a:r>
          </a:p>
          <a:p>
            <a:r>
              <a:rPr lang="pt-BR" dirty="0"/>
              <a:t>Um dos melhores algoritmos de descida de gradiente na prática.</a:t>
            </a:r>
          </a:p>
          <a:p>
            <a:r>
              <a:rPr lang="pt-BR" dirty="0"/>
              <a:t>Muito popular em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7F6DE5-8748-4685-899C-8CBC36B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A54EC-C172-48C7-979F-4BA7F1AF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Adam </a:t>
            </a:r>
            <a:r>
              <a:rPr lang="pt-BR" i="1" dirty="0" err="1"/>
              <a:t>Optimization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7304093-A8BB-410B-BD97-4BB38EFAD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Na </a:t>
                </a:r>
                <a:r>
                  <a:rPr lang="en-US" dirty="0" err="1"/>
                  <a:t>iteração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𝑏𝑎𝑐𝑘𝑝𝑟𝑜𝑝𝑎𝑔𝑎𝑡𝑖𝑜𝑛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𝐝𝐛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∗∗2,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𝐝𝐛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𝑑𝑏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1" dirty="0" err="1"/>
                  <a:t>Observação</a:t>
                </a:r>
                <a:r>
                  <a:rPr lang="en-US" b="1" dirty="0"/>
                  <a:t>: </a:t>
                </a:r>
                <a:r>
                  <a:rPr lang="en-US" dirty="0" err="1"/>
                  <a:t>operações</a:t>
                </a:r>
                <a:r>
                  <a:rPr lang="en-US" dirty="0"/>
                  <a:t> </a:t>
                </a:r>
                <a:r>
                  <a:rPr lang="en-US" dirty="0" err="1"/>
                  <a:t>elemento</a:t>
                </a:r>
                <a:r>
                  <a:rPr lang="en-US" dirty="0"/>
                  <a:t> a </a:t>
                </a:r>
                <a:r>
                  <a:rPr lang="en-US" dirty="0" err="1"/>
                  <a:t>elemento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7304093-A8BB-410B-BD97-4BB38EFAD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F1B808-D3E0-4880-9580-EEEBBED7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3BEAD-035C-4EFB-9C38-6EF4BAA2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Adam </a:t>
            </a:r>
            <a:r>
              <a:rPr lang="pt-BR" i="1" dirty="0" err="1"/>
              <a:t>Optimization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63B55F9-6C62-41BD-B1E3-393DFF9FFB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 motivo para Adam ser tão popular é que os valores padrões dos </a:t>
                </a:r>
                <a:r>
                  <a:rPr lang="pt-BR" dirty="0" err="1"/>
                  <a:t>hiperparâmetros</a:t>
                </a:r>
                <a:r>
                  <a:rPr lang="pt-BR" dirty="0"/>
                  <a:t> já funcionam muito bem.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=0,999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ainda</a:t>
                </a:r>
                <a:r>
                  <a:rPr lang="en-US" dirty="0"/>
                  <a:t> </a:t>
                </a:r>
                <a:r>
                  <a:rPr lang="en-US" dirty="0" err="1"/>
                  <a:t>depende</a:t>
                </a:r>
                <a:r>
                  <a:rPr lang="en-US" dirty="0"/>
                  <a:t> do </a:t>
                </a:r>
                <a:r>
                  <a:rPr lang="en-US" dirty="0" err="1"/>
                  <a:t>problema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63B55F9-6C62-41BD-B1E3-393DFF9FFB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FBE435-80FB-4F96-A48B-E68FDF87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23834CF-0AE1-47D1-B68D-39A594CB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Batch </a:t>
            </a:r>
            <a:r>
              <a:rPr lang="pt-BR" i="1" dirty="0" err="1"/>
              <a:t>Normalization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964F5D9-A841-4A2A-806A-15626463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059E9E-C223-4E96-AF4B-C10A8913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26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F501C2-AB28-454B-A0F1-35FF4E6C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Batch </a:t>
            </a:r>
            <a:r>
              <a:rPr lang="pt-BR" i="1" dirty="0" err="1"/>
              <a:t>Normalization</a:t>
            </a:r>
            <a:r>
              <a:rPr lang="pt-BR" i="1" dirty="0"/>
              <a:t> </a:t>
            </a:r>
            <a:r>
              <a:rPr lang="pt-BR" dirty="0"/>
              <a:t>(BN)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A5A4B279-16E6-4D2F-B2F2-C8DC8CD3E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Anteriormente, argumentamos que normalizar os dados de entrada ajuda no treinamento da rede.</a:t>
                </a:r>
              </a:p>
              <a:p>
                <a:r>
                  <a:rPr lang="en-US" dirty="0" err="1"/>
                  <a:t>Porém</a:t>
                </a:r>
                <a:r>
                  <a:rPr lang="en-US" dirty="0"/>
                  <a:t>, o </a:t>
                </a:r>
                <a:r>
                  <a:rPr lang="en-US" dirty="0" err="1"/>
                  <a:t>mesmo</a:t>
                </a:r>
                <a:r>
                  <a:rPr lang="en-US" dirty="0"/>
                  <a:t> </a:t>
                </a:r>
                <a:r>
                  <a:rPr lang="en-US" dirty="0" err="1"/>
                  <a:t>problema</a:t>
                </a:r>
                <a:r>
                  <a:rPr lang="en-US" dirty="0"/>
                  <a:t> de antes </a:t>
                </a:r>
                <a:r>
                  <a:rPr lang="en-US" dirty="0" err="1"/>
                  <a:t>ainda</a:t>
                </a:r>
                <a:r>
                  <a:rPr lang="en-US" dirty="0"/>
                  <a:t> </a:t>
                </a:r>
                <a:r>
                  <a:rPr lang="en-US" dirty="0" err="1"/>
                  <a:t>pode</a:t>
                </a:r>
                <a:r>
                  <a:rPr lang="en-US" dirty="0"/>
                  <a:t> </a:t>
                </a:r>
                <a:r>
                  <a:rPr lang="en-US" dirty="0" err="1"/>
                  <a:t>existir</a:t>
                </a:r>
                <a:r>
                  <a:rPr lang="en-US" dirty="0"/>
                  <a:t> </a:t>
                </a:r>
                <a:r>
                  <a:rPr lang="en-US" dirty="0" err="1"/>
                  <a:t>nas</a:t>
                </a:r>
                <a:r>
                  <a:rPr lang="en-US" dirty="0"/>
                  <a:t> </a:t>
                </a:r>
                <a:r>
                  <a:rPr lang="en-US" dirty="0" err="1"/>
                  <a:t>camadas</a:t>
                </a:r>
                <a:r>
                  <a:rPr lang="en-US" dirty="0"/>
                  <a:t> </a:t>
                </a:r>
                <a:r>
                  <a:rPr lang="en-US" dirty="0" err="1"/>
                  <a:t>intermediárias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</a:t>
                </a:r>
                <a:r>
                  <a:rPr lang="en-US" dirty="0" err="1"/>
                  <a:t>ativação</a:t>
                </a:r>
                <a:r>
                  <a:rPr lang="en-US" dirty="0"/>
                  <a:t> de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camada</a:t>
                </a:r>
                <a:r>
                  <a:rPr lang="en-US" dirty="0"/>
                  <a:t> é entrada da </a:t>
                </a:r>
                <a:r>
                  <a:rPr lang="en-US" dirty="0" err="1"/>
                  <a:t>próxima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Pode</a:t>
                </a:r>
                <a:r>
                  <a:rPr lang="en-US" dirty="0"/>
                  <a:t>-se </a:t>
                </a:r>
                <a:r>
                  <a:rPr lang="en-US" dirty="0" err="1"/>
                  <a:t>fazer</a:t>
                </a:r>
                <a:r>
                  <a:rPr lang="en-US" dirty="0"/>
                  <a:t> </a:t>
                </a:r>
                <a:r>
                  <a:rPr lang="en-US" dirty="0" err="1"/>
                  <a:t>normalização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comum</a:t>
                </a:r>
                <a:r>
                  <a:rPr lang="en-US" dirty="0"/>
                  <a:t> é </a:t>
                </a:r>
                <a:r>
                  <a:rPr lang="en-US" dirty="0" err="1"/>
                  <a:t>fazer</a:t>
                </a:r>
                <a:r>
                  <a:rPr lang="en-US" dirty="0"/>
                  <a:t> </a:t>
                </a:r>
                <a:r>
                  <a:rPr lang="en-US" dirty="0" err="1"/>
                  <a:t>normalização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(Andrew Ng).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A5A4B279-16E6-4D2F-B2F2-C8DC8CD3E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701AFA-E191-4B20-BD84-0C84D6A6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F8778-5AD1-4C73-8C30-A0E2979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Batch </a:t>
            </a:r>
            <a:r>
              <a:rPr lang="pt-BR" i="1" dirty="0" err="1"/>
              <a:t>Normalization</a:t>
            </a:r>
            <a:r>
              <a:rPr lang="pt-BR" i="1" dirty="0"/>
              <a:t> </a:t>
            </a:r>
            <a:r>
              <a:rPr lang="pt-BR" dirty="0"/>
              <a:t>(BN)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88E1A-7EB0-404B-A048-D6982D1EA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Para cada </a:t>
                </a:r>
                <a:r>
                  <a:rPr lang="pt-BR" dirty="0" err="1"/>
                  <a:t>mini-batch</a:t>
                </a:r>
                <a:r>
                  <a:rPr lang="pt-BR" dirty="0"/>
                  <a:t> 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define nova </a:t>
                </a:r>
                <a:r>
                  <a:rPr lang="en-US" dirty="0" err="1"/>
                  <a:t>média</a:t>
                </a:r>
                <a:r>
                  <a:rPr lang="en-US" dirty="0"/>
                  <a:t> e </a:t>
                </a:r>
                <a:r>
                  <a:rPr lang="en-US" dirty="0" err="1"/>
                  <a:t>covariância</a:t>
                </a:r>
                <a:r>
                  <a:rPr lang="en-US" dirty="0"/>
                  <a:t> (</a:t>
                </a:r>
                <a:r>
                  <a:rPr lang="en-US" dirty="0" err="1"/>
                  <a:t>parâmetros</a:t>
                </a:r>
                <a:r>
                  <a:rPr lang="en-US" dirty="0"/>
                  <a:t> a </a:t>
                </a:r>
                <a:r>
                  <a:rPr lang="en-US" dirty="0" err="1"/>
                  <a:t>serem</a:t>
                </a:r>
                <a:r>
                  <a:rPr lang="en-US" dirty="0"/>
                  <a:t> </a:t>
                </a:r>
                <a:r>
                  <a:rPr lang="en-US" dirty="0" err="1"/>
                  <a:t>aprendidos</a:t>
                </a:r>
                <a:r>
                  <a:rPr lang="en-US" dirty="0"/>
                  <a:t>).</a:t>
                </a:r>
              </a:p>
              <a:p>
                <a:r>
                  <a:rPr lang="en-US" dirty="0" err="1"/>
                  <a:t>Pode</a:t>
                </a:r>
                <a:r>
                  <a:rPr lang="en-US" dirty="0"/>
                  <a:t>-se </a:t>
                </a:r>
                <a:r>
                  <a:rPr lang="en-US" dirty="0" err="1"/>
                  <a:t>pensar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BN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nova </a:t>
                </a:r>
                <a:r>
                  <a:rPr lang="en-US" dirty="0" err="1"/>
                  <a:t>camada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88E1A-7EB0-404B-A048-D6982D1EA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229DC5-4688-4F2E-BD8D-BD705C66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79488-B44E-477E-90A2-1EE192CB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com </a:t>
            </a:r>
            <a:r>
              <a:rPr lang="pt-BR" i="1" dirty="0"/>
              <a:t>Batch </a:t>
            </a:r>
            <a:r>
              <a:rPr lang="pt-BR" i="1" dirty="0" err="1"/>
              <a:t>Normalization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79C90B-45DF-4ACF-ABFB-D0B3F1496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Na inferência, é necessário levar em conta que treinamento aconteceu com BN.</a:t>
                </a:r>
              </a:p>
              <a:p>
                <a:r>
                  <a:rPr lang="pt-BR" dirty="0"/>
                  <a:t>Andrew </a:t>
                </a:r>
                <a:r>
                  <a:rPr lang="pt-BR" dirty="0" err="1"/>
                  <a:t>Ng</a:t>
                </a:r>
                <a:r>
                  <a:rPr lang="pt-BR" dirty="0"/>
                  <a:t>: guardar média móvel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dos mini-batches e </a:t>
                </a:r>
                <a:r>
                  <a:rPr lang="en-US" dirty="0" err="1"/>
                  <a:t>usar</a:t>
                </a:r>
                <a:r>
                  <a:rPr lang="en-US" dirty="0"/>
                  <a:t> </a:t>
                </a:r>
                <a:r>
                  <a:rPr lang="en-US" dirty="0" err="1"/>
                  <a:t>esses</a:t>
                </a:r>
                <a:r>
                  <a:rPr lang="en-US" dirty="0"/>
                  <a:t> </a:t>
                </a:r>
                <a:r>
                  <a:rPr lang="en-US" dirty="0" err="1"/>
                  <a:t>valores</a:t>
                </a:r>
                <a:r>
                  <a:rPr lang="en-US" dirty="0"/>
                  <a:t> para </a:t>
                </a:r>
                <a:r>
                  <a:rPr lang="en-US" dirty="0" err="1"/>
                  <a:t>normalizar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inferência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Outra</a:t>
                </a:r>
                <a:r>
                  <a:rPr lang="en-US" dirty="0"/>
                  <a:t> </a:t>
                </a:r>
                <a:r>
                  <a:rPr lang="en-US" dirty="0" err="1"/>
                  <a:t>maneira</a:t>
                </a:r>
                <a:r>
                  <a:rPr lang="en-US" dirty="0"/>
                  <a:t>: </a:t>
                </a:r>
                <a:r>
                  <a:rPr lang="en-US" dirty="0" err="1"/>
                  <a:t>usar</a:t>
                </a:r>
                <a:r>
                  <a:rPr lang="en-US" dirty="0"/>
                  <a:t> as </a:t>
                </a:r>
                <a:r>
                  <a:rPr lang="en-US" dirty="0" err="1"/>
                  <a:t>estatísticas</a:t>
                </a:r>
                <a:r>
                  <a:rPr lang="en-US" dirty="0"/>
                  <a:t> de </a:t>
                </a:r>
                <a:r>
                  <a:rPr lang="en-US" dirty="0" err="1"/>
                  <a:t>todo</a:t>
                </a:r>
                <a:r>
                  <a:rPr lang="en-US" dirty="0"/>
                  <a:t> o </a:t>
                </a:r>
                <a:r>
                  <a:rPr lang="en-US" i="1" dirty="0"/>
                  <a:t>training set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79C90B-45DF-4ACF-ABFB-D0B3F1496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D00313-7947-4C39-AFF1-154C4248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1DCE28-D7C5-4D18-B8C7-6B789B4D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Hyperparameter</a:t>
            </a:r>
            <a:r>
              <a:rPr lang="pt-BR" i="1" dirty="0"/>
              <a:t> </a:t>
            </a:r>
            <a:r>
              <a:rPr lang="pt-BR" i="1" dirty="0" err="1"/>
              <a:t>Tunning</a:t>
            </a:r>
            <a:endParaRPr lang="en-US" i="1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C5256D4-42C4-41F8-B62A-13221FA4B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FD4408-5F69-4648-A02C-A49CA6D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728855-CB69-444D-BCA0-57252EB4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Hiperparâmetros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5DE19859-848A-4DE5-864F-EAB66C3AE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0" dirty="0"/>
                  <a:t>Taxa de aprendizado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pt-BR" dirty="0" err="1"/>
                  <a:t>Hiperparâmetros</a:t>
                </a:r>
                <a:r>
                  <a:rPr lang="pt-BR" dirty="0"/>
                  <a:t> do Adam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geral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precisa</a:t>
                </a:r>
                <a:r>
                  <a:rPr lang="en-US" dirty="0"/>
                  <a:t> </a:t>
                </a:r>
                <a:r>
                  <a:rPr lang="en-US" dirty="0" err="1"/>
                  <a:t>mexer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camadas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neurônios</a:t>
                </a:r>
                <a:r>
                  <a:rPr lang="en-US" dirty="0"/>
                  <a:t> </a:t>
                </a:r>
                <a:r>
                  <a:rPr lang="en-US" dirty="0" err="1"/>
                  <a:t>em</a:t>
                </a:r>
                <a:r>
                  <a:rPr lang="en-US" dirty="0"/>
                  <a:t>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camada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Agendamento</a:t>
                </a:r>
                <a:r>
                  <a:rPr lang="en-US" dirty="0"/>
                  <a:t> da taxa de </a:t>
                </a:r>
                <a:r>
                  <a:rPr lang="en-US" dirty="0" err="1"/>
                  <a:t>aprendizado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Tamanho</a:t>
                </a:r>
                <a:r>
                  <a:rPr lang="en-US" dirty="0"/>
                  <a:t> do </a:t>
                </a:r>
                <a:r>
                  <a:rPr lang="en-US" i="1" dirty="0"/>
                  <a:t>mini-batch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5DE19859-848A-4DE5-864F-EAB66C3AE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E8D394-E808-481C-8FA5-2887F25C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E69A-A406-4910-A77D-6F492D0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Tunando </a:t>
            </a:r>
            <a:r>
              <a:rPr lang="pt-BR" dirty="0" err="1"/>
              <a:t>Hiperparâmetros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4D8DC-C0D5-4B79-80BC-AFAEF082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Testar todos os valores em um </a:t>
            </a:r>
            <a:r>
              <a:rPr lang="pt-BR" i="1" dirty="0"/>
              <a:t>grid </a:t>
            </a:r>
            <a:r>
              <a:rPr lang="pt-BR" dirty="0"/>
              <a:t>(ruim, pois demora demais).</a:t>
            </a:r>
            <a:endParaRPr lang="en-US" dirty="0"/>
          </a:p>
          <a:p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intervalo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hiperparâmetro</a:t>
            </a:r>
            <a:r>
              <a:rPr lang="en-US" dirty="0"/>
              <a:t> e </a:t>
            </a:r>
            <a:r>
              <a:rPr lang="en-US" dirty="0" err="1"/>
              <a:t>amostrar</a:t>
            </a:r>
            <a:r>
              <a:rPr lang="en-US" dirty="0"/>
              <a:t> </a:t>
            </a:r>
            <a:r>
              <a:rPr lang="en-US" dirty="0" err="1"/>
              <a:t>aleatoriamente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).</a:t>
            </a:r>
          </a:p>
          <a:p>
            <a:r>
              <a:rPr lang="en-US" dirty="0" err="1"/>
              <a:t>Normalmente</a:t>
            </a:r>
            <a:r>
              <a:rPr lang="en-US" dirty="0"/>
              <a:t>, </a:t>
            </a:r>
            <a:r>
              <a:rPr lang="en-US" dirty="0" err="1"/>
              <a:t>usa</a:t>
            </a:r>
            <a:r>
              <a:rPr lang="en-US" dirty="0"/>
              <a:t>-se 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uniforme</a:t>
            </a:r>
            <a:r>
              <a:rPr lang="en-US" dirty="0"/>
              <a:t> para </a:t>
            </a:r>
            <a:r>
              <a:rPr lang="en-US" dirty="0" err="1"/>
              <a:t>amostragem</a:t>
            </a:r>
            <a:r>
              <a:rPr lang="en-US" dirty="0"/>
              <a:t>.</a:t>
            </a:r>
          </a:p>
          <a:p>
            <a:r>
              <a:rPr lang="pt-BR" dirty="0"/>
              <a:t>Para alguns parâmetros é melhor usar escala logarítmica, e.g. taxa de aprendizado.</a:t>
            </a:r>
          </a:p>
          <a:p>
            <a:r>
              <a:rPr lang="pt-BR" dirty="0"/>
              <a:t>Após uma exploração inicial, pode-se refinar a busca em torno de uma região mais promissora.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E0BED8-40D3-42DA-B525-BB74464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91025-7283-48DF-964B-80E81E9C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44DE6-0D7D-403B-8EAA-C2F3A634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Redes </a:t>
            </a:r>
            <a:r>
              <a:rPr lang="en-US" dirty="0" err="1"/>
              <a:t>neurais</a:t>
            </a:r>
            <a:r>
              <a:rPr lang="en-US" dirty="0"/>
              <a:t> </a:t>
            </a:r>
            <a:r>
              <a:rPr lang="en-US" dirty="0" err="1"/>
              <a:t>convolucionais</a:t>
            </a:r>
            <a:r>
              <a:rPr lang="en-US" dirty="0"/>
              <a:t>: </a:t>
            </a:r>
            <a:r>
              <a:rPr lang="en-US" dirty="0" err="1"/>
              <a:t>uso</a:t>
            </a:r>
            <a:r>
              <a:rPr lang="en-US" dirty="0"/>
              <a:t> de mascaras de </a:t>
            </a:r>
            <a:r>
              <a:rPr lang="en-US" dirty="0" err="1"/>
              <a:t>convolução</a:t>
            </a:r>
            <a:r>
              <a:rPr lang="en-US" dirty="0"/>
              <a:t>.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incrível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de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933F4C-3035-4ADD-9A25-865AEA07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https://adeshpande3.github.io/assets/Cover.png">
            <a:extLst>
              <a:ext uri="{FF2B5EF4-FFF2-40B4-BE49-F238E27FC236}">
                <a16:creationId xmlns:a16="http://schemas.microsoft.com/office/drawing/2014/main" id="{2D59D691-31E0-4856-9CBA-00AA2E33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682717"/>
            <a:ext cx="952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DF60220-045C-44A9-BAFB-C9C1B138469D}"/>
              </a:ext>
            </a:extLst>
          </p:cNvPr>
          <p:cNvSpPr/>
          <p:nvPr/>
        </p:nvSpPr>
        <p:spPr>
          <a:xfrm>
            <a:off x="3035808" y="5930467"/>
            <a:ext cx="61203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en-US" sz="1000" dirty="0">
                <a:hlinkClick r:id="rId3"/>
              </a:rPr>
              <a:t>https://adeshpande3.github.io/A-Beginner%27s-Guide-To-Understanding-Convolutional-Neural-Networks/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78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E69A-A406-4910-A77D-6F492D0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Tunando </a:t>
            </a:r>
            <a:r>
              <a:rPr lang="pt-BR" dirty="0" err="1"/>
              <a:t>Hiperparâmetros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4D8DC-C0D5-4B79-80BC-AFAEF082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pensar também em usar otimização, porém isso envolve custo computacional proibitivo em geral.</a:t>
            </a:r>
          </a:p>
          <a:p>
            <a:r>
              <a:rPr lang="pt-BR" dirty="0"/>
              <a:t>Na prática, processo ainda depende muito de experiência e tentativa e erro.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E0BED8-40D3-42DA-B525-BB74464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A29A333-1238-44AB-AD45-D39221C4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</a:t>
            </a:r>
            <a:r>
              <a:rPr lang="pt-BR" dirty="0" err="1"/>
              <a:t>Softmax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91DF847-9334-413C-9CE5-82C99D004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772C41-0C2B-400D-B118-3F8D760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32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578A34-3289-46B4-A594-2F86E971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</a:t>
            </a:r>
            <a:r>
              <a:rPr lang="pt-BR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A41C159-F4FB-47ED-80AC-D4CA97FC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Na aula passada, apresentamos uma estratégia para classificação </a:t>
                </a:r>
                <a:r>
                  <a:rPr lang="pt-BR" dirty="0" err="1"/>
                  <a:t>multi-classe</a:t>
                </a:r>
                <a:r>
                  <a:rPr lang="pt-BR" dirty="0"/>
                  <a:t> codificando classes da seguinte forma:</a:t>
                </a:r>
              </a:p>
              <a:p>
                <a:pPr marL="0" indent="0">
                  <a:buNone/>
                </a:pPr>
                <a:r>
                  <a:rPr lang="pt-BR" dirty="0"/>
                  <a:t>Gato: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1 0 0 0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Cachorro: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0 1 0 0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Papagaio: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0 0 1 0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Tartaruga: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0 0 0 1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Então, usava-se sigmoide em cada um dos neurônios de saída.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A41C159-F4FB-47ED-80AC-D4CA97FC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366E64-65C4-45CE-B9E5-364928A3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578A34-3289-46B4-A594-2F86E971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</a:t>
            </a:r>
            <a:r>
              <a:rPr lang="pt-BR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A41C159-F4FB-47ED-80AC-D4CA97FC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Atualmente, o mais comum é usar um tipo de camada conhecida por </a:t>
                </a:r>
                <a:r>
                  <a:rPr lang="pt-BR" i="1" dirty="0" err="1"/>
                  <a:t>softmax</a:t>
                </a:r>
                <a:r>
                  <a:rPr lang="pt-BR" i="1" dirty="0"/>
                  <a:t> </a:t>
                </a:r>
                <a:r>
                  <a:rPr lang="pt-BR" dirty="0"/>
                  <a:t>na camada de saída: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ideia é implementar uma função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pt-BR" dirty="0"/>
                  <a:t> “suave”.</a:t>
                </a:r>
              </a:p>
              <a:p>
                <a:r>
                  <a:rPr lang="pt-BR" dirty="0"/>
                  <a:t>Perceba que a ativação de um neurônio depende de todos os neurônios da camada.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A41C159-F4FB-47ED-80AC-D4CA97FC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366E64-65C4-45CE-B9E5-364928A3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578A34-3289-46B4-A594-2F86E971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 </a:t>
            </a:r>
            <a:r>
              <a:rPr lang="pt-BR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A41C159-F4FB-47ED-80AC-D4CA97FC3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i="1" dirty="0"/>
                  <a:t>Loss </a:t>
                </a:r>
                <a:r>
                  <a:rPr lang="pt-BR" i="1" dirty="0" err="1"/>
                  <a:t>Function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1" i="0" smtClean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8A41C159-F4FB-47ED-80AC-D4CA97FC3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366E64-65C4-45CE-B9E5-364928A3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7DE1-3167-4406-B4C7-45B5622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F767A4-B7B9-41BC-A5B3-60AECA0D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Especialização de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 do Andrew </a:t>
            </a:r>
            <a:r>
              <a:rPr lang="pt-BR" dirty="0" err="1"/>
              <a:t>Ng</a:t>
            </a:r>
            <a:r>
              <a:rPr lang="pt-BR" dirty="0"/>
              <a:t> no </a:t>
            </a:r>
            <a:r>
              <a:rPr lang="pt-BR" dirty="0" err="1"/>
              <a:t>Cousera</a:t>
            </a:r>
            <a:r>
              <a:rPr lang="pt-BR" dirty="0"/>
              <a:t> (curso de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).</a:t>
            </a:r>
          </a:p>
          <a:p>
            <a:r>
              <a:rPr lang="en-US" dirty="0" err="1"/>
              <a:t>Capítulos</a:t>
            </a:r>
            <a:r>
              <a:rPr lang="en-US" dirty="0"/>
              <a:t> 6 a 8 do </a:t>
            </a:r>
            <a:r>
              <a:rPr lang="en-US" dirty="0" err="1"/>
              <a:t>livro</a:t>
            </a:r>
            <a:r>
              <a:rPr lang="en-US" dirty="0"/>
              <a:t>: </a:t>
            </a:r>
            <a:r>
              <a:rPr lang="pt-BR" dirty="0"/>
              <a:t>GOODFELLOW, Ian; BENGIO, </a:t>
            </a:r>
            <a:r>
              <a:rPr lang="pt-BR" dirty="0" err="1"/>
              <a:t>Yoshua</a:t>
            </a:r>
            <a:r>
              <a:rPr lang="pt-BR" dirty="0"/>
              <a:t>; COURVILLE, Aaron.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. The MIT Press, 2016.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790AC1-C62A-4AD6-B75E-DEFF08C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32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866BAA-2053-49AF-9E7D-C2409358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8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96CFCBA-03E4-4FE6-BAD8-979224141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FA71C9-113C-4D28-B6F5-E05E42B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0699E89-AB8F-4D6D-93E3-1BA75D2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8</a:t>
            </a:r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965D04-2C76-4E0F-85B7-46BB098F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Aprender </a:t>
            </a:r>
            <a:r>
              <a:rPr lang="pt-BR" dirty="0" err="1"/>
              <a:t>Tensorflow</a:t>
            </a:r>
            <a:r>
              <a:rPr lang="pt-BR" dirty="0"/>
              <a:t>.</a:t>
            </a:r>
          </a:p>
          <a:p>
            <a:r>
              <a:rPr lang="pt-BR" dirty="0"/>
              <a:t>Implementar redes neurais com </a:t>
            </a:r>
            <a:r>
              <a:rPr lang="pt-BR" dirty="0" err="1"/>
              <a:t>Tensorflow</a:t>
            </a:r>
            <a:r>
              <a:rPr lang="pt-BR" dirty="0"/>
              <a:t>.</a:t>
            </a:r>
          </a:p>
          <a:p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i="1" dirty="0"/>
              <a:t>imitation learning</a:t>
            </a:r>
            <a:r>
              <a:rPr lang="en-US" dirty="0"/>
              <a:t> de </a:t>
            </a:r>
            <a:r>
              <a:rPr lang="en-US" dirty="0" err="1"/>
              <a:t>movimento</a:t>
            </a:r>
            <a:r>
              <a:rPr lang="en-US" dirty="0"/>
              <a:t> de </a:t>
            </a:r>
            <a:r>
              <a:rPr lang="en-US" dirty="0" err="1"/>
              <a:t>robô</a:t>
            </a:r>
            <a:r>
              <a:rPr lang="en-US" dirty="0"/>
              <a:t> </a:t>
            </a:r>
            <a:r>
              <a:rPr lang="en-US" dirty="0" err="1"/>
              <a:t>humanoide</a:t>
            </a:r>
            <a:r>
              <a:rPr lang="en-US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514605-8462-4923-B23E-77C69800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036D-F887-4058-8FA6-9594E62F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B9DED-983B-415D-A269-2A2BE9A5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Abordagem popularizada com a rede </a:t>
            </a:r>
            <a:r>
              <a:rPr lang="pt-BR" dirty="0" err="1"/>
              <a:t>AlexNet</a:t>
            </a:r>
            <a:r>
              <a:rPr lang="pt-BR" dirty="0"/>
              <a:t> (2012).</a:t>
            </a:r>
          </a:p>
          <a:p>
            <a:r>
              <a:rPr lang="pt-BR" dirty="0"/>
              <a:t>Vencedores das últimas edições da competição </a:t>
            </a:r>
            <a:r>
              <a:rPr lang="pt-BR" dirty="0" err="1"/>
              <a:t>ImageNet</a:t>
            </a:r>
            <a:r>
              <a:rPr lang="pt-BR" dirty="0"/>
              <a:t> tem sido sempre </a:t>
            </a:r>
            <a:r>
              <a:rPr lang="pt-BR" dirty="0" err="1"/>
              <a:t>CNNs</a:t>
            </a:r>
            <a:r>
              <a:rPr lang="pt-BR" dirty="0"/>
              <a:t>, cada vez mais profundas.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9F56FA-7935-4F8D-B133-1091F87C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6</a:t>
            </a:fld>
            <a:endParaRPr lang="en-US"/>
          </a:p>
        </p:txBody>
      </p:sp>
      <p:pic>
        <p:nvPicPr>
          <p:cNvPr id="3076" name="Picture 4" descr="https://www.researchgate.net/profile/Kien_Nguyen26/publication/321896881/figure/fig1/AS:573085821489153@1513645715549/The-evolution-of-the-winning-entries-on-the-ImageNet-Large-Scale-Visual-Recognition_W640.jpg">
            <a:extLst>
              <a:ext uri="{FF2B5EF4-FFF2-40B4-BE49-F238E27FC236}">
                <a16:creationId xmlns:a16="http://schemas.microsoft.com/office/drawing/2014/main" id="{AFB46DEA-7179-44AA-BB01-128B283C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64" y="3355597"/>
            <a:ext cx="5203672" cy="282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036D-F887-4058-8FA6-9594E62F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B9DED-983B-415D-A269-2A2BE9A5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Redes recorrentes: uso de realimentação (</a:t>
            </a:r>
            <a:r>
              <a:rPr lang="pt-BR" i="1" dirty="0"/>
              <a:t>loop</a:t>
            </a:r>
            <a:r>
              <a:rPr lang="pt-BR" dirty="0"/>
              <a:t>). Desempenho incrível para tarefas que exigem memória ou envolvem sequências.</a:t>
            </a:r>
          </a:p>
          <a:p>
            <a:r>
              <a:rPr lang="pt-BR" dirty="0"/>
              <a:t>LSTM: </a:t>
            </a:r>
            <a:r>
              <a:rPr lang="pt-BR" dirty="0" err="1"/>
              <a:t>Long</a:t>
            </a:r>
            <a:r>
              <a:rPr lang="pt-BR" dirty="0"/>
              <a:t> Short 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.</a:t>
            </a:r>
          </a:p>
          <a:p>
            <a:r>
              <a:rPr lang="pt-BR" dirty="0"/>
              <a:t>Aplicações:</a:t>
            </a:r>
          </a:p>
          <a:p>
            <a:pPr lvl="1"/>
            <a:r>
              <a:rPr lang="en-US" dirty="0" err="1"/>
              <a:t>Reconhecimento</a:t>
            </a:r>
            <a:r>
              <a:rPr lang="en-US" dirty="0"/>
              <a:t> de </a:t>
            </a:r>
            <a:r>
              <a:rPr lang="en-US" dirty="0" err="1"/>
              <a:t>linguagem</a:t>
            </a:r>
            <a:r>
              <a:rPr lang="en-US" dirty="0"/>
              <a:t> natural.</a:t>
            </a:r>
          </a:p>
          <a:p>
            <a:pPr lvl="1"/>
            <a:r>
              <a:rPr lang="en-US" dirty="0" err="1"/>
              <a:t>Predição</a:t>
            </a:r>
            <a:r>
              <a:rPr lang="en-US" dirty="0"/>
              <a:t> de </a:t>
            </a:r>
            <a:r>
              <a:rPr lang="en-US" dirty="0" err="1"/>
              <a:t>série</a:t>
            </a:r>
            <a:r>
              <a:rPr lang="en-US" dirty="0"/>
              <a:t> temporal.</a:t>
            </a:r>
          </a:p>
          <a:p>
            <a:pPr lvl="1"/>
            <a:r>
              <a:rPr lang="en-US" dirty="0"/>
              <a:t>Sistema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memória</a:t>
            </a:r>
            <a:r>
              <a:rPr lang="en-US" dirty="0"/>
              <a:t> é </a:t>
            </a:r>
            <a:r>
              <a:rPr lang="en-US" dirty="0" err="1"/>
              <a:t>importante</a:t>
            </a:r>
            <a:r>
              <a:rPr lang="en-US" dirty="0"/>
              <a:t> (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,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jogos</a:t>
            </a:r>
            <a:r>
              <a:rPr lang="en-US" dirty="0"/>
              <a:t> etc.).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9F56FA-7935-4F8D-B133-1091F87C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D741-B05B-469A-9F18-C95B1481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044FA-BE33-4BA9-B849-967CCC14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das técnicas que veremos aqui, outros fatores tem sido importantes para crescimento de DL.</a:t>
            </a:r>
          </a:p>
          <a:p>
            <a:r>
              <a:rPr lang="pt-BR" dirty="0"/>
              <a:t>Grande aumento na quantidade de dados disponível.</a:t>
            </a:r>
          </a:p>
          <a:p>
            <a:r>
              <a:rPr lang="pt-BR" dirty="0"/>
              <a:t>Evolução de </a:t>
            </a:r>
            <a:r>
              <a:rPr lang="pt-BR" i="1" dirty="0"/>
              <a:t>hardware </a:t>
            </a:r>
            <a:r>
              <a:rPr lang="pt-BR" dirty="0"/>
              <a:t>paralelo (redes neurais são muito paralelizáveis): uso de GPU para treinar redes.</a:t>
            </a:r>
          </a:p>
          <a:p>
            <a:r>
              <a:rPr lang="pt-BR" dirty="0"/>
              <a:t>Nova tendência é desenvolvimento de </a:t>
            </a:r>
            <a:r>
              <a:rPr lang="pt-BR" i="1" dirty="0"/>
              <a:t>hardware</a:t>
            </a:r>
            <a:r>
              <a:rPr lang="pt-BR" dirty="0"/>
              <a:t> específico para redes neurais.</a:t>
            </a:r>
          </a:p>
          <a:p>
            <a:r>
              <a:rPr lang="pt-BR" dirty="0"/>
              <a:t>Grandes</a:t>
            </a:r>
            <a:r>
              <a:rPr lang="pt-BR" i="1" dirty="0"/>
              <a:t> frameworks</a:t>
            </a:r>
            <a:r>
              <a:rPr lang="pt-BR" dirty="0"/>
              <a:t> para redes neurais, desenvolvidas por especialistas.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21AED5-FFB1-49C8-817B-0A43864D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8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AF816E-A45D-4CD4-A601-85ABBB0C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Evitando </a:t>
            </a:r>
            <a:r>
              <a:rPr lang="pt-BR" i="1" dirty="0" err="1"/>
              <a:t>Overfitting</a:t>
            </a:r>
            <a:r>
              <a:rPr lang="pt-BR" dirty="0"/>
              <a:t> (Regularização)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E2D985A-A2CE-4D1B-8FC9-FFDC8A554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43400E-82BB-4050-8DFF-E5278313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10C9-8F59-486D-9354-DB73A893A0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3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9660</TotalTime>
  <Words>2304</Words>
  <Application>Microsoft Office PowerPoint</Application>
  <PresentationFormat>Widescreen</PresentationFormat>
  <Paragraphs>324</Paragraphs>
  <Slides>57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Cambria Math</vt:lpstr>
      <vt:lpstr>Tema do Office</vt:lpstr>
      <vt:lpstr>Inteligência Artificial para Robótica Móvel</vt:lpstr>
      <vt:lpstr>Roteiro</vt:lpstr>
      <vt:lpstr>Motivação</vt:lpstr>
      <vt:lpstr>Motivação</vt:lpstr>
      <vt:lpstr>Motivação</vt:lpstr>
      <vt:lpstr>Motivação</vt:lpstr>
      <vt:lpstr>Motivação</vt:lpstr>
      <vt:lpstr>Motivação</vt:lpstr>
      <vt:lpstr>Evitando Overfitting (Regularização)</vt:lpstr>
      <vt:lpstr>Evitando Overfitting</vt:lpstr>
      <vt:lpstr>Regularização L_2</vt:lpstr>
      <vt:lpstr>Bias-Variance Trade-off</vt:lpstr>
      <vt:lpstr>Dropout</vt:lpstr>
      <vt:lpstr>Dropout</vt:lpstr>
      <vt:lpstr>Dropout</vt:lpstr>
      <vt:lpstr>Data Augmentation</vt:lpstr>
      <vt:lpstr>Data Augmentation</vt:lpstr>
      <vt:lpstr>Data Augmentation</vt:lpstr>
      <vt:lpstr>Normalização</vt:lpstr>
      <vt:lpstr>Normalização</vt:lpstr>
      <vt:lpstr>Normalização</vt:lpstr>
      <vt:lpstr>Normalização</vt:lpstr>
      <vt:lpstr>Vanishing/Exploding Gradients</vt:lpstr>
      <vt:lpstr>Vanishing/Exploding Gradients</vt:lpstr>
      <vt:lpstr>Melhorando Inicialização dos Pesos </vt:lpstr>
      <vt:lpstr>Melhorando Inicialização dos Pesos</vt:lpstr>
      <vt:lpstr>Melhorando Inicialização dos Pesos</vt:lpstr>
      <vt:lpstr>Melhorando Inicialização dos Pesos</vt:lpstr>
      <vt:lpstr>Melhorias na Otimização</vt:lpstr>
      <vt:lpstr>Escolha do Tamanho do Mini-Batch</vt:lpstr>
      <vt:lpstr>Agendamento da Taxa de Aprendizado</vt:lpstr>
      <vt:lpstr>Problema de Ótimo Local</vt:lpstr>
      <vt:lpstr>Adam Optimization</vt:lpstr>
      <vt:lpstr>Descida de Gradiente Estocástica</vt:lpstr>
      <vt:lpstr>Momento</vt:lpstr>
      <vt:lpstr>Momento</vt:lpstr>
      <vt:lpstr>Correção de Bias</vt:lpstr>
      <vt:lpstr>Correção de Bias</vt:lpstr>
      <vt:lpstr>RMSProp</vt:lpstr>
      <vt:lpstr>Adam Optimization</vt:lpstr>
      <vt:lpstr>Adam Optimization</vt:lpstr>
      <vt:lpstr>Adam Optimization</vt:lpstr>
      <vt:lpstr>Batch Normalization</vt:lpstr>
      <vt:lpstr>Batch Normalization (BN)</vt:lpstr>
      <vt:lpstr>Batch Normalization (BN)</vt:lpstr>
      <vt:lpstr>Inferência com Batch Normalization</vt:lpstr>
      <vt:lpstr>Hyperparameter Tunning</vt:lpstr>
      <vt:lpstr>Hiperparâmetros</vt:lpstr>
      <vt:lpstr>Tunando Hiperparâmetros</vt:lpstr>
      <vt:lpstr>Tunando Hiperparâmetros</vt:lpstr>
      <vt:lpstr>Classificador Softmax</vt:lpstr>
      <vt:lpstr>Classificador Softmax</vt:lpstr>
      <vt:lpstr>Classificador Softmax</vt:lpstr>
      <vt:lpstr>Classificador Softmax</vt:lpstr>
      <vt:lpstr>Para Saber Mais</vt:lpstr>
      <vt:lpstr>Laboratório 8</vt:lpstr>
      <vt:lpstr>Laboratório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Ricardo Omena de Albuquerque Maximo</dc:creator>
  <cp:lastModifiedBy>Marcos Ricardo Omena de Albuquerque Maximo</cp:lastModifiedBy>
  <cp:revision>867</cp:revision>
  <dcterms:created xsi:type="dcterms:W3CDTF">2019-02-23T13:40:01Z</dcterms:created>
  <dcterms:modified xsi:type="dcterms:W3CDTF">2019-05-05T23:25:12Z</dcterms:modified>
</cp:coreProperties>
</file>