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81" r:id="rId3"/>
    <p:sldId id="261" r:id="rId4"/>
    <p:sldId id="694" r:id="rId5"/>
    <p:sldId id="563" r:id="rId6"/>
    <p:sldId id="631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0" r:id="rId16"/>
    <p:sldId id="641" r:id="rId17"/>
    <p:sldId id="643" r:id="rId18"/>
    <p:sldId id="644" r:id="rId19"/>
    <p:sldId id="645" r:id="rId20"/>
    <p:sldId id="646" r:id="rId21"/>
    <p:sldId id="647" r:id="rId22"/>
    <p:sldId id="648" r:id="rId23"/>
    <p:sldId id="649" r:id="rId24"/>
    <p:sldId id="650" r:id="rId25"/>
    <p:sldId id="651" r:id="rId26"/>
    <p:sldId id="652" r:id="rId27"/>
    <p:sldId id="653" r:id="rId28"/>
    <p:sldId id="687" r:id="rId29"/>
    <p:sldId id="689" r:id="rId30"/>
    <p:sldId id="691" r:id="rId31"/>
    <p:sldId id="692" r:id="rId32"/>
    <p:sldId id="693" r:id="rId33"/>
    <p:sldId id="654" r:id="rId34"/>
    <p:sldId id="655" r:id="rId35"/>
    <p:sldId id="626" r:id="rId36"/>
    <p:sldId id="656" r:id="rId37"/>
    <p:sldId id="658" r:id="rId38"/>
    <p:sldId id="659" r:id="rId39"/>
    <p:sldId id="660" r:id="rId40"/>
    <p:sldId id="663" r:id="rId41"/>
    <p:sldId id="661" r:id="rId42"/>
    <p:sldId id="665" r:id="rId43"/>
    <p:sldId id="666" r:id="rId44"/>
    <p:sldId id="667" r:id="rId45"/>
    <p:sldId id="668" r:id="rId46"/>
    <p:sldId id="669" r:id="rId47"/>
    <p:sldId id="670" r:id="rId48"/>
    <p:sldId id="671" r:id="rId49"/>
    <p:sldId id="672" r:id="rId50"/>
    <p:sldId id="673" r:id="rId51"/>
    <p:sldId id="674" r:id="rId52"/>
    <p:sldId id="675" r:id="rId53"/>
    <p:sldId id="676" r:id="rId54"/>
    <p:sldId id="679" r:id="rId55"/>
    <p:sldId id="680" r:id="rId56"/>
    <p:sldId id="685" r:id="rId57"/>
    <p:sldId id="686" r:id="rId58"/>
    <p:sldId id="677" r:id="rId59"/>
    <p:sldId id="681" r:id="rId60"/>
    <p:sldId id="682" r:id="rId61"/>
    <p:sldId id="683" r:id="rId62"/>
    <p:sldId id="684" r:id="rId63"/>
    <p:sldId id="327" r:id="rId64"/>
    <p:sldId id="375" r:id="rId65"/>
    <p:sldId id="37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Ricardo Omena de Albuquerque Maximo" initials="MROdAM" lastIdx="2" clrIdx="0">
    <p:extLst>
      <p:ext uri="{19B8F6BF-5375-455C-9EA6-DF929625EA0E}">
        <p15:presenceInfo xmlns:p15="http://schemas.microsoft.com/office/powerpoint/2012/main" userId="c858d02db3da54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6349" autoAdjust="0"/>
  </p:normalViewPr>
  <p:slideViewPr>
    <p:cSldViewPr snapToGrid="0">
      <p:cViewPr varScale="1">
        <p:scale>
          <a:sx n="110" d="100"/>
          <a:sy n="110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1EBC0-1E16-4FD8-9613-EC3C967BF15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65AD-93C2-4C03-8A93-BF8C46BA84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A65AD-93C2-4C03-8A93-BF8C46BA84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45CD6-9A93-4A22-98A2-373940C7A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D2CA0F-4D67-4F25-A526-F370F191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3766E-CEDD-4D4D-B0A9-6595BE29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98BE-F49D-497E-BAC2-1E3C07AD4C90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1F88B8-F954-49CC-A5D4-FF627ACE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489A1-705E-4F5C-BEED-4BCE1B73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8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0B9B2-44DA-45A9-83E3-1006387B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BA5395-EC29-461C-A71D-04D46AD4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1AA0A-E13C-4289-8BC5-995048AB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2D10-9AE4-4307-A5F8-D32210293515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A4CFA-DE04-4F82-AE7A-A8AF05A8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846E8-00CF-412F-835F-F25DA240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3B37BA-5612-4888-8D5E-B43ECF218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67E525-A65E-4DC7-9074-8EB9AF76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17FB-109A-44F2-9F35-8E9CC6AA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4BC7-B109-4713-95C6-68CE9CE6CE44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BEAE1-A33F-433E-BF0A-0C7775F8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77933-83DE-42DA-B5D3-FADE7101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C1C0B-C5FC-46CF-A6DF-4A8EF7F8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5845B6-B6AE-4A33-AE7C-2FC9D743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F4B3A5-1C80-4DEC-94D2-0417D7AD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6A7F-1D9B-4354-AA83-225235289EB4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9B770-843B-4BC9-AB7B-46D5EF4F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CDD6E-8234-453F-8840-468633D4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53679-429C-430D-94BD-3AC05A88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0C47F7-4449-4D1C-BD5D-46F113D7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3BD43-A286-4778-A727-20AF4835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BB4D-7D6D-45CC-8DAA-6ACE5734D9A2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079DBE-644E-4ABF-ACCB-E620453A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81D2C-09B9-4B98-8154-E064BB90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8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47D90-6CFE-4D64-94DA-286E38C0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57D2-FAB7-4F4F-B3E6-25D0C5907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A88309-0412-4321-8D4B-E2E73273E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432876-D339-4C08-B715-A6EA04BA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B27-2B88-4226-9520-FD4C8CE6E457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262C2B-9D98-40A7-976F-6557FB6A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00070F-BE8A-46F2-8DAE-009E436C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1FA62-F17A-4522-92C9-13BDFE5A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3532C4-45FF-47DD-9344-5401B8C9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A25EFB-A290-4062-B108-1994B0346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F16AF6-2E93-4A35-809B-BAF5FCFCC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52E85E-CFF5-46E5-B5E2-E261C7E81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620678-3E9F-4F3E-B2DD-BB37DF20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B4D2-68BD-4B94-B895-314EC0040156}" type="datetime1">
              <a:rPr lang="en-US" smtClean="0"/>
              <a:t>6/2/2019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8155E3-A459-4829-8A4C-9100992F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1FDDE6-166A-4155-A178-BEAB5FA9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E9B9E-C818-4C90-8FCF-89A4506B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3217CA-D6BC-41CE-88D7-AB81631B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0CF-75BE-4D6C-971A-0445BCC2AEB9}" type="datetime1">
              <a:rPr lang="en-US" smtClean="0"/>
              <a:t>6/2/2019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D4C8F1-2B15-4505-B438-E8345587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E1EA08-BE15-48FF-A599-A80BEBE3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140A7D-6461-4F98-9811-D852892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6CBF-A603-424E-BBA0-4697E32F13E7}" type="datetime1">
              <a:rPr lang="en-US" smtClean="0"/>
              <a:t>6/2/2019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7D64B2-2EA4-4EFE-8BF2-3BB8036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558EC6-9342-4F52-8AFD-F6DA57DA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C1B73-70C2-491C-BE85-DCF5E32D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25F6C8-E46A-4E76-9587-112FEC58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C1CB44-0A83-4BCE-A4E6-3736FDE8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7F9C1D-024D-43BA-81A6-E3F3BC64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573-A62F-4AB5-AF3C-E3F80C4E5A99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4A7A83-CB1E-4080-BAE3-279AB67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EBBB9A-1E68-4C79-8366-9C54A310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C3E64-0421-4458-B82B-EEC6B9E5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6E4106-1756-40DB-A924-4DE7FAF15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B79B8-732A-4739-B641-A3893CDD0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F0159F-16C7-4C33-B4F0-A1B8423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F7CF-CF97-41E4-8A68-AAD29A0AE94E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95F7E0-8B5E-4E73-881B-6F2E8C37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D3BE6F-D2A5-4356-8BC1-0B10E596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C29357-7D19-4EAE-A0B7-5472B7C4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350D9-8FF1-4C21-BBBF-0F426A67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011B25-7B1B-4591-8232-0FA233232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CA42-CD15-455C-A210-450718AB5DEE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E0CADA-9555-4571-9ECD-F2B26CB00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6A41B-2E1F-4708-82BF-07944998A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0.cs.ucl.ac.uk/staff/d.silver/web/Teaching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49B18-B693-4660-A0B2-F1C441AD3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Inteligência Artificial para Robótica Móvel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1C1952-B851-4B15-B909-14CFB5D09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Aprendizado por Reforço Livre de Modelo</a:t>
            </a:r>
          </a:p>
          <a:p>
            <a:endParaRPr lang="pt-BR" b="1" dirty="0"/>
          </a:p>
          <a:p>
            <a:r>
              <a:rPr lang="pt-BR" b="1" dirty="0"/>
              <a:t>Professor: </a:t>
            </a:r>
            <a:r>
              <a:rPr lang="pt-BR" dirty="0"/>
              <a:t>Marcos Maximo</a:t>
            </a:r>
            <a:endParaRPr lang="en-US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D64BBA-1421-4018-90CB-A000E7C8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7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11827-E041-49BD-9A73-85FB9240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Política de 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EEF1B66-E0EB-4BA5-9A5F-29EDFDA908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Objetivo: aprender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de </a:t>
                </a:r>
                <a:r>
                  <a:rPr lang="en-US" dirty="0" err="1"/>
                  <a:t>episódios</a:t>
                </a:r>
                <a:r>
                  <a:rPr lang="en-US" dirty="0"/>
                  <a:t> de </a:t>
                </a:r>
                <a:r>
                  <a:rPr lang="en-US" dirty="0" err="1"/>
                  <a:t>experiência</a:t>
                </a:r>
                <a:r>
                  <a:rPr lang="en-US" dirty="0"/>
                  <a:t> </a:t>
                </a:r>
                <a:r>
                  <a:rPr lang="en-US" dirty="0" err="1"/>
                  <a:t>seguindo</a:t>
                </a:r>
                <a:r>
                  <a:rPr lang="en-US" dirty="0"/>
                  <a:t> a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Retorno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Função</a:t>
                </a:r>
                <a:r>
                  <a:rPr lang="en-US" dirty="0"/>
                  <a:t> valor: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Esperança</a:t>
                </a:r>
                <a:r>
                  <a:rPr lang="en-US" dirty="0"/>
                  <a:t> </a:t>
                </a:r>
                <a:r>
                  <a:rPr lang="en-US" dirty="0" err="1"/>
                  <a:t>pode</a:t>
                </a:r>
                <a:r>
                  <a:rPr lang="en-US" dirty="0"/>
                  <a:t> ser </a:t>
                </a:r>
                <a:r>
                  <a:rPr lang="en-US" dirty="0" err="1"/>
                  <a:t>aproximada</a:t>
                </a:r>
                <a:r>
                  <a:rPr lang="en-US" dirty="0"/>
                  <a:t> por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média</a:t>
                </a:r>
                <a:r>
                  <a:rPr lang="en-US" dirty="0"/>
                  <a:t> experimental.</a:t>
                </a:r>
              </a:p>
              <a:p>
                <a:r>
                  <a:rPr lang="en-US" dirty="0" err="1"/>
                  <a:t>Muito</a:t>
                </a:r>
                <a:r>
                  <a:rPr lang="en-US" dirty="0"/>
                  <a:t> </a:t>
                </a:r>
                <a:r>
                  <a:rPr lang="en-US" dirty="0" err="1"/>
                  <a:t>interessante</a:t>
                </a:r>
                <a:r>
                  <a:rPr lang="en-US" dirty="0"/>
                  <a:t> se </a:t>
                </a:r>
                <a:r>
                  <a:rPr lang="en-US" dirty="0" err="1"/>
                  <a:t>temos</a:t>
                </a:r>
                <a:r>
                  <a:rPr lang="en-US" dirty="0"/>
                  <a:t> um </a:t>
                </a:r>
                <a:r>
                  <a:rPr lang="en-US" dirty="0" err="1"/>
                  <a:t>simulador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EEF1B66-E0EB-4BA5-9A5F-29EDFDA908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C4599C-4A82-434E-ABD7-67B6C681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20A9F-E826-4848-9635-A1732AD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Avaliação de Política de Monte Carlo de Primeira Visita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57916C-78BC-438A-9B67-FF349055F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Rodar</a:t>
                </a:r>
                <a:r>
                  <a:rPr lang="en-US" dirty="0"/>
                  <a:t>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trajetória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seguindo</a:t>
                </a:r>
                <a:r>
                  <a:rPr lang="en-US" dirty="0"/>
                  <a:t>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até</a:t>
                </a:r>
                <a:r>
                  <a:rPr lang="en-US" dirty="0"/>
                  <a:t> o </a:t>
                </a:r>
                <a:r>
                  <a:rPr lang="en-US" b="1" dirty="0"/>
                  <a:t>final</a:t>
                </a:r>
                <a:r>
                  <a:rPr lang="en-US" dirty="0"/>
                  <a:t> do </a:t>
                </a:r>
                <a:r>
                  <a:rPr lang="en-US" dirty="0" err="1"/>
                  <a:t>episódio</a:t>
                </a:r>
                <a:r>
                  <a:rPr lang="en-US" dirty="0"/>
                  <a:t>.</a:t>
                </a:r>
              </a:p>
              <a:p>
                <a:r>
                  <a:rPr lang="pt-BR" dirty="0"/>
                  <a:t>Para avaliar cada estado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visitado:</a:t>
                </a:r>
              </a:p>
              <a:p>
                <a:r>
                  <a:rPr lang="en-US" dirty="0"/>
                  <a:t>Considerar o </a:t>
                </a:r>
                <a:r>
                  <a:rPr lang="en-US" dirty="0" err="1"/>
                  <a:t>passo</a:t>
                </a:r>
                <a:r>
                  <a:rPr lang="en-US" dirty="0"/>
                  <a:t> de tempo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é </a:t>
                </a:r>
                <a:r>
                  <a:rPr lang="en-US" dirty="0" err="1"/>
                  <a:t>visitado</a:t>
                </a:r>
                <a:r>
                  <a:rPr lang="en-US" dirty="0"/>
                  <a:t> pela </a:t>
                </a:r>
                <a:r>
                  <a:rPr lang="en-US" b="1" dirty="0" err="1"/>
                  <a:t>primeira</a:t>
                </a:r>
                <a:r>
                  <a:rPr lang="en-US" dirty="0"/>
                  <a:t> </a:t>
                </a:r>
                <a:r>
                  <a:rPr lang="en-US" dirty="0" err="1"/>
                  <a:t>vez</a:t>
                </a:r>
                <a:r>
                  <a:rPr lang="en-US" dirty="0"/>
                  <a:t> no </a:t>
                </a:r>
                <a:r>
                  <a:rPr lang="en-US" dirty="0" err="1"/>
                  <a:t>episódio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Incrementar</a:t>
                </a:r>
                <a:r>
                  <a:rPr lang="en-US" dirty="0"/>
                  <a:t> </a:t>
                </a:r>
                <a:r>
                  <a:rPr lang="en-US" dirty="0" err="1"/>
                  <a:t>contador</a:t>
                </a:r>
                <a:r>
                  <a:rPr lang="en-US" dirty="0"/>
                  <a:t> de </a:t>
                </a:r>
                <a:r>
                  <a:rPr lang="en-US" dirty="0" err="1"/>
                  <a:t>visitas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Acumular</a:t>
                </a:r>
                <a:r>
                  <a:rPr lang="en-US" dirty="0"/>
                  <a:t> </a:t>
                </a:r>
                <a:r>
                  <a:rPr lang="en-US" dirty="0" err="1"/>
                  <a:t>retorno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Valor </a:t>
                </a:r>
                <a:r>
                  <a:rPr lang="en-US" dirty="0" err="1"/>
                  <a:t>estimado</a:t>
                </a:r>
                <a:r>
                  <a:rPr lang="en-US" dirty="0"/>
                  <a:t> </a:t>
                </a:r>
                <a:r>
                  <a:rPr lang="en-US" dirty="0" err="1"/>
                  <a:t>pelo</a:t>
                </a:r>
                <a:r>
                  <a:rPr lang="en-US" dirty="0"/>
                  <a:t> </a:t>
                </a:r>
                <a:r>
                  <a:rPr lang="en-US" dirty="0" err="1"/>
                  <a:t>retorno</a:t>
                </a:r>
                <a:r>
                  <a:rPr lang="en-US" dirty="0"/>
                  <a:t> </a:t>
                </a:r>
                <a:r>
                  <a:rPr lang="en-US" dirty="0" err="1"/>
                  <a:t>médio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quando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57916C-78BC-438A-9B67-FF349055F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5C1DD2-EDAC-4660-8004-A9B207DA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20A9F-E826-4848-9635-A1732AD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800" dirty="0"/>
              <a:t>Avaliação de Política de Monte Carlo de Cada Visita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57916C-78BC-438A-9B67-FF349055F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Rodar</a:t>
                </a:r>
                <a:r>
                  <a:rPr lang="en-US" dirty="0"/>
                  <a:t>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trajetória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seguindo</a:t>
                </a:r>
                <a:r>
                  <a:rPr lang="en-US" dirty="0"/>
                  <a:t>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pt-BR" dirty="0"/>
                  <a:t>Para cada estado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visitado.</a:t>
                </a:r>
              </a:p>
              <a:p>
                <a:r>
                  <a:rPr lang="en-US" dirty="0"/>
                  <a:t>Considerar </a:t>
                </a:r>
                <a:r>
                  <a:rPr lang="en-US" b="1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passo</a:t>
                </a:r>
                <a:r>
                  <a:rPr lang="en-US" dirty="0"/>
                  <a:t> de tempo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é </a:t>
                </a:r>
                <a:r>
                  <a:rPr lang="en-US" dirty="0" err="1"/>
                  <a:t>visitado</a:t>
                </a:r>
                <a:r>
                  <a:rPr lang="en-US" dirty="0"/>
                  <a:t> no </a:t>
                </a:r>
                <a:r>
                  <a:rPr lang="en-US" dirty="0" err="1"/>
                  <a:t>episódio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Incrementar</a:t>
                </a:r>
                <a:r>
                  <a:rPr lang="en-US" dirty="0"/>
                  <a:t> </a:t>
                </a:r>
                <a:r>
                  <a:rPr lang="en-US" dirty="0" err="1"/>
                  <a:t>contador</a:t>
                </a:r>
                <a:r>
                  <a:rPr lang="en-US" dirty="0"/>
                  <a:t> de </a:t>
                </a:r>
                <a:r>
                  <a:rPr lang="en-US" dirty="0" err="1"/>
                  <a:t>visitas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Acumular</a:t>
                </a:r>
                <a:r>
                  <a:rPr lang="en-US" dirty="0"/>
                  <a:t> </a:t>
                </a:r>
                <a:r>
                  <a:rPr lang="en-US" dirty="0" err="1"/>
                  <a:t>retorno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Valor </a:t>
                </a:r>
                <a:r>
                  <a:rPr lang="en-US" dirty="0" err="1"/>
                  <a:t>estimado</a:t>
                </a:r>
                <a:r>
                  <a:rPr lang="en-US" dirty="0"/>
                  <a:t> </a:t>
                </a:r>
                <a:r>
                  <a:rPr lang="en-US" dirty="0" err="1"/>
                  <a:t>pelo</a:t>
                </a:r>
                <a:r>
                  <a:rPr lang="en-US" dirty="0"/>
                  <a:t> </a:t>
                </a:r>
                <a:r>
                  <a:rPr lang="en-US" dirty="0" err="1"/>
                  <a:t>retorno</a:t>
                </a:r>
                <a:r>
                  <a:rPr lang="en-US" dirty="0"/>
                  <a:t> </a:t>
                </a:r>
                <a:r>
                  <a:rPr lang="en-US" dirty="0" err="1"/>
                  <a:t>médio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quando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Qual é </a:t>
                </a:r>
                <a:r>
                  <a:rPr lang="en-US" dirty="0" err="1"/>
                  <a:t>mais</a:t>
                </a:r>
                <a:r>
                  <a:rPr lang="en-US" dirty="0"/>
                  <a:t> </a:t>
                </a:r>
                <a:r>
                  <a:rPr lang="en-US" dirty="0" err="1"/>
                  <a:t>eficiente</a:t>
                </a:r>
                <a:r>
                  <a:rPr lang="en-US" dirty="0"/>
                  <a:t> é um </a:t>
                </a:r>
                <a:r>
                  <a:rPr lang="en-US" dirty="0" err="1"/>
                  <a:t>pouco</a:t>
                </a:r>
                <a:r>
                  <a:rPr lang="en-US" dirty="0"/>
                  <a:t> </a:t>
                </a:r>
                <a:r>
                  <a:rPr lang="en-US" dirty="0" err="1"/>
                  <a:t>dependente</a:t>
                </a:r>
                <a:r>
                  <a:rPr lang="en-US" dirty="0"/>
                  <a:t> do </a:t>
                </a:r>
                <a:r>
                  <a:rPr lang="en-US" dirty="0" err="1"/>
                  <a:t>problema</a:t>
                </a:r>
                <a:r>
                  <a:rPr lang="en-US" dirty="0"/>
                  <a:t>...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57916C-78BC-438A-9B67-FF349055F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5C1DD2-EDAC-4660-8004-A9B207DA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E9E26-D542-4BDB-BB08-2680E395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Incremental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4C1E49-ACC3-4840-9E8B-B66727D2E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Para evitar guardar tantas variáveis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há</a:t>
                </a:r>
                <a:r>
                  <a:rPr lang="en-US" dirty="0"/>
                  <a:t> um </a:t>
                </a:r>
                <a:r>
                  <a:rPr lang="en-US" dirty="0" err="1"/>
                  <a:t>algoritmo</a:t>
                </a:r>
                <a:r>
                  <a:rPr lang="en-US" dirty="0"/>
                  <a:t> incremental para </a:t>
                </a:r>
                <a:r>
                  <a:rPr lang="en-US" dirty="0" err="1"/>
                  <a:t>calcular</a:t>
                </a:r>
                <a:r>
                  <a:rPr lang="en-US" dirty="0"/>
                  <a:t> </a:t>
                </a:r>
                <a:r>
                  <a:rPr lang="en-US" dirty="0" err="1"/>
                  <a:t>média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4C1E49-ACC3-4840-9E8B-B66727D2E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15DAE7-3338-4C24-970E-08F7A575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Resultado de imagem para blackboard">
            <a:extLst>
              <a:ext uri="{FF2B5EF4-FFF2-40B4-BE49-F238E27FC236}">
                <a16:creationId xmlns:a16="http://schemas.microsoft.com/office/drawing/2014/main" id="{942B0453-66D1-49D5-8865-E5DDFEE0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6514123"/>
            <a:ext cx="609600" cy="34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78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E9E26-D542-4BDB-BB08-2680E395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Monte Carlo Incremental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4C1E49-ACC3-4840-9E8B-B66727D2E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Pode-se usar equação incremental para cálculo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Na </a:t>
                </a:r>
                <a:r>
                  <a:rPr lang="en-US" dirty="0" err="1"/>
                  <a:t>prática</a:t>
                </a:r>
                <a:r>
                  <a:rPr lang="en-US" dirty="0"/>
                  <a:t>, é </a:t>
                </a:r>
                <a:r>
                  <a:rPr lang="en-US" dirty="0" err="1"/>
                  <a:t>muito</a:t>
                </a:r>
                <a:r>
                  <a:rPr lang="en-US" dirty="0"/>
                  <a:t> </a:t>
                </a:r>
                <a:r>
                  <a:rPr lang="en-US" dirty="0" err="1"/>
                  <a:t>comum</a:t>
                </a:r>
                <a:r>
                  <a:rPr lang="en-US" dirty="0"/>
                  <a:t> o </a:t>
                </a:r>
                <a:r>
                  <a:rPr lang="en-US" dirty="0" err="1"/>
                  <a:t>uso</a:t>
                </a:r>
                <a:r>
                  <a:rPr lang="en-US" dirty="0"/>
                  <a:t> de </a:t>
                </a:r>
                <a:r>
                  <a:rPr lang="en-US" dirty="0" err="1"/>
                  <a:t>média</a:t>
                </a:r>
                <a:r>
                  <a:rPr lang="en-US" dirty="0"/>
                  <a:t> </a:t>
                </a:r>
                <a:r>
                  <a:rPr lang="en-US" dirty="0" err="1"/>
                  <a:t>móvel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Média</a:t>
                </a:r>
                <a:r>
                  <a:rPr lang="en-US" dirty="0"/>
                  <a:t> </a:t>
                </a:r>
                <a:r>
                  <a:rPr lang="en-US" dirty="0" err="1"/>
                  <a:t>móvel</a:t>
                </a:r>
                <a:r>
                  <a:rPr lang="en-US" dirty="0"/>
                  <a:t> é </a:t>
                </a:r>
                <a:r>
                  <a:rPr lang="en-US" dirty="0" err="1"/>
                  <a:t>essencial</a:t>
                </a:r>
                <a:r>
                  <a:rPr lang="en-US" dirty="0"/>
                  <a:t> no </a:t>
                </a:r>
                <a:r>
                  <a:rPr lang="en-US" dirty="0" err="1"/>
                  <a:t>caso</a:t>
                </a:r>
                <a:r>
                  <a:rPr lang="en-US" dirty="0"/>
                  <a:t> de </a:t>
                </a:r>
                <a:r>
                  <a:rPr lang="en-US" dirty="0" err="1"/>
                  <a:t>problemas</a:t>
                </a:r>
                <a:r>
                  <a:rPr lang="en-US" dirty="0"/>
                  <a:t> </a:t>
                </a:r>
                <a:r>
                  <a:rPr lang="en-US" dirty="0" err="1"/>
                  <a:t>não-estacionários</a:t>
                </a:r>
                <a:r>
                  <a:rPr lang="en-US" dirty="0"/>
                  <a:t> (MDP </a:t>
                </a:r>
                <a:r>
                  <a:rPr lang="en-US" dirty="0" err="1"/>
                  <a:t>muda</a:t>
                </a:r>
                <a:r>
                  <a:rPr lang="en-US" dirty="0"/>
                  <a:t> com o tempo).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4C1E49-ACC3-4840-9E8B-B66727D2E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15DAE7-3338-4C24-970E-08F7A575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Resultado de imagem para blackboard">
            <a:extLst>
              <a:ext uri="{FF2B5EF4-FFF2-40B4-BE49-F238E27FC236}">
                <a16:creationId xmlns:a16="http://schemas.microsoft.com/office/drawing/2014/main" id="{942B0453-66D1-49D5-8865-E5DDFEE0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6514123"/>
            <a:ext cx="609600" cy="34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DAD1B18-6A45-4045-AFB2-E9BE8B6E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Temporal-</a:t>
            </a:r>
            <a:r>
              <a:rPr lang="pt-BR" i="1" dirty="0" err="1"/>
              <a:t>Difference</a:t>
            </a:r>
            <a:r>
              <a:rPr lang="pt-BR" i="1" dirty="0"/>
              <a:t> </a:t>
            </a:r>
            <a:r>
              <a:rPr lang="pt-BR" dirty="0"/>
              <a:t>(TD)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5F214A8-A98D-4EB6-BA18-39B8C17F6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221BCD-69B1-4AA6-B0A9-75450766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A692CF1-AEF1-452D-8E8B-C400429E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Temporal-</a:t>
            </a:r>
            <a:r>
              <a:rPr lang="pt-BR" i="1" dirty="0" err="1"/>
              <a:t>Difference</a:t>
            </a:r>
            <a:r>
              <a:rPr lang="pt-BR" dirty="0"/>
              <a:t> (TD)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37A77A96-203A-46B8-8533-E2D0E1EFE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TD aprende diretamente da experiência.</a:t>
                </a:r>
              </a:p>
              <a:p>
                <a:r>
                  <a:rPr lang="pt-BR" dirty="0"/>
                  <a:t>TD é livre de modelo: não necessita do modelo do MDP.</a:t>
                </a:r>
              </a:p>
              <a:p>
                <a:r>
                  <a:rPr lang="pt-BR" dirty="0"/>
                  <a:t>Diferentemente de MC, TD necessita de </a:t>
                </a:r>
                <a:r>
                  <a:rPr lang="pt-BR" i="1" dirty="0" err="1"/>
                  <a:t>bootstrapping</a:t>
                </a:r>
                <a:r>
                  <a:rPr lang="pt-BR" dirty="0"/>
                  <a:t>, i.e. TD começa com estimativa inicial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(assim como DP fazia).</a:t>
                </a:r>
              </a:p>
              <a:p>
                <a:r>
                  <a:rPr lang="pt-BR" dirty="0"/>
                  <a:t>Diferentemente de MC, TD também funciona para tarefas continuadas.</a:t>
                </a:r>
                <a:endParaRPr lang="en-US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37A77A96-203A-46B8-8533-E2D0E1EFE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45A46C-4F77-49D8-943D-6614A42D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049F4-77C7-4E55-877C-5CC4FF8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Temporal-</a:t>
            </a:r>
            <a:r>
              <a:rPr lang="pt-BR" i="1" dirty="0" err="1"/>
              <a:t>Difference</a:t>
            </a:r>
            <a:r>
              <a:rPr lang="pt-BR" i="1" dirty="0"/>
              <a:t> </a:t>
            </a:r>
            <a:r>
              <a:rPr lang="pt-BR" dirty="0"/>
              <a:t>(TD)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97682F0-0D65-473B-96D8-6C9951D59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+⋯=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Ideia</a:t>
                </a:r>
                <a:r>
                  <a:rPr lang="en-US" dirty="0"/>
                  <a:t> de TD(0) </a:t>
                </a:r>
                <a:r>
                  <a:rPr lang="en-US" dirty="0" err="1"/>
                  <a:t>consiste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aprimorar</a:t>
                </a:r>
                <a:r>
                  <a:rPr lang="en-US" dirty="0"/>
                  <a:t> </a:t>
                </a:r>
                <a:r>
                  <a:rPr lang="en-US" dirty="0" err="1"/>
                  <a:t>estimativa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através</a:t>
                </a:r>
                <a:r>
                  <a:rPr lang="en-US" dirty="0"/>
                  <a:t> da </a:t>
                </a:r>
                <a:r>
                  <a:rPr lang="en-US" dirty="0" err="1"/>
                  <a:t>amostra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e da </a:t>
                </a:r>
                <a:r>
                  <a:rPr lang="en-US" dirty="0" err="1"/>
                  <a:t>estimativa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Chama-se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pt-B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de </a:t>
                </a:r>
                <a:r>
                  <a:rPr lang="en-US" dirty="0" err="1"/>
                  <a:t>alvo</a:t>
                </a:r>
                <a:r>
                  <a:rPr lang="en-US" dirty="0"/>
                  <a:t> TD (</a:t>
                </a:r>
                <a:r>
                  <a:rPr lang="en-US" i="1" dirty="0"/>
                  <a:t>TD target</a:t>
                </a:r>
                <a:r>
                  <a:rPr lang="en-US" dirty="0"/>
                  <a:t>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é o </a:t>
                </a:r>
                <a:r>
                  <a:rPr lang="en-US" dirty="0" err="1"/>
                  <a:t>erro</a:t>
                </a:r>
                <a:r>
                  <a:rPr lang="en-US" dirty="0"/>
                  <a:t> TD.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97682F0-0D65-473B-96D8-6C9951D59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7DC6CB-7654-4C03-91CE-9DB3BB12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0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049F4-77C7-4E55-877C-5CC4FF8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Temporal-</a:t>
            </a:r>
            <a:r>
              <a:rPr lang="pt-BR" i="1" dirty="0" err="1"/>
              <a:t>Difference</a:t>
            </a:r>
            <a:r>
              <a:rPr lang="pt-BR" i="1" dirty="0"/>
              <a:t> </a:t>
            </a:r>
            <a:r>
              <a:rPr lang="pt-BR" dirty="0"/>
              <a:t>(TD)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97682F0-0D65-473B-96D8-6C9951D59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Alvo TD(0):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 caso, o “alvo” Monte Carlo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97682F0-0D65-473B-96D8-6C9951D59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7DC6CB-7654-4C03-91CE-9DB3BB12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5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EA3F4-D8BB-4F17-8670-375EB1D6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MC x TD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E25B988-060D-4020-BB78-8D4B27911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TD pode aprender antes de saber o resultado do final do episódio.</a:t>
                </a:r>
              </a:p>
              <a:p>
                <a:pPr lvl="1"/>
                <a:r>
                  <a:rPr lang="pt-BR" dirty="0"/>
                  <a:t>TD(0) só usa informação do passo, então pode aprender a cada passo.</a:t>
                </a:r>
              </a:p>
              <a:p>
                <a:pPr lvl="1"/>
                <a:r>
                  <a:rPr lang="pt-BR" dirty="0"/>
                  <a:t>MC necessita esperar até o final do episódio para 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TD </a:t>
                </a:r>
                <a:r>
                  <a:rPr lang="en-US" dirty="0" err="1"/>
                  <a:t>pode</a:t>
                </a:r>
                <a:r>
                  <a:rPr lang="en-US" dirty="0"/>
                  <a:t> </a:t>
                </a:r>
                <a:r>
                  <a:rPr lang="en-US" dirty="0" err="1"/>
                  <a:t>aprender</a:t>
                </a:r>
                <a:r>
                  <a:rPr lang="en-US" dirty="0"/>
                  <a:t> </a:t>
                </a:r>
                <a:r>
                  <a:rPr lang="en-US" b="1" dirty="0" err="1"/>
                  <a:t>sem</a:t>
                </a:r>
                <a:r>
                  <a:rPr lang="en-US" dirty="0"/>
                  <a:t> o </a:t>
                </a:r>
                <a:r>
                  <a:rPr lang="en-US" dirty="0" err="1"/>
                  <a:t>resultado</a:t>
                </a:r>
                <a:r>
                  <a:rPr lang="en-US" dirty="0"/>
                  <a:t> final.</a:t>
                </a:r>
              </a:p>
              <a:p>
                <a:pPr lvl="1"/>
                <a:r>
                  <a:rPr lang="en-US" dirty="0"/>
                  <a:t>TD </a:t>
                </a:r>
                <a:r>
                  <a:rPr lang="en-US" dirty="0" err="1"/>
                  <a:t>pode</a:t>
                </a:r>
                <a:r>
                  <a:rPr lang="en-US" dirty="0"/>
                  <a:t> </a:t>
                </a:r>
                <a:r>
                  <a:rPr lang="en-US" dirty="0" err="1"/>
                  <a:t>aprender</a:t>
                </a:r>
                <a:r>
                  <a:rPr lang="en-US" dirty="0"/>
                  <a:t> de </a:t>
                </a:r>
                <a:r>
                  <a:rPr lang="en-US" dirty="0" err="1"/>
                  <a:t>sequências</a:t>
                </a:r>
                <a:r>
                  <a:rPr lang="en-US" dirty="0"/>
                  <a:t> </a:t>
                </a:r>
                <a:r>
                  <a:rPr lang="en-US" dirty="0" err="1"/>
                  <a:t>incompletas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MC </a:t>
                </a:r>
                <a:r>
                  <a:rPr lang="en-US" dirty="0" err="1"/>
                  <a:t>só</a:t>
                </a:r>
                <a:r>
                  <a:rPr lang="en-US" dirty="0"/>
                  <a:t> </a:t>
                </a:r>
                <a:r>
                  <a:rPr lang="en-US" dirty="0" err="1"/>
                  <a:t>pode</a:t>
                </a:r>
                <a:r>
                  <a:rPr lang="en-US" dirty="0"/>
                  <a:t> </a:t>
                </a:r>
                <a:r>
                  <a:rPr lang="en-US" dirty="0" err="1"/>
                  <a:t>aprender</a:t>
                </a:r>
                <a:r>
                  <a:rPr lang="en-US" dirty="0"/>
                  <a:t> de </a:t>
                </a:r>
                <a:r>
                  <a:rPr lang="en-US" dirty="0" err="1"/>
                  <a:t>sequências</a:t>
                </a:r>
                <a:r>
                  <a:rPr lang="en-US" dirty="0"/>
                  <a:t> </a:t>
                </a:r>
                <a:r>
                  <a:rPr lang="en-US" dirty="0" err="1"/>
                  <a:t>completas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TD </a:t>
                </a:r>
                <a:r>
                  <a:rPr lang="en-US" dirty="0" err="1"/>
                  <a:t>funciona</a:t>
                </a:r>
                <a:r>
                  <a:rPr lang="en-US" dirty="0"/>
                  <a:t> para </a:t>
                </a:r>
                <a:r>
                  <a:rPr lang="en-US" dirty="0" err="1"/>
                  <a:t>ambientes</a:t>
                </a:r>
                <a:r>
                  <a:rPr lang="en-US" dirty="0"/>
                  <a:t> </a:t>
                </a:r>
                <a:r>
                  <a:rPr lang="en-US" dirty="0" err="1"/>
                  <a:t>continuados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MC </a:t>
                </a:r>
                <a:r>
                  <a:rPr lang="en-US" dirty="0" err="1"/>
                  <a:t>funciona</a:t>
                </a:r>
                <a:r>
                  <a:rPr lang="en-US" dirty="0"/>
                  <a:t> </a:t>
                </a:r>
                <a:r>
                  <a:rPr lang="en-US" dirty="0" err="1"/>
                  <a:t>apenas</a:t>
                </a:r>
                <a:r>
                  <a:rPr lang="en-US" dirty="0"/>
                  <a:t> para </a:t>
                </a:r>
                <a:r>
                  <a:rPr lang="en-US" dirty="0" err="1"/>
                  <a:t>ambientes</a:t>
                </a:r>
                <a:r>
                  <a:rPr lang="en-US" dirty="0"/>
                  <a:t> </a:t>
                </a:r>
                <a:r>
                  <a:rPr lang="en-US" dirty="0" err="1"/>
                  <a:t>episódicos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E25B988-060D-4020-BB78-8D4B27911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CD966F-7284-4DDA-8CDD-D3619E9D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35D0-862B-493A-915C-12653870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5647E-4626-4E8E-8F92-758F11623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Motivação</a:t>
            </a:r>
            <a:r>
              <a:rPr lang="en-US" dirty="0"/>
              <a:t>;</a:t>
            </a:r>
          </a:p>
          <a:p>
            <a:r>
              <a:rPr lang="en-US" dirty="0" err="1"/>
              <a:t>Predição</a:t>
            </a:r>
            <a:r>
              <a:rPr lang="en-US" dirty="0"/>
              <a:t> de Monte Carlo (MC);</a:t>
            </a:r>
          </a:p>
          <a:p>
            <a:r>
              <a:rPr lang="en-US" i="1" dirty="0"/>
              <a:t>Temporal Difference </a:t>
            </a:r>
            <a:r>
              <a:rPr lang="en-US" dirty="0"/>
              <a:t>(TD);</a:t>
            </a:r>
          </a:p>
          <a:p>
            <a:r>
              <a:rPr lang="en-US" dirty="0" err="1"/>
              <a:t>Controle</a:t>
            </a:r>
            <a:r>
              <a:rPr lang="en-US" dirty="0"/>
              <a:t> de MC;</a:t>
            </a:r>
          </a:p>
          <a:p>
            <a:r>
              <a:rPr lang="en-US" dirty="0" err="1"/>
              <a:t>Sarsa</a:t>
            </a:r>
            <a:r>
              <a:rPr lang="en-US"/>
              <a:t>;</a:t>
            </a:r>
            <a:endParaRPr lang="en-US" dirty="0"/>
          </a:p>
          <a:p>
            <a:r>
              <a:rPr lang="en-US" i="1" dirty="0"/>
              <a:t>Q-Learning</a:t>
            </a:r>
            <a:r>
              <a:rPr lang="en-US" dirty="0"/>
              <a:t>;</a:t>
            </a:r>
          </a:p>
          <a:p>
            <a:r>
              <a:rPr lang="en-US" dirty="0" err="1"/>
              <a:t>Amostragem</a:t>
            </a:r>
            <a:r>
              <a:rPr lang="en-US" dirty="0"/>
              <a:t> por </a:t>
            </a:r>
            <a:r>
              <a:rPr lang="en-US" dirty="0" err="1"/>
              <a:t>Importância</a:t>
            </a:r>
            <a:r>
              <a:rPr lang="en-US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BF672D-F227-44FD-B91C-E0AB795A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4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1602-A9B6-4F52-A48D-F2756FB7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Trade-off Bias/Variância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EBA37D6-87AE-41FC-A723-B87843DCB1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0" dirty="0"/>
                  <a:t>Alvo MC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é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estimativa</a:t>
                </a:r>
                <a:r>
                  <a:rPr lang="en-US" dirty="0"/>
                  <a:t> </a:t>
                </a:r>
                <a:r>
                  <a:rPr lang="en-US" dirty="0" err="1"/>
                  <a:t>não-enviesada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O “</a:t>
                </a:r>
                <a:r>
                  <a:rPr lang="en-US" dirty="0" err="1"/>
                  <a:t>verdadeiro</a:t>
                </a:r>
                <a:r>
                  <a:rPr lang="en-US" dirty="0"/>
                  <a:t>” </a:t>
                </a:r>
                <a:r>
                  <a:rPr lang="en-US" dirty="0" err="1"/>
                  <a:t>alvo</a:t>
                </a:r>
                <a:r>
                  <a:rPr lang="en-US" dirty="0"/>
                  <a:t> TD é </a:t>
                </a:r>
                <a:r>
                  <a:rPr lang="en-US" dirty="0" err="1"/>
                  <a:t>não-enviesado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Alvo</a:t>
                </a:r>
                <a:r>
                  <a:rPr lang="en-US" dirty="0"/>
                  <a:t> TD “real”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é </a:t>
                </a:r>
                <a:r>
                  <a:rPr lang="en-US" dirty="0" err="1"/>
                  <a:t>enviesado</a:t>
                </a:r>
                <a:r>
                  <a:rPr lang="en-US" dirty="0"/>
                  <a:t> pois </a:t>
                </a:r>
                <a:r>
                  <a:rPr lang="en-US" dirty="0" err="1"/>
                  <a:t>usa</a:t>
                </a:r>
                <a:r>
                  <a:rPr lang="en-US" dirty="0"/>
                  <a:t> valor </a:t>
                </a:r>
                <a:r>
                  <a:rPr lang="en-US" dirty="0" err="1"/>
                  <a:t>estimado</a:t>
                </a:r>
                <a:r>
                  <a:rPr lang="en-US" dirty="0"/>
                  <a:t> (</a:t>
                </a:r>
                <a:r>
                  <a:rPr lang="en-US" dirty="0" err="1"/>
                  <a:t>errado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Alvo</a:t>
                </a:r>
                <a:r>
                  <a:rPr lang="en-US" dirty="0"/>
                  <a:t> TD </a:t>
                </a:r>
                <a:r>
                  <a:rPr lang="en-US" dirty="0" err="1"/>
                  <a:t>tem</a:t>
                </a:r>
                <a:r>
                  <a:rPr lang="en-US" dirty="0"/>
                  <a:t>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variância</a:t>
                </a:r>
                <a:r>
                  <a:rPr lang="en-US" dirty="0"/>
                  <a:t> </a:t>
                </a:r>
                <a:r>
                  <a:rPr lang="en-US" dirty="0" err="1"/>
                  <a:t>muito</a:t>
                </a:r>
                <a:r>
                  <a:rPr lang="en-US" dirty="0"/>
                  <a:t> </a:t>
                </a:r>
                <a:r>
                  <a:rPr lang="en-US" dirty="0" err="1"/>
                  <a:t>menor</a:t>
                </a:r>
                <a:r>
                  <a:rPr lang="en-US" dirty="0"/>
                  <a:t> que </a:t>
                </a:r>
                <a:r>
                  <a:rPr lang="en-US" dirty="0" err="1"/>
                  <a:t>alvo</a:t>
                </a:r>
                <a:r>
                  <a:rPr lang="en-US" dirty="0"/>
                  <a:t> MC: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depende</a:t>
                </a:r>
                <a:r>
                  <a:rPr lang="en-US" dirty="0"/>
                  <a:t> de </a:t>
                </a:r>
                <a:r>
                  <a:rPr lang="en-US" dirty="0" err="1"/>
                  <a:t>muitas</a:t>
                </a:r>
                <a:r>
                  <a:rPr lang="en-US" dirty="0"/>
                  <a:t> </a:t>
                </a:r>
                <a:r>
                  <a:rPr lang="en-US" dirty="0" err="1"/>
                  <a:t>ações</a:t>
                </a:r>
                <a:r>
                  <a:rPr lang="en-US" dirty="0"/>
                  <a:t>, </a:t>
                </a:r>
                <a:r>
                  <a:rPr lang="en-US" dirty="0" err="1"/>
                  <a:t>transições</a:t>
                </a:r>
                <a:r>
                  <a:rPr lang="en-US" dirty="0"/>
                  <a:t> e </a:t>
                </a:r>
                <a:r>
                  <a:rPr lang="en-US" dirty="0" err="1"/>
                  <a:t>recompensas</a:t>
                </a:r>
                <a:r>
                  <a:rPr lang="en-US" dirty="0"/>
                  <a:t> </a:t>
                </a:r>
                <a:r>
                  <a:rPr lang="en-US" dirty="0" err="1"/>
                  <a:t>aleatórias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Alvo</a:t>
                </a:r>
                <a:r>
                  <a:rPr lang="en-US" dirty="0"/>
                  <a:t> TD </a:t>
                </a:r>
                <a:r>
                  <a:rPr lang="en-US" dirty="0" err="1"/>
                  <a:t>depende</a:t>
                </a:r>
                <a:r>
                  <a:rPr lang="en-US" dirty="0"/>
                  <a:t> de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ação</a:t>
                </a:r>
                <a:r>
                  <a:rPr lang="en-US" dirty="0"/>
                  <a:t>,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transição</a:t>
                </a:r>
                <a:r>
                  <a:rPr lang="en-US" dirty="0"/>
                  <a:t> e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recompensa</a:t>
                </a:r>
                <a:r>
                  <a:rPr lang="en-US" dirty="0"/>
                  <a:t> </a:t>
                </a:r>
                <a:r>
                  <a:rPr lang="en-US" dirty="0" err="1"/>
                  <a:t>aleatórias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EBA37D6-87AE-41FC-A723-B87843DCB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467451-CDAB-4834-B57C-29E63067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887E3-F991-4498-B7E6-212EA62C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MC x TD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1B90E42-BFE2-4253-B893-CE8E0CB4A6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MC tem alta variância, mas não possui </a:t>
                </a:r>
                <a:r>
                  <a:rPr lang="pt-BR" i="1" dirty="0"/>
                  <a:t>bias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Boas propriedades de convergência.</a:t>
                </a:r>
              </a:p>
              <a:p>
                <a:pPr lvl="1"/>
                <a:r>
                  <a:rPr lang="pt-BR" dirty="0"/>
                  <a:t>Não depende de “chute” inicial.</a:t>
                </a:r>
              </a:p>
              <a:p>
                <a:r>
                  <a:rPr lang="pt-BR" dirty="0"/>
                  <a:t>TD tem baixa variância, mas possui </a:t>
                </a:r>
                <a:r>
                  <a:rPr lang="pt-BR" i="1" dirty="0"/>
                  <a:t>bias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Em geral é mais eficiente que MC.</a:t>
                </a:r>
              </a:p>
              <a:p>
                <a:pPr lvl="1"/>
                <a:r>
                  <a:rPr lang="pt-BR" dirty="0"/>
                  <a:t>TD(0) converge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(se </a:t>
                </a:r>
                <a:r>
                  <a:rPr lang="en-US" dirty="0" err="1"/>
                  <a:t>representação</a:t>
                </a:r>
                <a:r>
                  <a:rPr lang="en-US" dirty="0"/>
                  <a:t> </a:t>
                </a:r>
                <a:r>
                  <a:rPr lang="en-US" dirty="0" err="1"/>
                  <a:t>não</a:t>
                </a:r>
                <a:r>
                  <a:rPr lang="en-US" dirty="0"/>
                  <a:t> for </a:t>
                </a:r>
                <a:r>
                  <a:rPr lang="en-US" dirty="0" err="1"/>
                  <a:t>aproximada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 err="1"/>
                  <a:t>Depende</a:t>
                </a:r>
                <a:r>
                  <a:rPr lang="en-US" dirty="0"/>
                  <a:t> de “chute” </a:t>
                </a:r>
                <a:r>
                  <a:rPr lang="en-US" dirty="0" err="1"/>
                  <a:t>inicial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1B90E42-BFE2-4253-B893-CE8E0CB4A6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02E59D-1896-47AB-B8AF-C578FCD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790D2-F701-40A9-B831-F8A3185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Predição de n Passos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98C1BA-2211-4507-BD90-36E1D8342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Por que ao invés de usar apenas 1 passo no TD, não usamos mais passos?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+⋯=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(TD):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 (MC):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(∞)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98C1BA-2211-4507-BD90-36E1D8342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753B94-F813-445E-919C-D26CE13D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03464-2226-4314-85B6-70E75FF7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Predição de n Passos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341EB-7C76-46A9-85B9-4F931318B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4E36D8-507E-4928-9893-B0FDE200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23</a:t>
            </a:fld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871EE7F-0F0F-40D3-93F0-426775B20B62}"/>
              </a:ext>
            </a:extLst>
          </p:cNvPr>
          <p:cNvSpPr/>
          <p:nvPr/>
        </p:nvSpPr>
        <p:spPr>
          <a:xfrm>
            <a:off x="2279132" y="1826928"/>
            <a:ext cx="299545" cy="29954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AFEA451-1A65-41E1-8C90-E64D72274054}"/>
              </a:ext>
            </a:extLst>
          </p:cNvPr>
          <p:cNvSpPr/>
          <p:nvPr/>
        </p:nvSpPr>
        <p:spPr>
          <a:xfrm>
            <a:off x="2342193" y="2351919"/>
            <a:ext cx="173422" cy="17342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00B7602-353A-4FEF-B24B-CD22C7E3D09E}"/>
              </a:ext>
            </a:extLst>
          </p:cNvPr>
          <p:cNvSpPr/>
          <p:nvPr/>
        </p:nvSpPr>
        <p:spPr>
          <a:xfrm>
            <a:off x="2279131" y="2750787"/>
            <a:ext cx="299545" cy="29954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8F4281-2EF7-4521-BCC6-548F72F4F2E6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428904" y="2126473"/>
            <a:ext cx="1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D4081BF-3442-4EFB-B280-91A9B06DAA0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2428904" y="2525341"/>
            <a:ext cx="0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49F43E6-1D20-484F-99D8-58A19E46BCB9}"/>
              </a:ext>
            </a:extLst>
          </p:cNvPr>
          <p:cNvSpPr/>
          <p:nvPr/>
        </p:nvSpPr>
        <p:spPr>
          <a:xfrm>
            <a:off x="4111083" y="1825387"/>
            <a:ext cx="299545" cy="29954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7D711EB-6C37-4DFB-89A3-284DA1891353}"/>
              </a:ext>
            </a:extLst>
          </p:cNvPr>
          <p:cNvSpPr/>
          <p:nvPr/>
        </p:nvSpPr>
        <p:spPr>
          <a:xfrm>
            <a:off x="4174144" y="2350378"/>
            <a:ext cx="173422" cy="17342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F26758C-BE22-4733-AB9A-FB3047707314}"/>
              </a:ext>
            </a:extLst>
          </p:cNvPr>
          <p:cNvSpPr/>
          <p:nvPr/>
        </p:nvSpPr>
        <p:spPr>
          <a:xfrm>
            <a:off x="4111082" y="2749246"/>
            <a:ext cx="299545" cy="29954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E3F3A3C-7061-4E30-995B-8F77A591B05F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 flipH="1">
            <a:off x="4260855" y="2124932"/>
            <a:ext cx="1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C24F533-E304-449F-A60D-F9E52AC6AEE9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4260855" y="2523800"/>
            <a:ext cx="0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46A3AD60-8BE4-4DE8-9614-355182F48436}"/>
              </a:ext>
            </a:extLst>
          </p:cNvPr>
          <p:cNvSpPr/>
          <p:nvPr/>
        </p:nvSpPr>
        <p:spPr>
          <a:xfrm>
            <a:off x="4174144" y="3274237"/>
            <a:ext cx="173422" cy="17342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16BF46B-B1A9-43CC-8CB3-6499D8923218}"/>
              </a:ext>
            </a:extLst>
          </p:cNvPr>
          <p:cNvSpPr/>
          <p:nvPr/>
        </p:nvSpPr>
        <p:spPr>
          <a:xfrm>
            <a:off x="4111082" y="3673105"/>
            <a:ext cx="299545" cy="29954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65355ED-DEEC-4B73-9B63-DE64430FBDAA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4260855" y="3447659"/>
            <a:ext cx="0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B3294DC-2F50-490B-B41D-7A9387B00F18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4260855" y="3048791"/>
            <a:ext cx="0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39346882-D21C-4320-AE60-886392E54393}"/>
              </a:ext>
            </a:extLst>
          </p:cNvPr>
          <p:cNvSpPr/>
          <p:nvPr/>
        </p:nvSpPr>
        <p:spPr>
          <a:xfrm>
            <a:off x="5943032" y="1825387"/>
            <a:ext cx="299545" cy="29954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0491079-E5FF-4CAF-A876-3F182A21EC54}"/>
              </a:ext>
            </a:extLst>
          </p:cNvPr>
          <p:cNvSpPr/>
          <p:nvPr/>
        </p:nvSpPr>
        <p:spPr>
          <a:xfrm>
            <a:off x="6006093" y="2350378"/>
            <a:ext cx="173422" cy="17342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28053A7-7BD0-47B2-AA6B-93ED5F328014}"/>
              </a:ext>
            </a:extLst>
          </p:cNvPr>
          <p:cNvSpPr/>
          <p:nvPr/>
        </p:nvSpPr>
        <p:spPr>
          <a:xfrm>
            <a:off x="5943031" y="2749246"/>
            <a:ext cx="299545" cy="29954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E0DD7D5-EA0E-41FD-AB2B-942D0FA267A8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 flipH="1">
            <a:off x="6092804" y="2124932"/>
            <a:ext cx="1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6A99451-8172-4E7E-AE3F-9332D4971DCC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6092804" y="2523800"/>
            <a:ext cx="0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358CD614-E5A0-4BF2-9B5C-1CCA42EB05A0}"/>
              </a:ext>
            </a:extLst>
          </p:cNvPr>
          <p:cNvSpPr/>
          <p:nvPr/>
        </p:nvSpPr>
        <p:spPr>
          <a:xfrm>
            <a:off x="6006093" y="3274237"/>
            <a:ext cx="173422" cy="17342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466AF07-AADB-4905-A824-E199A8A3E14F}"/>
              </a:ext>
            </a:extLst>
          </p:cNvPr>
          <p:cNvSpPr/>
          <p:nvPr/>
        </p:nvSpPr>
        <p:spPr>
          <a:xfrm>
            <a:off x="5943031" y="3673105"/>
            <a:ext cx="299545" cy="29954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8D24365-DB3F-4C91-AA3E-BC62733E4F65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6092804" y="3447659"/>
            <a:ext cx="0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149D425-5C27-41F6-9992-405B8B70B917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>
            <a:off x="6092804" y="3048791"/>
            <a:ext cx="0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6627D7BC-4C38-4C51-8BF0-8D0E3FBA7DA5}"/>
              </a:ext>
            </a:extLst>
          </p:cNvPr>
          <p:cNvSpPr/>
          <p:nvPr/>
        </p:nvSpPr>
        <p:spPr>
          <a:xfrm>
            <a:off x="6005715" y="4198096"/>
            <a:ext cx="173422" cy="17342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DA14CCB-3DFF-473F-A919-1A41E7AD6E07}"/>
              </a:ext>
            </a:extLst>
          </p:cNvPr>
          <p:cNvSpPr/>
          <p:nvPr/>
        </p:nvSpPr>
        <p:spPr>
          <a:xfrm>
            <a:off x="5942653" y="4596964"/>
            <a:ext cx="299545" cy="29954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12EEECF-C1B3-4B96-B908-9FA10B01762E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6092426" y="4371518"/>
            <a:ext cx="0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FDC4BC05-889C-423C-A746-C3ED923D05D3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 flipH="1">
            <a:off x="6092426" y="3972650"/>
            <a:ext cx="378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1E6E232B-58B1-4BD7-981A-0698D61F4ABF}"/>
              </a:ext>
            </a:extLst>
          </p:cNvPr>
          <p:cNvSpPr/>
          <p:nvPr/>
        </p:nvSpPr>
        <p:spPr>
          <a:xfrm>
            <a:off x="9613322" y="1870075"/>
            <a:ext cx="299545" cy="29954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6999A98-62C6-4CCD-A07E-E3844056B8A8}"/>
              </a:ext>
            </a:extLst>
          </p:cNvPr>
          <p:cNvSpPr/>
          <p:nvPr/>
        </p:nvSpPr>
        <p:spPr>
          <a:xfrm>
            <a:off x="9676383" y="2395066"/>
            <a:ext cx="173422" cy="17342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E0B1E64-1640-47BF-8F87-3E4A356EEB43}"/>
              </a:ext>
            </a:extLst>
          </p:cNvPr>
          <p:cNvSpPr/>
          <p:nvPr/>
        </p:nvSpPr>
        <p:spPr>
          <a:xfrm>
            <a:off x="9613321" y="2793934"/>
            <a:ext cx="299545" cy="29954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8C080840-512C-4954-B4E8-2960CCC96203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 flipH="1">
            <a:off x="9763094" y="2169620"/>
            <a:ext cx="1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5E625284-A648-427A-A6F3-2AE586A1071B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>
            <a:off x="9763094" y="2568488"/>
            <a:ext cx="0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52CACDAF-103C-4206-9817-4E7F04A3205E}"/>
              </a:ext>
            </a:extLst>
          </p:cNvPr>
          <p:cNvSpPr/>
          <p:nvPr/>
        </p:nvSpPr>
        <p:spPr>
          <a:xfrm>
            <a:off x="9676383" y="3318925"/>
            <a:ext cx="173422" cy="17342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9A7B7A5-1C32-4764-A4B0-3A4ACB4C1C89}"/>
              </a:ext>
            </a:extLst>
          </p:cNvPr>
          <p:cNvSpPr/>
          <p:nvPr/>
        </p:nvSpPr>
        <p:spPr>
          <a:xfrm>
            <a:off x="9613321" y="3717793"/>
            <a:ext cx="299545" cy="29954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81754EE-05A4-420B-999C-62A453FA440B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9763094" y="3492347"/>
            <a:ext cx="0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ADF114E-39C5-4F60-A971-B5D6EF35D988}"/>
              </a:ext>
            </a:extLst>
          </p:cNvPr>
          <p:cNvCxnSpPr>
            <a:cxnSpLocks/>
            <a:stCxn id="41" idx="4"/>
            <a:endCxn id="44" idx="0"/>
          </p:cNvCxnSpPr>
          <p:nvPr/>
        </p:nvCxnSpPr>
        <p:spPr>
          <a:xfrm>
            <a:off x="9763094" y="3093479"/>
            <a:ext cx="0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2AC10988-5E3C-4D51-9FF0-8C53C6EFEC83}"/>
              </a:ext>
            </a:extLst>
          </p:cNvPr>
          <p:cNvSpPr/>
          <p:nvPr/>
        </p:nvSpPr>
        <p:spPr>
          <a:xfrm>
            <a:off x="9676005" y="4242784"/>
            <a:ext cx="173422" cy="17342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EE314A3D-CF6A-4C91-AE87-7D40505CDA04}"/>
              </a:ext>
            </a:extLst>
          </p:cNvPr>
          <p:cNvSpPr/>
          <p:nvPr/>
        </p:nvSpPr>
        <p:spPr>
          <a:xfrm>
            <a:off x="9612943" y="4641652"/>
            <a:ext cx="299545" cy="29954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D4AC8B7-49B3-44C3-99B0-C0A26EC3356E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9762716" y="4416206"/>
            <a:ext cx="0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1C1DCCB9-43AE-4F66-91CE-6B763C5433B8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9762716" y="4017338"/>
            <a:ext cx="378" cy="22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F887B9D-8653-4662-B602-5FDA6EF78FF9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9762716" y="4941197"/>
            <a:ext cx="0" cy="2491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A7E94A8E-27DB-4607-AAEF-4B519DE9D59A}"/>
                  </a:ext>
                </a:extLst>
              </p:cNvPr>
              <p:cNvSpPr txBox="1"/>
              <p:nvPr/>
            </p:nvSpPr>
            <p:spPr>
              <a:xfrm>
                <a:off x="9612943" y="5174172"/>
                <a:ext cx="309700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A7E94A8E-27DB-4607-AAEF-4B519DE9D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43" y="5174172"/>
                <a:ext cx="3097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>
            <a:extLst>
              <a:ext uri="{FF2B5EF4-FFF2-40B4-BE49-F238E27FC236}">
                <a16:creationId xmlns:a16="http://schemas.microsoft.com/office/drawing/2014/main" id="{94A29A88-B3A2-438F-93AE-367CE02899D5}"/>
              </a:ext>
            </a:extLst>
          </p:cNvPr>
          <p:cNvSpPr/>
          <p:nvPr/>
        </p:nvSpPr>
        <p:spPr>
          <a:xfrm>
            <a:off x="9677408" y="5486329"/>
            <a:ext cx="173422" cy="17342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C10E6C7E-6FB6-4409-9AE1-1FC929B61AE4}"/>
              </a:ext>
            </a:extLst>
          </p:cNvPr>
          <p:cNvSpPr/>
          <p:nvPr/>
        </p:nvSpPr>
        <p:spPr>
          <a:xfrm>
            <a:off x="9610129" y="5890099"/>
            <a:ext cx="296025" cy="296025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C266C548-CCEB-4720-967A-A9C60BFF4380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9758142" y="5659751"/>
            <a:ext cx="5977" cy="230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2FF9018-38DF-4204-B001-2A1118BB2647}"/>
              </a:ext>
            </a:extLst>
          </p:cNvPr>
          <p:cNvSpPr txBox="1"/>
          <p:nvPr/>
        </p:nvSpPr>
        <p:spPr>
          <a:xfrm>
            <a:off x="9080615" y="1509551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8CD3A570-1B01-4020-9146-57471EC19532}"/>
                  </a:ext>
                </a:extLst>
              </p:cNvPr>
              <p:cNvSpPr txBox="1"/>
              <p:nvPr/>
            </p:nvSpPr>
            <p:spPr>
              <a:xfrm>
                <a:off x="7710581" y="2864125"/>
                <a:ext cx="434734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8CD3A570-1B01-4020-9146-57471EC19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81" y="2864125"/>
                <a:ext cx="4347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aixaDeTexto 64">
            <a:extLst>
              <a:ext uri="{FF2B5EF4-FFF2-40B4-BE49-F238E27FC236}">
                <a16:creationId xmlns:a16="http://schemas.microsoft.com/office/drawing/2014/main" id="{59BF12CC-9BC6-4FD1-97CC-2B1914D853CE}"/>
              </a:ext>
            </a:extLst>
          </p:cNvPr>
          <p:cNvSpPr txBox="1"/>
          <p:nvPr/>
        </p:nvSpPr>
        <p:spPr>
          <a:xfrm>
            <a:off x="5603348" y="15146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passos</a:t>
            </a:r>
            <a:endParaRPr lang="en-US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0543101-D6BB-47A5-90EC-A060C9F59779}"/>
              </a:ext>
            </a:extLst>
          </p:cNvPr>
          <p:cNvSpPr txBox="1"/>
          <p:nvPr/>
        </p:nvSpPr>
        <p:spPr>
          <a:xfrm>
            <a:off x="3768583" y="150602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passos</a:t>
            </a:r>
            <a:endParaRPr lang="en-US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6433A6B-05BB-4936-BDE4-0E2667A57FE1}"/>
              </a:ext>
            </a:extLst>
          </p:cNvPr>
          <p:cNvSpPr txBox="1"/>
          <p:nvPr/>
        </p:nvSpPr>
        <p:spPr>
          <a:xfrm>
            <a:off x="1984710" y="1506022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passo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28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99532-47FB-40A9-AE6D-B07F1044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 de n Passos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0910381-EC54-4EB3-B0E0-1733A07F1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Retorno de n passos: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TD de n </a:t>
                </a:r>
                <a:r>
                  <a:rPr lang="en-US" dirty="0" err="1"/>
                  <a:t>passos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0910381-EC54-4EB3-B0E0-1733A07F1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7C6F9F-FA50-4435-9F5F-58F9B773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9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4B3DB-1799-4F6E-874B-7C68FE5F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Retornos de n Passos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EC1F43-BE9F-4D28-8C13-EEDF9C3D8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Também é possível mesclar retornos com números diferentes de passos: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Experimentos</a:t>
                </a:r>
                <a:r>
                  <a:rPr lang="en-US" dirty="0"/>
                  <a:t> </a:t>
                </a:r>
                <a:r>
                  <a:rPr lang="en-US" dirty="0" err="1"/>
                  <a:t>mostram</a:t>
                </a:r>
                <a:r>
                  <a:rPr lang="en-US" dirty="0"/>
                  <a:t> que </a:t>
                </a:r>
                <a:r>
                  <a:rPr lang="en-US" dirty="0" err="1"/>
                  <a:t>isso</a:t>
                </a:r>
                <a:r>
                  <a:rPr lang="en-US" dirty="0"/>
                  <a:t> é </a:t>
                </a:r>
                <a:r>
                  <a:rPr lang="en-US" dirty="0" err="1"/>
                  <a:t>uma</a:t>
                </a:r>
                <a:r>
                  <a:rPr lang="en-US" dirty="0"/>
                  <a:t> boa </a:t>
                </a:r>
                <a:r>
                  <a:rPr lang="en-US" dirty="0" err="1"/>
                  <a:t>ideia</a:t>
                </a:r>
                <a:r>
                  <a:rPr lang="en-US" dirty="0"/>
                  <a:t>…</a:t>
                </a:r>
              </a:p>
              <a:p>
                <a:r>
                  <a:rPr lang="en-US" dirty="0"/>
                  <a:t>Como </a:t>
                </a:r>
                <a:r>
                  <a:rPr lang="en-US" dirty="0" err="1"/>
                  <a:t>combinar</a:t>
                </a:r>
                <a:r>
                  <a:rPr lang="en-US" dirty="0"/>
                  <a:t> </a:t>
                </a:r>
                <a:r>
                  <a:rPr lang="en-US" dirty="0" err="1"/>
                  <a:t>informação</a:t>
                </a:r>
                <a:r>
                  <a:rPr lang="en-US" dirty="0"/>
                  <a:t> de </a:t>
                </a:r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retornos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EC1F43-BE9F-4D28-8C13-EEDF9C3D8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240884-0BA0-441D-B030-1185538D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0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BDDABAA-BFC0-4F89-A2ED-27C640C3B1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</a:t>
                </a:r>
                <a:r>
                  <a:rPr lang="en-US" i="1" dirty="0"/>
                  <a:t>Return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BDDABAA-BFC0-4F89-A2ED-27C640C3B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5EF673F-4509-4768-A373-8DD70D0F7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</a:t>
                </a:r>
                <a:r>
                  <a:rPr lang="en-US" i="1" dirty="0"/>
                  <a:t>return</a:t>
                </a:r>
                <a:r>
                  <a:rPr lang="en-US" dirty="0"/>
                  <a:t> </a:t>
                </a:r>
                <a:r>
                  <a:rPr lang="en-US" dirty="0" err="1"/>
                  <a:t>combina</a:t>
                </a:r>
                <a:r>
                  <a:rPr lang="en-US" dirty="0"/>
                  <a:t> </a:t>
                </a:r>
                <a:r>
                  <a:rPr lang="en-US" dirty="0" err="1"/>
                  <a:t>infomações</a:t>
                </a:r>
                <a:r>
                  <a:rPr lang="en-US" dirty="0"/>
                  <a:t> de </a:t>
                </a:r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retornos</a:t>
                </a:r>
                <a:r>
                  <a:rPr lang="en-US" dirty="0"/>
                  <a:t> de n </a:t>
                </a:r>
                <a:r>
                  <a:rPr lang="en-US" dirty="0" err="1"/>
                  <a:t>passos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 </a:t>
                </a:r>
                <a:r>
                  <a:rPr lang="en-US" dirty="0" err="1"/>
                  <a:t>caso</a:t>
                </a:r>
                <a:r>
                  <a:rPr lang="en-US" dirty="0"/>
                  <a:t> </a:t>
                </a:r>
                <a:r>
                  <a:rPr lang="en-US" dirty="0" err="1"/>
                  <a:t>episódico</a:t>
                </a:r>
                <a:r>
                  <a:rPr lang="en-US" dirty="0"/>
                  <a:t>, </a:t>
                </a:r>
                <a:r>
                  <a:rPr lang="en-US" dirty="0" err="1"/>
                  <a:t>fica</a:t>
                </a:r>
                <a:r>
                  <a:rPr lang="en-US" dirty="0"/>
                  <a:t>-se com: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Chama-se </a:t>
                </a:r>
                <a:r>
                  <a:rPr lang="en-US" dirty="0" err="1"/>
                  <a:t>esse</a:t>
                </a:r>
                <a:r>
                  <a:rPr lang="en-US" dirty="0"/>
                  <a:t> </a:t>
                </a:r>
                <a:r>
                  <a:rPr lang="en-US" dirty="0" err="1"/>
                  <a:t>algoritmo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O </a:t>
                </a:r>
                <a:r>
                  <a:rPr lang="en-US" dirty="0" err="1"/>
                  <a:t>nome</a:t>
                </a:r>
                <a:r>
                  <a:rPr lang="en-US" dirty="0"/>
                  <a:t> TD(0) </a:t>
                </a:r>
                <a:r>
                  <a:rPr lang="en-US" dirty="0" err="1"/>
                  <a:t>vem</a:t>
                </a:r>
                <a:r>
                  <a:rPr lang="en-US" dirty="0"/>
                  <a:t> </a:t>
                </a:r>
                <a:r>
                  <a:rPr lang="en-US" dirty="0" err="1"/>
                  <a:t>disso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Implementação</a:t>
                </a:r>
                <a:r>
                  <a:rPr lang="en-US" dirty="0"/>
                  <a:t> </a:t>
                </a:r>
                <a:r>
                  <a:rPr lang="en-US" dirty="0" err="1"/>
                  <a:t>eficiente</a:t>
                </a:r>
                <a:r>
                  <a:rPr lang="en-US" dirty="0"/>
                  <a:t> </a:t>
                </a:r>
                <a:r>
                  <a:rPr lang="en-US" dirty="0" err="1"/>
                  <a:t>usa</a:t>
                </a:r>
                <a:r>
                  <a:rPr lang="en-US" dirty="0"/>
                  <a:t> </a:t>
                </a:r>
                <a:r>
                  <a:rPr lang="en-US" i="1" dirty="0"/>
                  <a:t>eligibility traces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5EF673F-4509-4768-A373-8DD70D0F7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420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44B2D8-B547-4DB7-8EFA-13E5FC92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Resultado de imagem para blackboard">
            <a:extLst>
              <a:ext uri="{FF2B5EF4-FFF2-40B4-BE49-F238E27FC236}">
                <a16:creationId xmlns:a16="http://schemas.microsoft.com/office/drawing/2014/main" id="{2BDD910F-4AF6-4095-A079-4B9A9403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6514123"/>
            <a:ext cx="609600" cy="34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79C1E1D-A61C-46B7-82B7-773A1C2B53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</a:t>
                </a:r>
                <a:r>
                  <a:rPr lang="en-US" i="1" dirty="0"/>
                  <a:t>Return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79C1E1D-A61C-46B7-82B7-773A1C2B5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C012F71-8765-4920-8314-F62EFD821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2913"/>
            <a:ext cx="10515600" cy="395676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8D32DF-235A-45ED-A008-C904AF57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99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3A443-1227-4C08-A1BE-DC5E39F6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Eligibility</a:t>
            </a:r>
            <a:r>
              <a:rPr lang="pt-BR" i="1" dirty="0"/>
              <a:t> Traces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0AF86AB-35EF-4D3E-9849-C2419EB27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TD(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) sofre do mesmo problema de MC de ter que esperar até o final do episódio.</a:t>
                </a:r>
              </a:p>
              <a:p>
                <a:r>
                  <a:rPr lang="pt-BR" i="1" dirty="0" err="1"/>
                  <a:t>Eligibility</a:t>
                </a:r>
                <a:r>
                  <a:rPr lang="pt-BR" i="1" dirty="0"/>
                  <a:t> traces </a:t>
                </a:r>
                <a:r>
                  <a:rPr lang="pt-BR" dirty="0"/>
                  <a:t>fornecem uma implementação de modo que isso não é necessário.</a:t>
                </a:r>
                <a:endParaRPr lang="pt-BR" i="1" dirty="0"/>
              </a:p>
              <a:p>
                <a:r>
                  <a:rPr lang="pt-BR" dirty="0"/>
                  <a:t>Ideia: quando algo acontecer, atribuir crédito de acordo com:</a:t>
                </a:r>
              </a:p>
              <a:p>
                <a:pPr lvl="1"/>
                <a:r>
                  <a:rPr lang="pt-BR" dirty="0"/>
                  <a:t>Frequência: o mais frequente recebe mais crédito.</a:t>
                </a:r>
              </a:p>
              <a:p>
                <a:pPr lvl="1"/>
                <a:r>
                  <a:rPr lang="pt-BR" dirty="0" err="1"/>
                  <a:t>Recência</a:t>
                </a:r>
                <a:r>
                  <a:rPr lang="pt-BR" dirty="0"/>
                  <a:t>: o mais recente recebe mais crédito.</a:t>
                </a:r>
              </a:p>
              <a:p>
                <a:r>
                  <a:rPr lang="pt-BR" dirty="0"/>
                  <a:t>Para RL: quando for atualizar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 </a:t>
                </a:r>
                <a:r>
                  <a:rPr lang="en-US" dirty="0" err="1"/>
                  <a:t>erro</a:t>
                </a:r>
                <a:r>
                  <a:rPr lang="en-US" dirty="0"/>
                  <a:t> TD, </a:t>
                </a:r>
                <a:r>
                  <a:rPr lang="en-US" dirty="0" err="1"/>
                  <a:t>dar</a:t>
                </a:r>
                <a:r>
                  <a:rPr lang="en-US" dirty="0"/>
                  <a:t> </a:t>
                </a:r>
                <a:r>
                  <a:rPr lang="en-US" dirty="0" err="1"/>
                  <a:t>mais</a:t>
                </a:r>
                <a:r>
                  <a:rPr lang="en-US" dirty="0"/>
                  <a:t> </a:t>
                </a:r>
                <a:r>
                  <a:rPr lang="en-US" dirty="0" err="1"/>
                  <a:t>crédito</a:t>
                </a:r>
                <a:r>
                  <a:rPr lang="en-US" dirty="0"/>
                  <a:t> para </a:t>
                </a:r>
                <a:r>
                  <a:rPr lang="en-US" dirty="0" err="1"/>
                  <a:t>estados</a:t>
                </a:r>
                <a:r>
                  <a:rPr lang="en-US" dirty="0"/>
                  <a:t> </a:t>
                </a:r>
                <a:r>
                  <a:rPr lang="en-US" dirty="0" err="1"/>
                  <a:t>visitados</a:t>
                </a:r>
                <a:r>
                  <a:rPr lang="en-US" dirty="0"/>
                  <a:t> </a:t>
                </a:r>
                <a:r>
                  <a:rPr lang="en-US" dirty="0" err="1"/>
                  <a:t>mais</a:t>
                </a:r>
                <a:r>
                  <a:rPr lang="en-US" dirty="0"/>
                  <a:t> </a:t>
                </a:r>
                <a:r>
                  <a:rPr lang="en-US" dirty="0" err="1"/>
                  <a:t>frequentemente</a:t>
                </a:r>
                <a:r>
                  <a:rPr lang="en-US" dirty="0"/>
                  <a:t> e </a:t>
                </a:r>
                <a:r>
                  <a:rPr lang="en-US" dirty="0" err="1"/>
                  <a:t>recentemente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0AF86AB-35EF-4D3E-9849-C2419EB27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E077CE-3FF3-489C-A873-6DB5CA73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1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6B52A-F744-41E3-94FF-563894C4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Eligibility</a:t>
            </a:r>
            <a:r>
              <a:rPr lang="pt-BR" i="1" dirty="0"/>
              <a:t> Traces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8A76D5-4480-4441-9C7E-D826B6FA6A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No começo do episódio: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=0,∀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passo</a:t>
                </a:r>
                <a:r>
                  <a:rPr lang="en-US" dirty="0"/>
                  <a:t> de tempo: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𝛾𝜆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decai</a:t>
                </a:r>
                <a:r>
                  <a:rPr lang="en-US" dirty="0"/>
                  <a:t> </a:t>
                </a:r>
                <a:r>
                  <a:rPr lang="en-US" dirty="0" err="1"/>
                  <a:t>ao</a:t>
                </a:r>
                <a:r>
                  <a:rPr lang="en-US" dirty="0"/>
                  <a:t> </a:t>
                </a:r>
                <a:r>
                  <a:rPr lang="en-US" dirty="0" err="1"/>
                  <a:t>longo</a:t>
                </a:r>
                <a:r>
                  <a:rPr lang="en-US" dirty="0"/>
                  <a:t> do tempo, mas é </a:t>
                </a:r>
                <a:r>
                  <a:rPr lang="en-US" dirty="0" err="1"/>
                  <a:t>reforçado</a:t>
                </a:r>
                <a:r>
                  <a:rPr lang="en-US" dirty="0"/>
                  <a:t>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visitado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8A76D5-4480-4441-9C7E-D826B6FA6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F80ADC-B53D-40C1-9835-7E1A1B2C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2" descr="http://incompleteideas.net/book/ebook/imgtmp15.png">
            <a:extLst>
              <a:ext uri="{FF2B5EF4-FFF2-40B4-BE49-F238E27FC236}">
                <a16:creationId xmlns:a16="http://schemas.microsoft.com/office/drawing/2014/main" id="{73EF639E-C107-441E-92F7-C530B883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737" y="4222011"/>
            <a:ext cx="8242525" cy="160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1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4645C83-3D9A-4986-9292-2766EB7E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  <a:endParaRPr lang="en-US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3D91C77-9AB1-443E-A8DC-926D27F9E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F29E8F-7EC5-41C7-B5F4-222E7F12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EC4F1-B2FA-424E-BEF4-85AB1B6C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Eligibility</a:t>
            </a:r>
            <a:r>
              <a:rPr lang="pt-BR" i="1" dirty="0"/>
              <a:t> Traces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1C9796-2B45-4B35-90D6-EFE198D04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Manter atualizado </a:t>
                </a:r>
                <a:r>
                  <a:rPr lang="pt-BR" i="1" dirty="0" err="1"/>
                  <a:t>eligibility</a:t>
                </a:r>
                <a:r>
                  <a:rPr lang="pt-BR" i="1" dirty="0"/>
                  <a:t> trace</a:t>
                </a:r>
                <a:r>
                  <a:rPr lang="pt-BR" dirty="0"/>
                  <a:t> para cada estado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passo</a:t>
                </a:r>
                <a:r>
                  <a:rPr lang="en-US" dirty="0"/>
                  <a:t>, </a:t>
                </a:r>
                <a:r>
                  <a:rPr lang="en-US" dirty="0" err="1"/>
                  <a:t>atualizar</a:t>
                </a:r>
                <a:r>
                  <a:rPr lang="en-US" dirty="0"/>
                  <a:t>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 </a:t>
                </a:r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estados</a:t>
                </a:r>
                <a:r>
                  <a:rPr lang="en-US" dirty="0"/>
                  <a:t> de </a:t>
                </a:r>
                <a:r>
                  <a:rPr lang="en-US" dirty="0" err="1"/>
                  <a:t>acordo</a:t>
                </a:r>
                <a:r>
                  <a:rPr lang="en-US" dirty="0"/>
                  <a:t> com </a:t>
                </a:r>
                <a:r>
                  <a:rPr lang="en-US" dirty="0" err="1"/>
                  <a:t>erro</a:t>
                </a:r>
                <a:r>
                  <a:rPr lang="en-US" dirty="0"/>
                  <a:t> TD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e eligibility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1C9796-2B45-4B35-90D6-EFE198D04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295CBB-D7D3-4C59-A6CE-638DD91C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FFEC4F1-B2FA-424E-BEF4-85AB1B6C4A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i="1" dirty="0" err="1"/>
                  <a:t>Forward</a:t>
                </a:r>
                <a:r>
                  <a:rPr lang="pt-BR" i="1" dirty="0"/>
                  <a:t> e </a:t>
                </a:r>
                <a:r>
                  <a:rPr lang="pt-BR" i="1" dirty="0" err="1"/>
                  <a:t>Backward</a:t>
                </a:r>
                <a:r>
                  <a:rPr lang="pt-BR" i="1" dirty="0"/>
                  <a:t> </a:t>
                </a:r>
                <a:r>
                  <a:rPr lang="pt-BR" i="1" dirty="0" err="1"/>
                  <a:t>View</a:t>
                </a:r>
                <a:r>
                  <a:rPr lang="pt-BR" i="1" dirty="0"/>
                  <a:t> </a:t>
                </a:r>
                <a:r>
                  <a:rPr lang="pt-BR" dirty="0"/>
                  <a:t>TD(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FFEC4F1-B2FA-424E-BEF4-85AB1B6C4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1C9796-2B45-4B35-90D6-EFE198D04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i="1" dirty="0"/>
                  <a:t>Forward </a:t>
                </a:r>
                <a:r>
                  <a:rPr lang="pt-BR" i="1" dirty="0" err="1"/>
                  <a:t>View</a:t>
                </a:r>
                <a:r>
                  <a:rPr lang="pt-BR" dirty="0"/>
                  <a:t> TD(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) é a versão inicial, sem </a:t>
                </a:r>
                <a:r>
                  <a:rPr lang="pt-BR" i="1" dirty="0" err="1"/>
                  <a:t>eligibility</a:t>
                </a:r>
                <a:r>
                  <a:rPr lang="pt-BR" i="1" dirty="0"/>
                  <a:t> traces</a:t>
                </a:r>
                <a:r>
                  <a:rPr lang="pt-BR" dirty="0"/>
                  <a:t>.</a:t>
                </a:r>
              </a:p>
              <a:p>
                <a:r>
                  <a:rPr lang="pt-BR" i="1" dirty="0" err="1"/>
                  <a:t>Backward</a:t>
                </a:r>
                <a:r>
                  <a:rPr lang="pt-BR" i="1" dirty="0"/>
                  <a:t> </a:t>
                </a:r>
                <a:r>
                  <a:rPr lang="pt-BR" i="1" dirty="0" err="1"/>
                  <a:t>View</a:t>
                </a:r>
                <a:r>
                  <a:rPr lang="pt-BR" dirty="0"/>
                  <a:t> TD(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 é a </a:t>
                </a:r>
                <a:r>
                  <a:rPr lang="en-US" dirty="0" err="1"/>
                  <a:t>versão</a:t>
                </a:r>
                <a:r>
                  <a:rPr lang="en-US" dirty="0"/>
                  <a:t> com </a:t>
                </a:r>
                <a:r>
                  <a:rPr lang="en-US" i="1" dirty="0"/>
                  <a:t>eligibility traces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Pode</a:t>
                </a:r>
                <a:r>
                  <a:rPr lang="en-US" dirty="0"/>
                  <a:t>-se </a:t>
                </a:r>
                <a:r>
                  <a:rPr lang="en-US" dirty="0" err="1"/>
                  <a:t>mostrar</a:t>
                </a:r>
                <a:r>
                  <a:rPr lang="en-US" dirty="0"/>
                  <a:t> que no final do </a:t>
                </a:r>
                <a:r>
                  <a:rPr lang="en-US" dirty="0" err="1"/>
                  <a:t>episódio</a:t>
                </a:r>
                <a:r>
                  <a:rPr lang="en-US" dirty="0"/>
                  <a:t>, </a:t>
                </a:r>
                <a:r>
                  <a:rPr lang="en-US" dirty="0" err="1"/>
                  <a:t>ambas</a:t>
                </a:r>
                <a:r>
                  <a:rPr lang="en-US" dirty="0"/>
                  <a:t> as </a:t>
                </a:r>
                <a:r>
                  <a:rPr lang="en-US" dirty="0" err="1"/>
                  <a:t>versões</a:t>
                </a:r>
                <a:r>
                  <a:rPr lang="en-US" dirty="0"/>
                  <a:t> </a:t>
                </a:r>
                <a:r>
                  <a:rPr lang="en-US" i="1" dirty="0"/>
                  <a:t>Forward </a:t>
                </a:r>
                <a:r>
                  <a:rPr lang="en-US" dirty="0"/>
                  <a:t>e </a:t>
                </a:r>
                <a:r>
                  <a:rPr lang="en-US" i="1" dirty="0"/>
                  <a:t>Backward </a:t>
                </a:r>
                <a:r>
                  <a:rPr lang="en-US" dirty="0" err="1"/>
                  <a:t>terão</a:t>
                </a:r>
                <a:r>
                  <a:rPr lang="en-US" dirty="0"/>
                  <a:t> </a:t>
                </a:r>
                <a:r>
                  <a:rPr lang="en-US" dirty="0" err="1"/>
                  <a:t>atualizado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exatamente</a:t>
                </a:r>
                <a:r>
                  <a:rPr lang="en-US" dirty="0"/>
                  <a:t> da </a:t>
                </a:r>
                <a:r>
                  <a:rPr lang="en-US" dirty="0" err="1"/>
                  <a:t>mesma</a:t>
                </a:r>
                <a:r>
                  <a:rPr lang="en-US" dirty="0"/>
                  <a:t> forma.</a:t>
                </a:r>
              </a:p>
              <a:p>
                <a:r>
                  <a:rPr lang="en-US" dirty="0" err="1"/>
                  <a:t>Assim</a:t>
                </a:r>
                <a:r>
                  <a:rPr lang="en-US" dirty="0"/>
                  <a:t>, </a:t>
                </a:r>
                <a:r>
                  <a:rPr lang="en-US" i="1" dirty="0"/>
                  <a:t>Backward View</a:t>
                </a:r>
                <a:r>
                  <a:rPr lang="en-US" dirty="0"/>
                  <a:t> TD(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apenas</a:t>
                </a:r>
                <a:r>
                  <a:rPr lang="en-US" dirty="0"/>
                  <a:t> </a:t>
                </a:r>
                <a:r>
                  <a:rPr lang="en-US" dirty="0" err="1"/>
                  <a:t>fornece</a:t>
                </a:r>
                <a:r>
                  <a:rPr lang="en-US" dirty="0"/>
                  <a:t> um </a:t>
                </a:r>
                <a:r>
                  <a:rPr lang="en-US" dirty="0" err="1"/>
                  <a:t>mecanismo</a:t>
                </a:r>
                <a:r>
                  <a:rPr lang="en-US" dirty="0"/>
                  <a:t> de </a:t>
                </a:r>
                <a:r>
                  <a:rPr lang="en-US" dirty="0" err="1"/>
                  <a:t>implementação</a:t>
                </a:r>
                <a:r>
                  <a:rPr lang="en-US" dirty="0"/>
                  <a:t> </a:t>
                </a:r>
                <a:r>
                  <a:rPr lang="en-US" dirty="0" err="1"/>
                  <a:t>conveniente</a:t>
                </a:r>
                <a:r>
                  <a:rPr lang="en-US" dirty="0"/>
                  <a:t>, pois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há</a:t>
                </a:r>
                <a:r>
                  <a:rPr lang="en-US" dirty="0"/>
                  <a:t> </a:t>
                </a:r>
                <a:r>
                  <a:rPr lang="en-US" dirty="0" err="1"/>
                  <a:t>mais</a:t>
                </a:r>
                <a:r>
                  <a:rPr lang="en-US" dirty="0"/>
                  <a:t> </a:t>
                </a:r>
                <a:r>
                  <a:rPr lang="en-US" dirty="0" err="1"/>
                  <a:t>necessidade</a:t>
                </a:r>
                <a:r>
                  <a:rPr lang="en-US" dirty="0"/>
                  <a:t> de </a:t>
                </a:r>
                <a:r>
                  <a:rPr lang="en-US" dirty="0" err="1"/>
                  <a:t>esperar</a:t>
                </a:r>
                <a:r>
                  <a:rPr lang="en-US" dirty="0"/>
                  <a:t> </a:t>
                </a:r>
                <a:r>
                  <a:rPr lang="en-US" dirty="0" err="1"/>
                  <a:t>até</a:t>
                </a:r>
                <a:r>
                  <a:rPr lang="en-US" dirty="0"/>
                  <a:t> o final do </a:t>
                </a:r>
                <a:r>
                  <a:rPr lang="en-US" dirty="0" err="1"/>
                  <a:t>espisódio</a:t>
                </a:r>
                <a:r>
                  <a:rPr lang="en-US" dirty="0"/>
                  <a:t> para </a:t>
                </a:r>
                <a:r>
                  <a:rPr lang="en-US" dirty="0" err="1"/>
                  <a:t>atualizar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1C9796-2B45-4B35-90D6-EFE198D04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295CBB-D7D3-4C59-A6CE-638DD91C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FFEC4F1-B2FA-424E-BEF4-85AB1B6C4A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i="1" dirty="0" err="1"/>
                  <a:t>Forward</a:t>
                </a:r>
                <a:r>
                  <a:rPr lang="pt-BR" i="1" dirty="0"/>
                  <a:t> e </a:t>
                </a:r>
                <a:r>
                  <a:rPr lang="pt-BR" i="1" dirty="0" err="1"/>
                  <a:t>Backward</a:t>
                </a:r>
                <a:r>
                  <a:rPr lang="pt-BR" i="1" dirty="0"/>
                  <a:t> </a:t>
                </a:r>
                <a:r>
                  <a:rPr lang="pt-BR" i="1" dirty="0" err="1"/>
                  <a:t>View</a:t>
                </a:r>
                <a:r>
                  <a:rPr lang="pt-BR" i="1" dirty="0"/>
                  <a:t> </a:t>
                </a:r>
                <a:r>
                  <a:rPr lang="pt-BR" dirty="0"/>
                  <a:t>TD(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FFEC4F1-B2FA-424E-BEF4-85AB1B6C4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Texto 14">
                <a:extLst>
                  <a:ext uri="{FF2B5EF4-FFF2-40B4-BE49-F238E27FC236}">
                    <a16:creationId xmlns:a16="http://schemas.microsoft.com/office/drawing/2014/main" id="{1A275D08-FC39-43B7-B6DF-0FF9B01982F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1" dirty="0"/>
                  <a:t>Forward </a:t>
                </a:r>
                <a:r>
                  <a:rPr lang="pt-BR" i="1" dirty="0" err="1"/>
                  <a:t>View</a:t>
                </a:r>
                <a:r>
                  <a:rPr lang="pt-BR" dirty="0"/>
                  <a:t> TD(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Espaço Reservado para Texto 14">
                <a:extLst>
                  <a:ext uri="{FF2B5EF4-FFF2-40B4-BE49-F238E27FC236}">
                    <a16:creationId xmlns:a16="http://schemas.microsoft.com/office/drawing/2014/main" id="{1A275D08-FC39-43B7-B6DF-0FF9B0198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891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7576B01F-7F58-4017-96B1-E8AFC52AB2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8" y="3570840"/>
            <a:ext cx="5157787" cy="1553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Texto 15">
                <a:extLst>
                  <a:ext uri="{FF2B5EF4-FFF2-40B4-BE49-F238E27FC236}">
                    <a16:creationId xmlns:a16="http://schemas.microsoft.com/office/drawing/2014/main" id="{05B68944-FB2E-45AD-BF30-D970BDD63697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pt-BR" i="1" dirty="0" err="1"/>
                  <a:t>Backward</a:t>
                </a:r>
                <a:r>
                  <a:rPr lang="pt-BR" i="1" dirty="0"/>
                  <a:t> </a:t>
                </a:r>
                <a:r>
                  <a:rPr lang="pt-BR" i="1" dirty="0" err="1"/>
                  <a:t>View</a:t>
                </a:r>
                <a:r>
                  <a:rPr lang="pt-BR" dirty="0"/>
                  <a:t> TD(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Espaço Reservado para Texto 15">
                <a:extLst>
                  <a:ext uri="{FF2B5EF4-FFF2-40B4-BE49-F238E27FC236}">
                    <a16:creationId xmlns:a16="http://schemas.microsoft.com/office/drawing/2014/main" id="{05B68944-FB2E-45AD-BF30-D970BDD63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5"/>
                <a:stretch>
                  <a:fillRect l="-1882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D1AF829F-7F60-46E5-A4A8-68BDFF2916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6172200" y="3118459"/>
            <a:ext cx="5183188" cy="245781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295CBB-D7D3-4C59-A6CE-638DD91C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8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E7832F-66B6-4F5F-9C5F-8A1A19D9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MC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F83FEDD-F4F6-4ECA-B96A-B0E98131E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D77896-7C30-4D60-A28B-6AA4D14E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4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1328D21-3038-4562-9ABE-1E8A1AF3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</a:t>
            </a:r>
            <a:r>
              <a:rPr lang="pt-BR" i="1" dirty="0" err="1"/>
              <a:t>On</a:t>
            </a:r>
            <a:r>
              <a:rPr lang="pt-BR" dirty="0"/>
              <a:t> e </a:t>
            </a:r>
            <a:r>
              <a:rPr lang="pt-BR" i="1" dirty="0"/>
              <a:t>Off-</a:t>
            </a:r>
            <a:r>
              <a:rPr lang="pt-BR" i="1" dirty="0" err="1"/>
              <a:t>Policy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88FC9BB1-FABD-4AE5-BE4C-4501ABF68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Aprendizado </a:t>
                </a:r>
                <a:r>
                  <a:rPr lang="pt-BR" i="1" dirty="0" err="1"/>
                  <a:t>on-policy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/>
                  <a:t>Aprender enquanto faz.</a:t>
                </a:r>
              </a:p>
              <a:p>
                <a:pPr lvl="1"/>
                <a:r>
                  <a:rPr lang="pt-BR" dirty="0"/>
                  <a:t>Aprende a política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enquanto</a:t>
                </a:r>
                <a:r>
                  <a:rPr lang="en-US" dirty="0"/>
                  <a:t> </a:t>
                </a:r>
                <a:r>
                  <a:rPr lang="en-US" dirty="0" err="1"/>
                  <a:t>executa</a:t>
                </a:r>
                <a:r>
                  <a:rPr lang="en-US" dirty="0"/>
                  <a:t> a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Aprende</a:t>
                </a:r>
                <a:r>
                  <a:rPr lang="en-US" dirty="0"/>
                  <a:t> a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de </a:t>
                </a:r>
                <a:r>
                  <a:rPr lang="en-US" dirty="0" err="1"/>
                  <a:t>experiências</a:t>
                </a:r>
                <a:r>
                  <a:rPr lang="en-US" dirty="0"/>
                  <a:t> </a:t>
                </a:r>
                <a:r>
                  <a:rPr lang="en-US" dirty="0" err="1"/>
                  <a:t>amostradas</a:t>
                </a:r>
                <a:r>
                  <a:rPr lang="en-US" dirty="0"/>
                  <a:t> </a:t>
                </a:r>
                <a:r>
                  <a:rPr lang="en-US" dirty="0" err="1"/>
                  <a:t>através</a:t>
                </a:r>
                <a:r>
                  <a:rPr lang="en-US" dirty="0"/>
                  <a:t> da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Aprendizado</a:t>
                </a:r>
                <a:r>
                  <a:rPr lang="en-US" dirty="0"/>
                  <a:t> </a:t>
                </a:r>
                <a:r>
                  <a:rPr lang="en-US" i="1" dirty="0"/>
                  <a:t>off-policy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Aprender</a:t>
                </a:r>
                <a:r>
                  <a:rPr lang="en-US" dirty="0"/>
                  <a:t> </a:t>
                </a:r>
                <a:r>
                  <a:rPr lang="en-US" dirty="0" err="1"/>
                  <a:t>vendo</a:t>
                </a:r>
                <a:r>
                  <a:rPr lang="en-US" dirty="0"/>
                  <a:t> outro </a:t>
                </a:r>
                <a:r>
                  <a:rPr lang="en-US" dirty="0" err="1"/>
                  <a:t>fazer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Aprender</a:t>
                </a:r>
                <a:r>
                  <a:rPr lang="en-US" dirty="0"/>
                  <a:t> a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enquanto</a:t>
                </a:r>
                <a:r>
                  <a:rPr lang="en-US" dirty="0"/>
                  <a:t> </a:t>
                </a:r>
                <a:r>
                  <a:rPr lang="en-US" dirty="0" err="1"/>
                  <a:t>executa</a:t>
                </a:r>
                <a:r>
                  <a:rPr lang="en-US" dirty="0"/>
                  <a:t> a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Aprende</a:t>
                </a:r>
                <a:r>
                  <a:rPr lang="en-US" dirty="0"/>
                  <a:t> a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de </a:t>
                </a:r>
                <a:r>
                  <a:rPr lang="en-US" dirty="0" err="1"/>
                  <a:t>experiências</a:t>
                </a:r>
                <a:r>
                  <a:rPr lang="en-US" dirty="0"/>
                  <a:t> </a:t>
                </a:r>
                <a:r>
                  <a:rPr lang="en-US" dirty="0" err="1"/>
                  <a:t>amostradas</a:t>
                </a:r>
                <a:r>
                  <a:rPr lang="en-US" dirty="0"/>
                  <a:t> </a:t>
                </a:r>
                <a:r>
                  <a:rPr lang="en-US" dirty="0" err="1"/>
                  <a:t>através</a:t>
                </a:r>
                <a:r>
                  <a:rPr lang="en-US" dirty="0"/>
                  <a:t> da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88FC9BB1-FABD-4AE5-BE4C-4501ABF68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5F7517-FC25-4D03-B945-48D12996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68F02-F91E-494E-82E1-09C4EC04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Iteração de Política (Relembrando)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CAD0D0-195C-44FB-AB34-18571AD45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Iniciar com política e função valor arbitrariamente.</a:t>
                </a:r>
              </a:p>
              <a:p>
                <a:r>
                  <a:rPr lang="pt-BR" dirty="0"/>
                  <a:t>Loop:</a:t>
                </a:r>
              </a:p>
              <a:p>
                <a:pPr lvl="1"/>
                <a:r>
                  <a:rPr lang="pt-BR" dirty="0"/>
                  <a:t>Avaliar a política usando avaliação de política iterativa.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lvl="1"/>
                <a:r>
                  <a:rPr lang="pt-BR" dirty="0"/>
                  <a:t>Melhorar a política agindo de forma gulosa em relação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1" dirty="0"/>
                  <a:t>Observação:</a:t>
                </a:r>
                <a:r>
                  <a:rPr lang="pt-BR" dirty="0"/>
                  <a:t> durante a avaliação, não precisa iterar até convergir.</a:t>
                </a:r>
              </a:p>
              <a:p>
                <a:pPr marL="0" indent="0">
                  <a:buNone/>
                </a:pPr>
                <a:r>
                  <a:rPr lang="pt-BR" dirty="0"/>
                  <a:t>Esse algoritmo converge para a política ótima.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CAD0D0-195C-44FB-AB34-18571AD45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D1C99F-162F-49F0-86D9-50D0B0D5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FD5F8-6D78-4110-84B2-84FD0FA5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Iteração de Política com Avaliação de MC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A4B206D-592D-4F16-B3D2-5E48018376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Ao invés de usar equação de expectativa de </a:t>
                </a:r>
                <a:r>
                  <a:rPr lang="pt-BR" dirty="0" err="1"/>
                  <a:t>Bellman</a:t>
                </a:r>
                <a:r>
                  <a:rPr lang="pt-BR" dirty="0"/>
                  <a:t> para avaliar política, pode-se usar MC!</a:t>
                </a:r>
              </a:p>
              <a:p>
                <a:r>
                  <a:rPr lang="en-US" dirty="0"/>
                  <a:t>Se </a:t>
                </a:r>
                <a:r>
                  <a:rPr lang="en-US" dirty="0" err="1"/>
                  <a:t>usamos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aprimoramento</a:t>
                </a:r>
                <a:r>
                  <a:rPr lang="en-US" dirty="0"/>
                  <a:t> </a:t>
                </a:r>
                <a:r>
                  <a:rPr lang="en-US" dirty="0" err="1"/>
                  <a:t>guloso</a:t>
                </a:r>
                <a:r>
                  <a:rPr lang="en-US" dirty="0"/>
                  <a:t> de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:r>
                  <a:rPr lang="en-US" dirty="0" err="1"/>
                  <a:t>requer</a:t>
                </a:r>
                <a:r>
                  <a:rPr lang="en-US" dirty="0"/>
                  <a:t> </a:t>
                </a:r>
                <a:r>
                  <a:rPr lang="en-US" dirty="0" err="1"/>
                  <a:t>modelo</a:t>
                </a:r>
                <a:r>
                  <a:rPr lang="en-US" dirty="0"/>
                  <a:t> do MDP: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Solução</a:t>
                </a:r>
                <a:r>
                  <a:rPr lang="en-US" dirty="0"/>
                  <a:t>: </a:t>
                </a:r>
                <a:r>
                  <a:rPr lang="en-US" dirty="0" err="1"/>
                  <a:t>usar</a:t>
                </a:r>
                <a:r>
                  <a:rPr lang="en-US" dirty="0"/>
                  <a:t> </a:t>
                </a:r>
                <a:r>
                  <a:rPr lang="en-US" dirty="0" err="1"/>
                  <a:t>função</a:t>
                </a:r>
                <a:r>
                  <a:rPr lang="en-US" dirty="0"/>
                  <a:t> </a:t>
                </a:r>
                <a:r>
                  <a:rPr lang="en-US" dirty="0" err="1"/>
                  <a:t>ação</a:t>
                </a:r>
                <a:r>
                  <a:rPr lang="en-US" dirty="0"/>
                  <a:t>-valor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A4B206D-592D-4F16-B3D2-5E48018376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E531BB-48EE-452F-8CD5-4D0AF758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3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FD5F8-6D78-4110-84B2-84FD0FA5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Iteração de Política com Avaliação de MC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A4B206D-592D-4F16-B3D2-5E48018376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Relembrando função ação-valor: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A4B206D-592D-4F16-B3D2-5E48018376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E531BB-48EE-452F-8CD5-4D0AF758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7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68F02-F91E-494E-82E1-09C4EC04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Iteração de Política com Avaliação de MC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CAD0D0-195C-44FB-AB34-18571AD45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Iniciar com política e função ação-valor arbitrariamente.</a:t>
                </a:r>
              </a:p>
              <a:p>
                <a:r>
                  <a:rPr lang="pt-BR" dirty="0"/>
                  <a:t>Loop:</a:t>
                </a:r>
              </a:p>
              <a:p>
                <a:pPr lvl="1"/>
                <a:r>
                  <a:rPr lang="pt-BR" dirty="0"/>
                  <a:t>Avaliar a política usando Monte Carlo: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lvl="1"/>
                <a:r>
                  <a:rPr lang="pt-BR" dirty="0"/>
                  <a:t>Melhorar a política agindo de forma gulosa em relação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b="0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r>
                  <a:rPr lang="en-US" dirty="0" err="1"/>
                  <a:t>Problema</a:t>
                </a:r>
                <a:r>
                  <a:rPr lang="en-US" dirty="0"/>
                  <a:t>: MC </a:t>
                </a:r>
                <a:r>
                  <a:rPr lang="en-US" dirty="0" err="1"/>
                  <a:t>só</a:t>
                </a:r>
                <a:r>
                  <a:rPr lang="en-US" dirty="0"/>
                  <a:t> converge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se </a:t>
                </a:r>
                <a:r>
                  <a:rPr lang="en-US" dirty="0" err="1"/>
                  <a:t>visitar</a:t>
                </a:r>
                <a:r>
                  <a:rPr lang="en-US" dirty="0"/>
                  <a:t> </a:t>
                </a:r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pares </a:t>
                </a:r>
                <a:r>
                  <a:rPr lang="en-US" dirty="0" err="1"/>
                  <a:t>estado-ação</a:t>
                </a:r>
                <a:r>
                  <a:rPr lang="en-US" dirty="0"/>
                  <a:t> </a:t>
                </a:r>
                <a:r>
                  <a:rPr lang="en-US" dirty="0" err="1"/>
                  <a:t>infinitas</a:t>
                </a:r>
                <a:r>
                  <a:rPr lang="en-US" dirty="0"/>
                  <a:t> </a:t>
                </a:r>
                <a:r>
                  <a:rPr lang="en-US" dirty="0" err="1"/>
                  <a:t>vezes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tem</a:t>
                </a:r>
                <a:r>
                  <a:rPr lang="en-US" dirty="0"/>
                  <a:t> que </a:t>
                </a:r>
                <a:r>
                  <a:rPr lang="en-US" dirty="0" err="1"/>
                  <a:t>garantir</a:t>
                </a:r>
                <a:r>
                  <a:rPr lang="en-US" dirty="0"/>
                  <a:t> </a:t>
                </a:r>
                <a:r>
                  <a:rPr lang="en-US" dirty="0" err="1"/>
                  <a:t>exploração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CAD0D0-195C-44FB-AB34-18571AD45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D1C99F-162F-49F0-86D9-50D0B0D5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E4120C4-6068-4C73-A6CF-FC2A39B955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Política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</a:t>
                </a:r>
                <a:r>
                  <a:rPr lang="en-US" i="1" dirty="0"/>
                  <a:t>greedy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E4120C4-6068-4C73-A6CF-FC2A39B95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023D9E9-3C42-418C-8B00-180674357E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Garante exploração contínua.</a:t>
                </a:r>
              </a:p>
              <a:p>
                <a:r>
                  <a:rPr lang="pt-BR" dirty="0"/>
                  <a:t>Simples implementação.</a:t>
                </a:r>
              </a:p>
              <a:p>
                <a:r>
                  <a:rPr lang="pt-BR" dirty="0"/>
                  <a:t>Todas as ações possíveis tem probabilidade não-nula.</a:t>
                </a:r>
              </a:p>
              <a:p>
                <a:r>
                  <a:rPr lang="pt-BR" dirty="0"/>
                  <a:t>Escolher ação gulosa com probabilidade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Escolher</a:t>
                </a:r>
                <a:r>
                  <a:rPr lang="en-US" dirty="0"/>
                  <a:t> </a:t>
                </a:r>
                <a:r>
                  <a:rPr lang="en-US" dirty="0" err="1"/>
                  <a:t>ação</a:t>
                </a:r>
                <a:r>
                  <a:rPr lang="en-US" dirty="0"/>
                  <a:t> </a:t>
                </a:r>
                <a:r>
                  <a:rPr lang="en-US" dirty="0" err="1"/>
                  <a:t>aleatoriamente</a:t>
                </a:r>
                <a:r>
                  <a:rPr lang="en-US" dirty="0"/>
                  <a:t> com </a:t>
                </a:r>
                <a:r>
                  <a:rPr lang="en-US" dirty="0" err="1"/>
                  <a:t>probabilidade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𝑐𝑜𝑛𝑡𝑟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023D9E9-3C42-418C-8B00-180674357E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F115C2-0BC6-4292-AA11-18274308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661641D-A57D-4CC0-9CCE-87DDCBCE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FE329B3-D1BA-49CC-866E-A9F2A2B5F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Relembrando:</a:t>
                </a:r>
              </a:p>
              <a:p>
                <a:pPr marL="0" indent="0" algn="ctr">
                  <a:buNone/>
                </a:pPr>
                <a:r>
                  <a:rPr lang="pt-BR" dirty="0"/>
                  <a:t>MDP: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FE329B3-D1BA-49CC-866E-A9F2A2B5F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0001FC-8ADD-4687-9E78-5A06C58C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68F02-F91E-494E-82E1-09C4EC04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MC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CAD0D0-195C-44FB-AB34-18571AD45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Iniciar com política e função ação-valor iniciais.</a:t>
                </a:r>
              </a:p>
              <a:p>
                <a:r>
                  <a:rPr lang="pt-BR" dirty="0"/>
                  <a:t>Loop:</a:t>
                </a:r>
              </a:p>
              <a:p>
                <a:pPr lvl="1"/>
                <a:r>
                  <a:rPr lang="pt-BR" dirty="0"/>
                  <a:t>Avaliar a política usando Monte Carlo: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lvl="1"/>
                <a:r>
                  <a:rPr lang="pt-BR" dirty="0"/>
                  <a:t>Aprimorar política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-</a:t>
                </a:r>
                <a:r>
                  <a:rPr lang="pt-BR" i="1" dirty="0" err="1"/>
                  <a:t>greedy</a:t>
                </a:r>
                <a:r>
                  <a:rPr lang="pt-BR" dirty="0"/>
                  <a:t>.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b="0" dirty="0"/>
                  <a:t>-</a:t>
                </a:r>
                <a:r>
                  <a:rPr lang="pt-BR" b="0" i="1" dirty="0" err="1"/>
                  <a:t>greedy</a:t>
                </a:r>
                <a:r>
                  <a:rPr lang="pt-BR" b="0" dirty="0"/>
                  <a:t>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b="0" dirty="0"/>
                  <a:t>)</a:t>
                </a:r>
              </a:p>
              <a:p>
                <a:pPr marL="457200" lvl="1" indent="0">
                  <a:buNone/>
                </a:pPr>
                <a:endParaRPr lang="pt-BR" dirty="0"/>
              </a:p>
              <a:p>
                <a:r>
                  <a:rPr lang="pt-BR" b="1" dirty="0"/>
                  <a:t>Observação:</a:t>
                </a:r>
                <a:r>
                  <a:rPr lang="pt-BR" dirty="0"/>
                  <a:t>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b="0" dirty="0"/>
                  <a:t> for constante, nunca converge para política ótima de verdade.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CAD0D0-195C-44FB-AB34-18571AD45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D1C99F-162F-49F0-86D9-50D0B0D5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0F2BF-434A-4BBC-88CB-B4FE7FEA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596F76-7EC3-41D3-8613-D3310F683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i="1" dirty="0"/>
                  <a:t>Greedy in </a:t>
                </a:r>
                <a:r>
                  <a:rPr lang="pt-BR" i="1" dirty="0" err="1"/>
                  <a:t>the</a:t>
                </a:r>
                <a:r>
                  <a:rPr lang="pt-BR" i="1" dirty="0"/>
                  <a:t> </a:t>
                </a:r>
                <a:r>
                  <a:rPr lang="pt-BR" i="1" dirty="0" err="1"/>
                  <a:t>Limit</a:t>
                </a:r>
                <a:r>
                  <a:rPr lang="pt-BR" i="1" dirty="0"/>
                  <a:t> </a:t>
                </a:r>
                <a:r>
                  <a:rPr lang="pt-BR" i="1" dirty="0" err="1"/>
                  <a:t>with</a:t>
                </a:r>
                <a:r>
                  <a:rPr lang="pt-BR" i="1" dirty="0"/>
                  <a:t> </a:t>
                </a:r>
                <a:r>
                  <a:rPr lang="pt-BR" i="1" dirty="0" err="1"/>
                  <a:t>Infinite</a:t>
                </a:r>
                <a:r>
                  <a:rPr lang="pt-BR" i="1" dirty="0"/>
                  <a:t> </a:t>
                </a:r>
                <a:r>
                  <a:rPr lang="pt-BR" i="1" dirty="0" err="1"/>
                  <a:t>Exploration</a:t>
                </a:r>
                <a:r>
                  <a:rPr lang="pt-BR" dirty="0"/>
                  <a:t> (GLIE).</a:t>
                </a:r>
              </a:p>
              <a:p>
                <a:r>
                  <a:rPr lang="pt-BR" dirty="0"/>
                  <a:t>Ideia: reduzir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ao</a:t>
                </a:r>
                <a:r>
                  <a:rPr lang="en-US" dirty="0"/>
                  <a:t> </a:t>
                </a:r>
                <a:r>
                  <a:rPr lang="en-US" dirty="0" err="1"/>
                  <a:t>longo</a:t>
                </a:r>
                <a:r>
                  <a:rPr lang="en-US" dirty="0"/>
                  <a:t> do tempo. </a:t>
                </a:r>
                <a:r>
                  <a:rPr lang="en-US" dirty="0" err="1"/>
                  <a:t>Exemplo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Com </a:t>
                </a:r>
                <a:r>
                  <a:rPr lang="en-US" dirty="0" err="1"/>
                  <a:t>isso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pares </a:t>
                </a:r>
                <a:r>
                  <a:rPr lang="en-US" dirty="0" err="1"/>
                  <a:t>estado-ação</a:t>
                </a:r>
                <a:r>
                  <a:rPr lang="en-US" dirty="0"/>
                  <a:t> </a:t>
                </a:r>
                <a:r>
                  <a:rPr lang="en-US" dirty="0" err="1"/>
                  <a:t>são</a:t>
                </a:r>
                <a:r>
                  <a:rPr lang="en-US" dirty="0"/>
                  <a:t> </a:t>
                </a:r>
                <a:r>
                  <a:rPr lang="en-US" dirty="0" err="1"/>
                  <a:t>visitados</a:t>
                </a:r>
                <a:r>
                  <a:rPr lang="en-US" dirty="0"/>
                  <a:t> </a:t>
                </a:r>
                <a:r>
                  <a:rPr lang="en-US" dirty="0" err="1"/>
                  <a:t>infinitas</a:t>
                </a:r>
                <a:r>
                  <a:rPr lang="en-US" dirty="0"/>
                  <a:t> </a:t>
                </a:r>
                <a:r>
                  <a:rPr lang="en-US" dirty="0" err="1"/>
                  <a:t>vezes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=∞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pPr lvl="1"/>
                <a:r>
                  <a:rPr lang="en-US" dirty="0"/>
                  <a:t>A </a:t>
                </a:r>
                <a:r>
                  <a:rPr lang="en-US" dirty="0" err="1"/>
                  <a:t>política</a:t>
                </a:r>
                <a:r>
                  <a:rPr lang="en-US" dirty="0"/>
                  <a:t> converge para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:r>
                  <a:rPr lang="en-US" dirty="0" err="1"/>
                  <a:t>gulosa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argmax</m:t>
                                          </m:r>
                                        </m:e>
                                        <m:li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𝑐𝑜𝑛𝑡𝑟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𝑟𝑖𝑜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596F76-7EC3-41D3-8613-D3310F683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7589C8-8966-4F7C-9E8F-09EEC6E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68F02-F91E-494E-82E1-09C4EC04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MC com GLIE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CAD0D0-195C-44FB-AB34-18571AD45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Iniciar com política e função ação-valor arbitrariamente.</a:t>
                </a:r>
              </a:p>
              <a:p>
                <a:r>
                  <a:rPr lang="pt-BR" dirty="0"/>
                  <a:t>Loop:</a:t>
                </a:r>
              </a:p>
              <a:p>
                <a:pPr lvl="1"/>
                <a:r>
                  <a:rPr lang="pt-BR" dirty="0"/>
                  <a:t>Amostrar k-</a:t>
                </a:r>
                <a:r>
                  <a:rPr lang="pt-BR" dirty="0" err="1"/>
                  <a:t>ésimo</a:t>
                </a:r>
                <a:r>
                  <a:rPr lang="pt-BR" dirty="0"/>
                  <a:t> episódio seguindo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Para cada estado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/>
                  <a:t> e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/>
                  <a:t> no episódio: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  <a:p>
                <a:pPr lvl="1"/>
                <a:r>
                  <a:rPr lang="pt-BR" dirty="0"/>
                  <a:t>Aprimorar política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-</a:t>
                </a:r>
                <a:r>
                  <a:rPr lang="pt-BR" i="1" dirty="0" err="1"/>
                  <a:t>greedy</a:t>
                </a:r>
                <a:r>
                  <a:rPr lang="pt-BR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m:rPr>
                          <m:nor/>
                        </m:rPr>
                        <a:rPr lang="pt-BR" dirty="0"/>
                        <m:t>−</m:t>
                      </m:r>
                      <m:r>
                        <m:rPr>
                          <m:nor/>
                        </m:rPr>
                        <a:rPr lang="pt-BR" i="1" dirty="0" err="1"/>
                        <m:t>greedy</m:t>
                      </m:r>
                      <m:r>
                        <m:rPr>
                          <m:nor/>
                        </m:rPr>
                        <a:rPr lang="pt-BR" dirty="0"/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pt-BR" dirty="0"/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Converge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  <a:r>
                  <a:rPr lang="pt-BR" i="1" dirty="0"/>
                  <a:t>On-policy</a:t>
                </a:r>
                <a:r>
                  <a:rPr lang="pt-BR" dirty="0"/>
                  <a:t>.</a:t>
                </a:r>
                <a:endParaRPr lang="pt-BR" b="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CAD0D0-195C-44FB-AB34-18571AD45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D1C99F-162F-49F0-86D9-50D0B0D5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F972A4-8F12-4759-8333-D607CC68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Sarsa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063870B-7C58-4364-95F4-A12A187C1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9FFF6B-575D-431F-8E6C-7A2B3C90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5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3F58241-BA2C-4643-945A-F3C924A8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MC x TD para Controle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ED770A20-D35F-4F09-BBA0-B98A865E6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Em Predição, vimos que TD tem várias vantagens sobre MC:</a:t>
                </a:r>
              </a:p>
              <a:p>
                <a:pPr lvl="1"/>
                <a:r>
                  <a:rPr lang="pt-BR" dirty="0"/>
                  <a:t>Menor variância.</a:t>
                </a:r>
              </a:p>
              <a:p>
                <a:pPr lvl="1"/>
                <a:r>
                  <a:rPr lang="pt-BR" i="1" dirty="0"/>
                  <a:t>On-line</a:t>
                </a:r>
                <a:r>
                  <a:rPr lang="pt-BR" dirty="0"/>
                  <a:t> (não precisa esperar terminar o episódio).</a:t>
                </a:r>
              </a:p>
              <a:p>
                <a:pPr lvl="1"/>
                <a:r>
                  <a:rPr lang="pt-BR" dirty="0"/>
                  <a:t>Pode usar trajetórias incompletas.</a:t>
                </a:r>
              </a:p>
              <a:p>
                <a:pPr lvl="1"/>
                <a:r>
                  <a:rPr lang="pt-BR" dirty="0"/>
                  <a:t>Funciona para tarefas continuadas.</a:t>
                </a:r>
              </a:p>
              <a:p>
                <a:r>
                  <a:rPr lang="pt-BR" dirty="0"/>
                  <a:t>Usar TD ao invés de MC para avaliar política:</a:t>
                </a:r>
              </a:p>
              <a:p>
                <a:pPr lvl="1"/>
                <a:r>
                  <a:rPr lang="pt-BR" dirty="0"/>
                  <a:t>Aplicar TD para aprender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Usar aprimoramento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-</a:t>
                </a:r>
                <a:r>
                  <a:rPr lang="pt-BR" i="1" dirty="0" err="1"/>
                  <a:t>greedy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Com isso, pode-se atualizar a cada passo, ao invés de precisar usar o episódio inteiro.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ED770A20-D35F-4F09-BBA0-B98A865E6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53C9E3-0B2B-40A3-A3B2-BDF6FD7F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91256-EB5E-4325-B517-36821DF9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Sarsa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2E5C349-2047-47CE-AE5F-97E44DD1F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Nome </a:t>
                </a:r>
                <a:r>
                  <a:rPr lang="en-US" dirty="0" err="1"/>
                  <a:t>vem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escolhido</a:t>
                </a:r>
                <a:r>
                  <a:rPr lang="en-US" dirty="0"/>
                  <a:t> com </a:t>
                </a:r>
                <a:r>
                  <a:rPr lang="en-US" dirty="0" err="1"/>
                  <a:t>mesma</a:t>
                </a:r>
                <a:r>
                  <a:rPr lang="en-US" dirty="0"/>
                  <a:t>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i="1" dirty="0"/>
                  <a:t>On-policy </a:t>
                </a:r>
                <a:r>
                  <a:rPr lang="en-US" dirty="0"/>
                  <a:t>pois </a:t>
                </a:r>
                <a:r>
                  <a:rPr lang="en-US" dirty="0" err="1"/>
                  <a:t>avalia</a:t>
                </a:r>
                <a:r>
                  <a:rPr lang="en-US" dirty="0"/>
                  <a:t>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:r>
                  <a:rPr lang="en-US" dirty="0" err="1"/>
                  <a:t>sendo</a:t>
                </a:r>
                <a:r>
                  <a:rPr lang="en-US" dirty="0"/>
                  <a:t> </a:t>
                </a:r>
                <a:r>
                  <a:rPr lang="en-US" dirty="0" err="1"/>
                  <a:t>executada</a:t>
                </a:r>
                <a:r>
                  <a:rPr lang="en-US" dirty="0"/>
                  <a:t> por </a:t>
                </a:r>
                <a:r>
                  <a:rPr lang="en-US" dirty="0" err="1"/>
                  <a:t>amostragem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2E5C349-2047-47CE-AE5F-97E44DD1F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ABCBC-68CB-43DC-A6FF-6C423B73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45</a:t>
            </a:fld>
            <a:endParaRPr lang="en-US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F0A7294-B12A-421A-9349-47A6DA757B5B}"/>
              </a:ext>
            </a:extLst>
          </p:cNvPr>
          <p:cNvGrpSpPr/>
          <p:nvPr/>
        </p:nvGrpSpPr>
        <p:grpSpPr>
          <a:xfrm>
            <a:off x="5946227" y="2532889"/>
            <a:ext cx="734024" cy="1714355"/>
            <a:chOff x="5946227" y="2532889"/>
            <a:chExt cx="734024" cy="171435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32B9726-5702-4887-B3DF-BEC60A177E53}"/>
                </a:ext>
              </a:extLst>
            </p:cNvPr>
            <p:cNvSpPr/>
            <p:nvPr/>
          </p:nvSpPr>
          <p:spPr>
            <a:xfrm>
              <a:off x="5946228" y="2552444"/>
              <a:ext cx="299545" cy="29954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19AFD8A-8912-46BB-94B3-B553E4F7D157}"/>
                </a:ext>
              </a:extLst>
            </p:cNvPr>
            <p:cNvSpPr/>
            <p:nvPr/>
          </p:nvSpPr>
          <p:spPr>
            <a:xfrm>
              <a:off x="6009289" y="3077435"/>
              <a:ext cx="173422" cy="17342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9C4A0A9-EFFD-488F-9FC2-1424FDB5978D}"/>
                </a:ext>
              </a:extLst>
            </p:cNvPr>
            <p:cNvSpPr/>
            <p:nvPr/>
          </p:nvSpPr>
          <p:spPr>
            <a:xfrm>
              <a:off x="5946227" y="3476303"/>
              <a:ext cx="299545" cy="29954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F9575012-02B5-4D01-8618-89606F5B3C48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6096000" y="2851989"/>
              <a:ext cx="1" cy="225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3013793-6A11-4C60-8D1D-88ED786138D3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6096000" y="3250857"/>
              <a:ext cx="0" cy="225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3007651-F2F7-4C5B-BC1D-569B444D680D}"/>
                </a:ext>
              </a:extLst>
            </p:cNvPr>
            <p:cNvSpPr/>
            <p:nvPr/>
          </p:nvSpPr>
          <p:spPr>
            <a:xfrm>
              <a:off x="6009289" y="4001294"/>
              <a:ext cx="173422" cy="17342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C552AAD3-37A8-451E-A3B6-6E635A42F116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6096000" y="3775848"/>
              <a:ext cx="0" cy="225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9A8E0E65-46AD-4819-8627-7EE9C43350F0}"/>
                    </a:ext>
                  </a:extLst>
                </p:cNvPr>
                <p:cNvSpPr txBox="1"/>
                <p:nvPr/>
              </p:nvSpPr>
              <p:spPr>
                <a:xfrm>
                  <a:off x="6228233" y="2532889"/>
                  <a:ext cx="363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9A8E0E65-46AD-4819-8627-7EE9C4335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233" y="2532889"/>
                  <a:ext cx="36388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6407B14D-7DD7-4BB0-A050-24BF0DEE7A61}"/>
                    </a:ext>
                  </a:extLst>
                </p:cNvPr>
                <p:cNvSpPr txBox="1"/>
                <p:nvPr/>
              </p:nvSpPr>
              <p:spPr>
                <a:xfrm>
                  <a:off x="6217332" y="2939499"/>
                  <a:ext cx="385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6407B14D-7DD7-4BB0-A050-24BF0DEE7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332" y="2939499"/>
                  <a:ext cx="385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D95A3F0A-0C71-47DC-A26B-A762AB20EBDC}"/>
                    </a:ext>
                  </a:extLst>
                </p:cNvPr>
                <p:cNvSpPr txBox="1"/>
                <p:nvPr/>
              </p:nvSpPr>
              <p:spPr>
                <a:xfrm>
                  <a:off x="6237501" y="3180109"/>
                  <a:ext cx="391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D95A3F0A-0C71-47DC-A26B-A762AB20E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501" y="3180109"/>
                  <a:ext cx="3917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C036694E-1795-49A5-8C4C-28D0BC381850}"/>
                    </a:ext>
                  </a:extLst>
                </p:cNvPr>
                <p:cNvSpPr txBox="1"/>
                <p:nvPr/>
              </p:nvSpPr>
              <p:spPr>
                <a:xfrm>
                  <a:off x="6237501" y="345653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C036694E-1795-49A5-8C4C-28D0BC381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501" y="3456532"/>
                  <a:ext cx="4187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02248B67-742F-4B41-959A-34F675EC0327}"/>
                    </a:ext>
                  </a:extLst>
                </p:cNvPr>
                <p:cNvSpPr txBox="1"/>
                <p:nvPr/>
              </p:nvSpPr>
              <p:spPr>
                <a:xfrm>
                  <a:off x="6237501" y="3877912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02248B67-742F-4B41-959A-34F675EC0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501" y="3877912"/>
                  <a:ext cx="4427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900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CB193-051F-4C1D-B31D-8A8A63A3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Sarsa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645F6DF-DFB0-494D-A218-EE3FD7258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Inicializar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arbitrariamente</a:t>
                </a:r>
                <a:r>
                  <a:rPr lang="en-US" dirty="0"/>
                  <a:t>. </a:t>
                </a:r>
                <a:r>
                  <a:rPr lang="en-US" dirty="0" err="1"/>
                  <a:t>Inicializar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b="0" dirty="0"/>
                  <a:t>-</a:t>
                </a:r>
                <a:r>
                  <a:rPr lang="pt-BR" b="0" i="1" dirty="0" err="1"/>
                  <a:t>greedy</a:t>
                </a:r>
                <a:r>
                  <a:rPr lang="pt-BR" b="0" dirty="0"/>
                  <a:t>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Loop (para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episódio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Inicializar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</a:t>
                </a:r>
                <a:r>
                  <a:rPr lang="en-US" i="1" dirty="0"/>
                  <a:t>greedy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Loop (para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passo</a:t>
                </a:r>
                <a:r>
                  <a:rPr lang="en-US" dirty="0"/>
                  <a:t> do </a:t>
                </a:r>
                <a:r>
                  <a:rPr lang="en-US" dirty="0" err="1"/>
                  <a:t>episódio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 err="1"/>
                  <a:t>Tomar</a:t>
                </a:r>
                <a:r>
                  <a:rPr lang="en-US" dirty="0"/>
                  <a:t> </a:t>
                </a:r>
                <a:r>
                  <a:rPr lang="en-US" dirty="0" err="1"/>
                  <a:t>ação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observar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𝜀</m:t>
                    </m:r>
                    <m:r>
                      <m:rPr>
                        <m:nor/>
                      </m:rPr>
                      <a:rPr lang="en-US" dirty="0"/>
                      <m:t>−</m:t>
                    </m:r>
                    <m:r>
                      <m:rPr>
                        <m:nor/>
                      </m:rPr>
                      <a:rPr lang="en-US" dirty="0"/>
                      <m:t>greedy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Até</a:t>
                </a:r>
                <a:r>
                  <a:rPr lang="en-US" dirty="0"/>
                  <a:t> o </a:t>
                </a:r>
                <a:r>
                  <a:rPr lang="en-US" dirty="0" err="1"/>
                  <a:t>fim</a:t>
                </a:r>
                <a:r>
                  <a:rPr lang="en-US" dirty="0"/>
                  <a:t> do </a:t>
                </a:r>
                <a:r>
                  <a:rPr lang="en-US" dirty="0" err="1"/>
                  <a:t>episódio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645F6DF-DFB0-494D-A218-EE3FD7258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BF3FE9-DBDC-457F-9FA1-A6A7C36D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38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A1BC9-AD5F-4387-8B11-740F469D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Convergência do </a:t>
            </a:r>
            <a:r>
              <a:rPr lang="pt-BR" dirty="0" err="1"/>
              <a:t>Sarsa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6D817CB-861D-466F-AC2B-4A172B996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Teorema: </a:t>
                </a:r>
                <a:r>
                  <a:rPr lang="pt-BR" dirty="0" err="1"/>
                  <a:t>Sarsa</a:t>
                </a:r>
                <a:r>
                  <a:rPr lang="pt-BR" dirty="0"/>
                  <a:t> converge para a função ação-valor ótima,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sobre as </a:t>
                </a:r>
                <a:r>
                  <a:rPr lang="en-US" dirty="0" err="1"/>
                  <a:t>seguintes</a:t>
                </a:r>
                <a:r>
                  <a:rPr lang="en-US" dirty="0"/>
                  <a:t> </a:t>
                </a:r>
                <a:r>
                  <a:rPr lang="en-US" dirty="0" err="1"/>
                  <a:t>condições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Sequência</a:t>
                </a:r>
                <a:r>
                  <a:rPr lang="en-US" dirty="0"/>
                  <a:t> de </a:t>
                </a:r>
                <a:r>
                  <a:rPr lang="en-US" dirty="0" err="1"/>
                  <a:t>políticas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GLIE.</a:t>
                </a:r>
              </a:p>
              <a:p>
                <a:pPr lvl="1"/>
                <a:r>
                  <a:rPr lang="en-US" dirty="0" err="1"/>
                  <a:t>Sequência</a:t>
                </a:r>
                <a:r>
                  <a:rPr lang="en-US" dirty="0"/>
                  <a:t> de </a:t>
                </a:r>
                <a:r>
                  <a:rPr lang="en-US" dirty="0" err="1"/>
                  <a:t>passos</a:t>
                </a:r>
                <a:r>
                  <a:rPr lang="en-US" dirty="0"/>
                  <a:t> de </a:t>
                </a:r>
                <a:r>
                  <a:rPr lang="en-US" dirty="0" err="1"/>
                  <a:t>aprendizado</a:t>
                </a:r>
                <a:r>
                  <a:rPr lang="en-US" dirty="0"/>
                  <a:t> Robbins-</a:t>
                </a:r>
                <a:r>
                  <a:rPr lang="en-US" dirty="0" err="1"/>
                  <a:t>Monro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=∞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Na </a:t>
                </a:r>
                <a:r>
                  <a:rPr lang="en-US" dirty="0" err="1"/>
                  <a:t>prática</a:t>
                </a:r>
                <a:r>
                  <a:rPr lang="en-US" dirty="0"/>
                  <a:t>, </a:t>
                </a:r>
                <a:r>
                  <a:rPr lang="en-US" dirty="0" err="1"/>
                  <a:t>Sarsa</a:t>
                </a:r>
                <a:r>
                  <a:rPr lang="en-US" dirty="0"/>
                  <a:t> </a:t>
                </a:r>
                <a:r>
                  <a:rPr lang="en-US" dirty="0" err="1"/>
                  <a:t>costuma</a:t>
                </a:r>
                <a:r>
                  <a:rPr lang="en-US" dirty="0"/>
                  <a:t> </a:t>
                </a:r>
                <a:r>
                  <a:rPr lang="en-US" dirty="0" err="1"/>
                  <a:t>funcionar</a:t>
                </a:r>
                <a:r>
                  <a:rPr lang="en-US" dirty="0"/>
                  <a:t> </a:t>
                </a:r>
                <a:r>
                  <a:rPr lang="en-US" dirty="0" err="1"/>
                  <a:t>bem</a:t>
                </a:r>
                <a:r>
                  <a:rPr lang="en-US" dirty="0"/>
                  <a:t> </a:t>
                </a:r>
                <a:r>
                  <a:rPr lang="en-US" dirty="0" err="1"/>
                  <a:t>mesmo</a:t>
                </a:r>
                <a:r>
                  <a:rPr lang="en-US" dirty="0"/>
                  <a:t> </a:t>
                </a:r>
                <a:r>
                  <a:rPr lang="en-US" dirty="0" err="1"/>
                  <a:t>quando</a:t>
                </a:r>
                <a:r>
                  <a:rPr lang="en-US" dirty="0"/>
                  <a:t>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nos</a:t>
                </a:r>
                <a:r>
                  <a:rPr lang="en-US" dirty="0"/>
                  <a:t> </a:t>
                </a:r>
                <a:r>
                  <a:rPr lang="en-US" dirty="0" err="1"/>
                  <a:t>preocupamos</a:t>
                </a:r>
                <a:r>
                  <a:rPr lang="en-US" dirty="0"/>
                  <a:t> com </a:t>
                </a:r>
                <a:r>
                  <a:rPr lang="en-US" dirty="0" err="1"/>
                  <a:t>essas</a:t>
                </a:r>
                <a:r>
                  <a:rPr lang="en-US" dirty="0"/>
                  <a:t> </a:t>
                </a:r>
                <a:r>
                  <a:rPr lang="en-US" dirty="0" err="1"/>
                  <a:t>condições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É </a:t>
                </a:r>
                <a:r>
                  <a:rPr lang="en-US" dirty="0" err="1"/>
                  <a:t>comum</a:t>
                </a:r>
                <a:r>
                  <a:rPr lang="en-US" dirty="0"/>
                  <a:t> </a:t>
                </a:r>
                <a:r>
                  <a:rPr lang="en-US" dirty="0" err="1"/>
                  <a:t>usar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fixo</a:t>
                </a:r>
                <a:r>
                  <a:rPr lang="en-US" dirty="0"/>
                  <a:t> com </a:t>
                </a:r>
                <a:r>
                  <a:rPr lang="en-US" dirty="0" err="1"/>
                  <a:t>Sarsa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6D817CB-861D-466F-AC2B-4A172B996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ADB5CF-E8DF-441B-9145-EC0D4A74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565E8-EBB0-496D-88AF-FC837457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Sarsa</a:t>
            </a:r>
            <a:r>
              <a:rPr lang="pt-BR" dirty="0"/>
              <a:t> de n Passos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23477E-2ACF-42AC-91DD-79096201F4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Assim como foi feito com TD, pode-se pensar em “Q-retornos” de n passos para </a:t>
                </a:r>
                <a:r>
                  <a:rPr lang="pt-BR" dirty="0" err="1"/>
                  <a:t>Sarsa</a:t>
                </a:r>
                <a:r>
                  <a:rPr lang="pt-BR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Sarsa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b="0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b="0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 (MC):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(∞)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23477E-2ACF-42AC-91DD-79096201F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5CADA-A09A-4736-A49C-AFF98FF0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6436A-A932-44A5-B638-F5812ADA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Sarsa</a:t>
            </a:r>
            <a:r>
              <a:rPr lang="pt-BR" dirty="0"/>
              <a:t> de n Passos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ADA0C95-8E5E-4D80-8783-8F6F40368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Q-</a:t>
                </a:r>
                <a:r>
                  <a:rPr lang="en-US" dirty="0" err="1"/>
                  <a:t>retorno</a:t>
                </a:r>
                <a:r>
                  <a:rPr lang="en-US" dirty="0"/>
                  <a:t> de n </a:t>
                </a:r>
                <a:r>
                  <a:rPr lang="en-US" dirty="0" err="1"/>
                  <a:t>passos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Sarsa</a:t>
                </a:r>
                <a:r>
                  <a:rPr lang="en-US" dirty="0"/>
                  <a:t> de n </a:t>
                </a:r>
                <a:r>
                  <a:rPr lang="en-US" dirty="0" err="1"/>
                  <a:t>passos</a:t>
                </a:r>
                <a:r>
                  <a:rPr lang="en-US" dirty="0"/>
                  <a:t> </a:t>
                </a:r>
                <a:r>
                  <a:rPr lang="en-US" dirty="0" err="1"/>
                  <a:t>atualiza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usando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dirty="0" err="1"/>
                  <a:t>alvo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Também</a:t>
                </a:r>
                <a:r>
                  <a:rPr lang="en-US" dirty="0"/>
                  <a:t> </a:t>
                </a:r>
                <a:r>
                  <a:rPr lang="en-US" dirty="0" err="1"/>
                  <a:t>existe</a:t>
                </a:r>
                <a:r>
                  <a:rPr lang="en-US" dirty="0"/>
                  <a:t> um </a:t>
                </a:r>
                <a:r>
                  <a:rPr lang="en-US" dirty="0" err="1"/>
                  <a:t>Sarsa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ADA0C95-8E5E-4D80-8783-8F6F40368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BBD71E-D6DE-458C-81FF-5D61412A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938B90A-D1A0-4955-BB2A-FD4D1128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/>
              <a:t>Aprendizado por Reforço Baseado em Modelo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3F28D509-ED10-4E6B-9564-A496DF35C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Predição: avaliar uma política.</a:t>
                </a:r>
              </a:p>
              <a:p>
                <a:r>
                  <a:rPr lang="pt-BR" dirty="0"/>
                  <a:t>Controle: determinar a política ótima.</a:t>
                </a:r>
              </a:p>
              <a:p>
                <a:r>
                  <a:rPr lang="pt-BR" dirty="0"/>
                  <a:t>Métodos de programação dinâmica se baseiam nas equações de </a:t>
                </a:r>
                <a:r>
                  <a:rPr lang="pt-BR" dirty="0" err="1"/>
                  <a:t>Bellman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3F28D509-ED10-4E6B-9564-A496DF35C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3D1F16-74AC-4183-B4A0-FBE4BD51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9BD78E-986F-4ECE-8929-7CCD1916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Q-Learning</a:t>
            </a:r>
            <a:endParaRPr lang="en-US" i="1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ADDEF5A-C987-48A3-831C-45BD6716F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0DF725-0CFF-4C10-9243-6E122B83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99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1EB1EBE-D7BD-4624-95B7-D4927FF7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Q-Learning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A7F2BD13-8477-46AD-A505-23E2ED38E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Aprendizado </a:t>
                </a:r>
                <a:r>
                  <a:rPr lang="pt-BR" i="1" dirty="0"/>
                  <a:t>off-</a:t>
                </a:r>
                <a:r>
                  <a:rPr lang="pt-BR" i="1" dirty="0" err="1"/>
                  <a:t>policy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Segue política de comportamento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Aprende</a:t>
                </a:r>
                <a:r>
                  <a:rPr lang="en-US" dirty="0"/>
                  <a:t>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:r>
                  <a:rPr lang="en-US" dirty="0" err="1"/>
                  <a:t>alvo</a:t>
                </a:r>
                <a:r>
                  <a:rPr lang="en-US" dirty="0"/>
                  <a:t> </a:t>
                </a:r>
                <a:r>
                  <a:rPr lang="en-US" dirty="0" err="1"/>
                  <a:t>ótima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</a:t>
                </a:r>
                <a:r>
                  <a:rPr lang="en-US" i="1" dirty="0"/>
                  <a:t>greedy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é </a:t>
                </a:r>
                <a:r>
                  <a:rPr lang="en-US" i="1" dirty="0"/>
                  <a:t>greedy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Atualização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pt-B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 </a:t>
                </a:r>
                <a:r>
                  <a:rPr lang="en-US" dirty="0" err="1"/>
                  <a:t>fundo</a:t>
                </a:r>
                <a:r>
                  <a:rPr lang="en-US" dirty="0"/>
                  <a:t>, </a:t>
                </a:r>
                <a:r>
                  <a:rPr lang="en-US" dirty="0" err="1"/>
                  <a:t>usa</a:t>
                </a:r>
                <a:r>
                  <a:rPr lang="en-US" dirty="0"/>
                  <a:t> </a:t>
                </a:r>
                <a:r>
                  <a:rPr lang="en-US" dirty="0" err="1"/>
                  <a:t>equação</a:t>
                </a:r>
                <a:r>
                  <a:rPr lang="en-US" dirty="0"/>
                  <a:t> de </a:t>
                </a:r>
                <a:r>
                  <a:rPr lang="en-US" dirty="0" err="1"/>
                  <a:t>otimalidade</a:t>
                </a:r>
                <a:r>
                  <a:rPr lang="en-US" dirty="0"/>
                  <a:t> de Bellman com </a:t>
                </a:r>
                <a:r>
                  <a:rPr lang="en-US" dirty="0" err="1"/>
                  <a:t>amostragem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A7F2BD13-8477-46AD-A505-23E2ED38E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99BE03-DF57-4779-9EC7-CE46860D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884C8-3E54-4BD8-80F6-1E3E5121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Q-Learning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4F3A4B-5D6B-499C-8FE6-D7C6CDF29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Durante aprendizado,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são</a:t>
                </a:r>
                <a:r>
                  <a:rPr lang="en-US" dirty="0"/>
                  <a:t> </a:t>
                </a:r>
                <a:r>
                  <a:rPr lang="en-US" dirty="0" err="1"/>
                  <a:t>aprimoradas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Como </a:t>
                </a:r>
                <a:r>
                  <a:rPr lang="en-US" i="1" dirty="0"/>
                  <a:t>Q-Learning</a:t>
                </a:r>
                <a:r>
                  <a:rPr lang="en-US" dirty="0"/>
                  <a:t> </a:t>
                </a:r>
                <a:r>
                  <a:rPr lang="en-US" dirty="0" err="1"/>
                  <a:t>aprende</a:t>
                </a:r>
                <a:r>
                  <a:rPr lang="en-US" dirty="0"/>
                  <a:t>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:r>
                  <a:rPr lang="en-US" dirty="0" err="1"/>
                  <a:t>ótima</a:t>
                </a:r>
                <a:r>
                  <a:rPr lang="en-US" dirty="0"/>
                  <a:t> </a:t>
                </a:r>
                <a:r>
                  <a:rPr lang="en-US" dirty="0" err="1"/>
                  <a:t>diretamente</a:t>
                </a:r>
                <a:r>
                  <a:rPr lang="en-US" dirty="0"/>
                  <a:t>,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há</a:t>
                </a:r>
                <a:r>
                  <a:rPr lang="en-US" dirty="0"/>
                  <a:t> </a:t>
                </a:r>
                <a:r>
                  <a:rPr lang="en-US" dirty="0" err="1"/>
                  <a:t>necessidade</a:t>
                </a:r>
                <a:r>
                  <a:rPr lang="en-US" dirty="0"/>
                  <a:t> de </a:t>
                </a:r>
                <a:r>
                  <a:rPr lang="en-US" dirty="0" err="1"/>
                  <a:t>reduzir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ao</a:t>
                </a:r>
                <a:r>
                  <a:rPr lang="en-US" dirty="0"/>
                  <a:t> </a:t>
                </a:r>
                <a:r>
                  <a:rPr lang="en-US" dirty="0" err="1"/>
                  <a:t>longo</a:t>
                </a:r>
                <a:r>
                  <a:rPr lang="en-US" dirty="0"/>
                  <a:t> do </a:t>
                </a:r>
                <a:r>
                  <a:rPr lang="en-US" dirty="0" err="1"/>
                  <a:t>aprendizado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4F3A4B-5D6B-499C-8FE6-D7C6CDF29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D12FF8-2C9F-4282-BCE1-2AA2746F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6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E8A04-D264-4827-918E-51AD5CF7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Q-Learning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F59CEF0-CD93-4F04-ABF7-AA53EED8A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/>
                  <a:t>Inicializar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arbitrariamente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Inicializar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sz="2400" dirty="0"/>
                  <a:t>-</a:t>
                </a:r>
                <a:r>
                  <a:rPr lang="pt-BR" sz="2400" i="1" dirty="0" err="1"/>
                  <a:t>greedy</a:t>
                </a:r>
                <a:r>
                  <a:rPr lang="pt-BR" sz="2400" dirty="0"/>
                  <a:t>(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2400" dirty="0"/>
                  <a:t>).</a:t>
                </a:r>
              </a:p>
              <a:p>
                <a:pPr marL="0" indent="0">
                  <a:buNone/>
                </a:pPr>
                <a:r>
                  <a:rPr lang="en-US" sz="2400" dirty="0"/>
                  <a:t>Loop (para </a:t>
                </a:r>
                <a:r>
                  <a:rPr lang="en-US" sz="2400" dirty="0" err="1"/>
                  <a:t>cada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episódio</a:t>
                </a:r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Inicializar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i="1" dirty="0"/>
                  <a:t>greedy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	Loop (para </a:t>
                </a:r>
                <a:r>
                  <a:rPr lang="en-US" sz="2400" dirty="0" err="1"/>
                  <a:t>cada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passo</a:t>
                </a:r>
                <a:r>
                  <a:rPr lang="en-US" sz="2400" dirty="0"/>
                  <a:t> do </a:t>
                </a:r>
                <a:r>
                  <a:rPr lang="en-US" sz="2400" dirty="0" err="1"/>
                  <a:t>episódio</a:t>
                </a:r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 err="1"/>
                  <a:t>Tomar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ação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observar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pt-B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t-B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Até</a:t>
                </a:r>
                <a:r>
                  <a:rPr lang="en-US" sz="2400" dirty="0"/>
                  <a:t> o </a:t>
                </a:r>
                <a:r>
                  <a:rPr lang="en-US" sz="2400" dirty="0" err="1"/>
                  <a:t>fim</a:t>
                </a:r>
                <a:r>
                  <a:rPr lang="en-US" sz="2400" dirty="0"/>
                  <a:t> do </a:t>
                </a:r>
                <a:r>
                  <a:rPr lang="en-US" sz="2400" dirty="0" err="1"/>
                  <a:t>episódio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F59CEF0-CD93-4F04-ABF7-AA53EED8A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FDD912-4F39-48B1-B6E2-DEDEE1F0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44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912C67-DE7E-44DB-B72C-037873E3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Sarsa</a:t>
            </a:r>
            <a:r>
              <a:rPr lang="pt-BR" dirty="0"/>
              <a:t> x </a:t>
            </a:r>
            <a:r>
              <a:rPr lang="pt-BR" i="1" dirty="0"/>
              <a:t>Q-Learning</a:t>
            </a:r>
            <a:endParaRPr lang="en-US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5262E6-D042-41EF-8790-D98B3708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54</a:t>
            </a:fld>
            <a:endParaRPr lang="en-US"/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46FD6B07-A07B-4690-B831-5FDFB1EBCD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78606"/>
            <a:ext cx="5181600" cy="3245375"/>
          </a:xfrm>
          <a:prstGeom prst="rect">
            <a:avLst/>
          </a:prstGeom>
        </p:spPr>
      </p:pic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6D861D06-2F05-4B68-A829-7CA6684902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840871"/>
            <a:ext cx="5181600" cy="2320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5B418B0-855A-4D2C-BE81-CE41E80ED23D}"/>
                  </a:ext>
                </a:extLst>
              </p:cNvPr>
              <p:cNvSpPr txBox="1"/>
              <p:nvPr/>
            </p:nvSpPr>
            <p:spPr>
              <a:xfrm>
                <a:off x="8372861" y="1852838"/>
                <a:ext cx="956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5B418B0-855A-4D2C-BE81-CE41E80ED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861" y="1852838"/>
                <a:ext cx="9566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C38D62D9-40D8-4F3D-AE81-13B3509B3BD8}"/>
              </a:ext>
            </a:extLst>
          </p:cNvPr>
          <p:cNvSpPr txBox="1"/>
          <p:nvPr/>
        </p:nvSpPr>
        <p:spPr>
          <a:xfrm>
            <a:off x="2818897" y="352697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Q-Learning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FAC452-6B82-4826-816A-D6C018AE3858}"/>
              </a:ext>
            </a:extLst>
          </p:cNvPr>
          <p:cNvSpPr txBox="1"/>
          <p:nvPr/>
        </p:nvSpPr>
        <p:spPr>
          <a:xfrm>
            <a:off x="4265691" y="265620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00B0F0"/>
                </a:solidFill>
              </a:rPr>
              <a:t>Sarsa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633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912C67-DE7E-44DB-B72C-037873E3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Sarsa</a:t>
            </a:r>
            <a:r>
              <a:rPr lang="pt-BR" dirty="0"/>
              <a:t> x </a:t>
            </a:r>
            <a:r>
              <a:rPr lang="pt-BR" i="1" dirty="0"/>
              <a:t>Q-Learning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960F2E9E-ADC9-45CC-B9E5-AC5D0CA54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pt-BR" i="1" dirty="0"/>
                  <a:t>Q-Learning</a:t>
                </a:r>
                <a:r>
                  <a:rPr lang="pt-BR" dirty="0"/>
                  <a:t> encontra o caminho ótimo, enquanto o </a:t>
                </a:r>
                <a:r>
                  <a:rPr lang="pt-BR" dirty="0" err="1"/>
                  <a:t>Sarsa</a:t>
                </a:r>
                <a:r>
                  <a:rPr lang="pt-BR" dirty="0"/>
                  <a:t> fica limitado pelo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</a:t>
                </a:r>
                <a:r>
                  <a:rPr lang="en-US" i="1" dirty="0"/>
                  <a:t>greedy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Apesar</a:t>
                </a:r>
                <a:r>
                  <a:rPr lang="en-US" dirty="0"/>
                  <a:t> </a:t>
                </a:r>
                <a:r>
                  <a:rPr lang="en-US" dirty="0" err="1"/>
                  <a:t>disso</a:t>
                </a:r>
                <a:r>
                  <a:rPr lang="en-US" dirty="0"/>
                  <a:t>, o </a:t>
                </a:r>
                <a:r>
                  <a:rPr lang="en-US" dirty="0" err="1"/>
                  <a:t>Sarsa</a:t>
                </a:r>
                <a:r>
                  <a:rPr lang="en-US" dirty="0"/>
                  <a:t> </a:t>
                </a:r>
                <a:r>
                  <a:rPr lang="en-US" dirty="0" err="1"/>
                  <a:t>tem</a:t>
                </a:r>
                <a:r>
                  <a:rPr lang="en-US" dirty="0"/>
                  <a:t> </a:t>
                </a:r>
                <a:r>
                  <a:rPr lang="en-US" dirty="0" err="1"/>
                  <a:t>melhor</a:t>
                </a:r>
                <a:r>
                  <a:rPr lang="en-US" dirty="0"/>
                  <a:t> </a:t>
                </a:r>
                <a:r>
                  <a:rPr lang="en-US" dirty="0" err="1"/>
                  <a:t>desempenho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execução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Isso</a:t>
                </a:r>
                <a:r>
                  <a:rPr lang="en-US" dirty="0"/>
                  <a:t> </a:t>
                </a:r>
                <a:r>
                  <a:rPr lang="en-US" dirty="0" err="1"/>
                  <a:t>acontece</a:t>
                </a:r>
                <a:r>
                  <a:rPr lang="en-US" dirty="0"/>
                  <a:t> pois </a:t>
                </a:r>
                <a:r>
                  <a:rPr lang="en-US" dirty="0" err="1"/>
                  <a:t>Sarsa</a:t>
                </a:r>
                <a:r>
                  <a:rPr lang="en-US" dirty="0"/>
                  <a:t> leva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conta</a:t>
                </a:r>
                <a:r>
                  <a:rPr lang="en-US" dirty="0"/>
                  <a:t> que </a:t>
                </a:r>
                <a:r>
                  <a:rPr lang="en-US" dirty="0" err="1"/>
                  <a:t>executa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</a:t>
                </a:r>
                <a:r>
                  <a:rPr lang="en-US" i="1" dirty="0"/>
                  <a:t>greedy</a:t>
                </a:r>
                <a:r>
                  <a:rPr lang="en-US" dirty="0"/>
                  <a:t>, </a:t>
                </a:r>
                <a:r>
                  <a:rPr lang="en-US" dirty="0" err="1"/>
                  <a:t>assim</a:t>
                </a:r>
                <a:r>
                  <a:rPr lang="en-US" dirty="0"/>
                  <a:t> </a:t>
                </a:r>
                <a:r>
                  <a:rPr lang="en-US" dirty="0" err="1"/>
                  <a:t>aprende</a:t>
                </a:r>
                <a:r>
                  <a:rPr lang="en-US" dirty="0"/>
                  <a:t>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:r>
                  <a:rPr lang="en-US" dirty="0" err="1"/>
                  <a:t>mais</a:t>
                </a:r>
                <a:r>
                  <a:rPr lang="en-US" dirty="0"/>
                  <a:t> </a:t>
                </a:r>
                <a:r>
                  <a:rPr lang="en-US" dirty="0" err="1"/>
                  <a:t>conservadora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960F2E9E-ADC9-45CC-B9E5-AC5D0CA54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5262E6-D042-41EF-8790-D98B3708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7C28F-AC6D-43A7-8A02-74A9A639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DP x TD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05417308-591E-46FE-BF6F-CC978395B5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62120171"/>
                  </p:ext>
                </p:extLst>
              </p:nvPr>
            </p:nvGraphicFramePr>
            <p:xfrm>
              <a:off x="838200" y="1825625"/>
              <a:ext cx="10515600" cy="2926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474891958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5844987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9309358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Programação Dinâmica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i="1" dirty="0"/>
                            <a:t>Temporal-</a:t>
                          </a:r>
                          <a:r>
                            <a:rPr lang="pt-BR" sz="2400" i="1" dirty="0" err="1"/>
                            <a:t>Difference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6093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Equação de expectativa de </a:t>
                          </a:r>
                          <a:r>
                            <a:rPr lang="pt-BR" sz="2400" dirty="0" err="1"/>
                            <a:t>Bellman</a:t>
                          </a:r>
                          <a:r>
                            <a:rPr lang="pt-BR" sz="2400" dirty="0"/>
                            <a:t> para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40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Avaliação de Política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Aprendizado TD (Predição)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5491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/>
                            <a:t>Equação de expectativa de </a:t>
                          </a:r>
                          <a:r>
                            <a:rPr lang="pt-BR" sz="2400" dirty="0" err="1"/>
                            <a:t>Bellman</a:t>
                          </a:r>
                          <a:r>
                            <a:rPr lang="pt-BR" sz="2400" dirty="0"/>
                            <a:t> para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240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Iteração de Política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 err="1"/>
                            <a:t>Sarsa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2704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/>
                            <a:t>Equação de </a:t>
                          </a:r>
                          <a:r>
                            <a:rPr lang="pt-BR" sz="2400" dirty="0" err="1"/>
                            <a:t>otimalidade</a:t>
                          </a:r>
                          <a:r>
                            <a:rPr lang="pt-BR" sz="2400" dirty="0"/>
                            <a:t> de </a:t>
                          </a:r>
                          <a:r>
                            <a:rPr lang="pt-BR" sz="2400" dirty="0" err="1"/>
                            <a:t>Bellman</a:t>
                          </a:r>
                          <a:r>
                            <a:rPr lang="pt-BR" sz="2400" dirty="0"/>
                            <a:t> para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240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Iteração de Valor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Q-Learning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2338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05417308-591E-46FE-BF6F-CC978395B5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62120171"/>
                  </p:ext>
                </p:extLst>
              </p:nvPr>
            </p:nvGraphicFramePr>
            <p:xfrm>
              <a:off x="838200" y="1825625"/>
              <a:ext cx="10515600" cy="2926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474891958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5844987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9309358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Programação Dinâmica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i="1" dirty="0"/>
                            <a:t>Temporal-</a:t>
                          </a:r>
                          <a:r>
                            <a:rPr lang="pt-BR" sz="2400" i="1" dirty="0" err="1"/>
                            <a:t>Difference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609367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4" t="-61481" r="-200522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Avaliação de Política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Aprendizado TD (Predição)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549136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4" t="-160294" r="-200522" b="-115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Iteração de Política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 err="1"/>
                            <a:t>Sarsa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270447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4" t="-262222" r="-200522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Iteração de Valor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Q-Learning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2338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7FEB91-21DC-43F4-AD84-CAD0ED62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73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7C28F-AC6D-43A7-8A02-74A9A639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Equações de Atualização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05417308-591E-46FE-BF6F-CC978395B5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682313"/>
                  </p:ext>
                </p:extLst>
              </p:nvPr>
            </p:nvGraphicFramePr>
            <p:xfrm>
              <a:off x="838200" y="1825625"/>
              <a:ext cx="10515600" cy="2926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474891958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5844987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9309358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Programação Dinâmica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Temporal-</a:t>
                          </a:r>
                          <a:r>
                            <a:rPr lang="pt-BR" sz="2400" dirty="0" err="1"/>
                            <a:t>Difference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6093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Equação de expectativa de </a:t>
                          </a:r>
                          <a:r>
                            <a:rPr lang="pt-BR" sz="2400" dirty="0" err="1"/>
                            <a:t>Bellman</a:t>
                          </a:r>
                          <a:r>
                            <a:rPr lang="pt-BR" sz="2400" dirty="0"/>
                            <a:t> para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40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5491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/>
                            <a:t>Equação de expectativa de </a:t>
                          </a:r>
                          <a:r>
                            <a:rPr lang="pt-BR" sz="2400" dirty="0" err="1"/>
                            <a:t>Bellman</a:t>
                          </a:r>
                          <a:r>
                            <a:rPr lang="pt-BR" sz="2400" dirty="0"/>
                            <a:t> para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240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pt-B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pt-BR" sz="2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0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pt-BR" sz="2000" b="0" i="1" dirty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pt-BR" sz="2000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20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pt-BR" sz="2000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pt-B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pt-B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pt-BR" sz="2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pt-B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pt-B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2704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/>
                            <a:t>Equação de </a:t>
                          </a:r>
                          <a:r>
                            <a:rPr lang="pt-BR" sz="2400" dirty="0" err="1"/>
                            <a:t>otimalidade</a:t>
                          </a:r>
                          <a:r>
                            <a:rPr lang="pt-BR" sz="2400" dirty="0"/>
                            <a:t> de </a:t>
                          </a:r>
                          <a:r>
                            <a:rPr lang="pt-BR" sz="2400" dirty="0" err="1"/>
                            <a:t>Bellman</a:t>
                          </a:r>
                          <a:r>
                            <a:rPr lang="pt-BR" sz="2400" dirty="0"/>
                            <a:t> para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240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0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0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p>
                                            <m: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pt-B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20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2338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05417308-591E-46FE-BF6F-CC978395B5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682313"/>
                  </p:ext>
                </p:extLst>
              </p:nvPr>
            </p:nvGraphicFramePr>
            <p:xfrm>
              <a:off x="838200" y="1825625"/>
              <a:ext cx="10515600" cy="2926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474891958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5844987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9309358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Programação Dinâmica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Temporal-</a:t>
                          </a:r>
                          <a:r>
                            <a:rPr lang="pt-BR" sz="2400" dirty="0" err="1"/>
                            <a:t>Difference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609367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4" t="-61481" r="-200522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61481" r="-100174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48" t="-61481" r="-348" b="-2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49136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4" t="-160294" r="-200522" b="-115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60294" r="-100174" b="-115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48" t="-160294" r="-348" b="-115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270447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4" t="-262222" r="-200522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62222" r="-10017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48" t="-262222" r="-348" b="-1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2338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7FEB91-21DC-43F4-AD84-CAD0ED62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11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DD321BA-C6FF-4B46-9A5D-CD67EF85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Amostragem por Importância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57A5FDD-A8FE-4D24-9E35-4229C6C1E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DD2811-B1FC-4172-A8B7-2FD77C5C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19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B3FE6AE-53E6-4AF9-BBFB-C435467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</a:t>
            </a:r>
            <a:r>
              <a:rPr lang="pt-BR" i="1" dirty="0"/>
              <a:t>Off-</a:t>
            </a:r>
            <a:r>
              <a:rPr lang="pt-BR" i="1" dirty="0" err="1"/>
              <a:t>Policy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1B96077-A7BA-47D6-8D82-BD4D6B0D7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Avaliar política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para </a:t>
                </a:r>
                <a:r>
                  <a:rPr lang="en-US" dirty="0" err="1"/>
                  <a:t>calcular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ou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enquanto</a:t>
                </a:r>
                <a:r>
                  <a:rPr lang="en-US" dirty="0"/>
                  <a:t> segue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Utilidades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Aprender</a:t>
                </a:r>
                <a:r>
                  <a:rPr lang="en-US" dirty="0"/>
                  <a:t> </a:t>
                </a:r>
                <a:r>
                  <a:rPr lang="en-US" dirty="0" err="1"/>
                  <a:t>observando</a:t>
                </a:r>
                <a:r>
                  <a:rPr lang="en-US" dirty="0"/>
                  <a:t> </a:t>
                </a:r>
                <a:r>
                  <a:rPr lang="en-US" dirty="0" err="1"/>
                  <a:t>humanos</a:t>
                </a:r>
                <a:r>
                  <a:rPr lang="en-US" dirty="0"/>
                  <a:t> e outros </a:t>
                </a:r>
                <a:r>
                  <a:rPr lang="en-US" dirty="0" err="1"/>
                  <a:t>agentes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Reusar</a:t>
                </a:r>
                <a:r>
                  <a:rPr lang="en-US" dirty="0"/>
                  <a:t> </a:t>
                </a:r>
                <a:r>
                  <a:rPr lang="en-US" dirty="0" err="1"/>
                  <a:t>experiência</a:t>
                </a:r>
                <a:r>
                  <a:rPr lang="en-US" dirty="0"/>
                  <a:t> </a:t>
                </a:r>
                <a:r>
                  <a:rPr lang="en-US" dirty="0" err="1"/>
                  <a:t>gerada</a:t>
                </a:r>
                <a:r>
                  <a:rPr lang="en-US" dirty="0"/>
                  <a:t> por </a:t>
                </a:r>
                <a:r>
                  <a:rPr lang="en-US" dirty="0" err="1"/>
                  <a:t>políticas</a:t>
                </a:r>
                <a:r>
                  <a:rPr lang="en-US" dirty="0"/>
                  <a:t> </a:t>
                </a:r>
                <a:r>
                  <a:rPr lang="en-US" dirty="0" err="1"/>
                  <a:t>antigas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(com </a:t>
                </a:r>
                <a:r>
                  <a:rPr lang="en-US" i="1" dirty="0"/>
                  <a:t>on-policy</a:t>
                </a:r>
                <a:r>
                  <a:rPr lang="en-US" dirty="0"/>
                  <a:t>, as </a:t>
                </a:r>
                <a:r>
                  <a:rPr lang="en-US" dirty="0" err="1"/>
                  <a:t>experiências</a:t>
                </a:r>
                <a:r>
                  <a:rPr lang="en-US" dirty="0"/>
                  <a:t> </a:t>
                </a:r>
                <a:r>
                  <a:rPr lang="en-US" dirty="0" err="1"/>
                  <a:t>anteriores</a:t>
                </a:r>
                <a:r>
                  <a:rPr lang="en-US" dirty="0"/>
                  <a:t> </a:t>
                </a:r>
                <a:r>
                  <a:rPr lang="en-US" dirty="0" err="1"/>
                  <a:t>são</a:t>
                </a:r>
                <a:r>
                  <a:rPr lang="en-US" dirty="0"/>
                  <a:t> </a:t>
                </a:r>
                <a:r>
                  <a:rPr lang="en-US" dirty="0" err="1"/>
                  <a:t>descartadas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 err="1"/>
                  <a:t>Aprender</a:t>
                </a:r>
                <a:r>
                  <a:rPr lang="en-US" dirty="0"/>
                  <a:t>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:r>
                  <a:rPr lang="en-US" dirty="0" err="1"/>
                  <a:t>ótima</a:t>
                </a:r>
                <a:r>
                  <a:rPr lang="en-US" dirty="0"/>
                  <a:t> </a:t>
                </a:r>
                <a:r>
                  <a:rPr lang="en-US" dirty="0" err="1"/>
                  <a:t>enquanto</a:t>
                </a:r>
                <a:r>
                  <a:rPr lang="en-US" dirty="0"/>
                  <a:t> segue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:r>
                  <a:rPr lang="en-US" dirty="0" err="1"/>
                  <a:t>exploratória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1B96077-A7BA-47D6-8D82-BD4D6B0D7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D20C15-BF6B-48F9-8348-6F5D5B01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938B90A-D1A0-4955-BB2A-FD4D1128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 Livre de Modelo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3F28D509-ED10-4E6B-9564-A496DF35C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Entretanto, métodos de programação dinâmica requerem que a dinâmica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do MDP seja conhecida.</a:t>
                </a:r>
              </a:p>
              <a:p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problemas</a:t>
                </a:r>
                <a:r>
                  <a:rPr lang="en-US" dirty="0"/>
                  <a:t> </a:t>
                </a:r>
                <a:r>
                  <a:rPr lang="en-US" dirty="0" err="1"/>
                  <a:t>complicados</a:t>
                </a:r>
                <a:r>
                  <a:rPr lang="en-US" dirty="0"/>
                  <a:t>, a </a:t>
                </a:r>
                <a:r>
                  <a:rPr lang="en-US" dirty="0" err="1"/>
                  <a:t>dinâmica</a:t>
                </a:r>
                <a:r>
                  <a:rPr lang="en-US" dirty="0"/>
                  <a:t> </a:t>
                </a:r>
                <a:r>
                  <a:rPr lang="en-US" dirty="0" err="1"/>
                  <a:t>geralmente</a:t>
                </a:r>
                <a:r>
                  <a:rPr lang="en-US" dirty="0"/>
                  <a:t> </a:t>
                </a:r>
                <a:r>
                  <a:rPr lang="en-US" dirty="0" err="1"/>
                  <a:t>não</a:t>
                </a:r>
                <a:r>
                  <a:rPr lang="en-US" dirty="0"/>
                  <a:t> é </a:t>
                </a:r>
                <a:r>
                  <a:rPr lang="en-US" dirty="0" err="1"/>
                  <a:t>conhecida</a:t>
                </a:r>
                <a:r>
                  <a:rPr lang="en-US" dirty="0"/>
                  <a:t>…</a:t>
                </a:r>
              </a:p>
              <a:p>
                <a:r>
                  <a:rPr lang="en-US" dirty="0"/>
                  <a:t>Qual a </a:t>
                </a:r>
                <a:r>
                  <a:rPr lang="en-US" dirty="0" err="1"/>
                  <a:t>probabilidade</a:t>
                </a:r>
                <a:r>
                  <a:rPr lang="en-US" dirty="0"/>
                  <a:t> do </a:t>
                </a:r>
                <a:r>
                  <a:rPr lang="en-US" dirty="0" err="1"/>
                  <a:t>robô</a:t>
                </a:r>
                <a:r>
                  <a:rPr lang="en-US" dirty="0"/>
                  <a:t> </a:t>
                </a:r>
                <a:r>
                  <a:rPr lang="en-US" dirty="0" err="1"/>
                  <a:t>fazer</a:t>
                </a:r>
                <a:r>
                  <a:rPr lang="en-US" dirty="0"/>
                  <a:t> </a:t>
                </a:r>
                <a:r>
                  <a:rPr lang="en-US" dirty="0" err="1"/>
                  <a:t>gol</a:t>
                </a:r>
                <a:r>
                  <a:rPr lang="en-US" dirty="0"/>
                  <a:t> se </a:t>
                </a:r>
                <a:r>
                  <a:rPr lang="en-US" dirty="0" err="1"/>
                  <a:t>ele</a:t>
                </a:r>
                <a:r>
                  <a:rPr lang="en-US" dirty="0"/>
                  <a:t> </a:t>
                </a:r>
                <a:r>
                  <a:rPr lang="en-US" dirty="0" err="1"/>
                  <a:t>está</a:t>
                </a:r>
                <a:r>
                  <a:rPr lang="en-US" dirty="0"/>
                  <a:t> a 3 m do </a:t>
                </a:r>
                <a:r>
                  <a:rPr lang="en-US" dirty="0" err="1"/>
                  <a:t>gol</a:t>
                </a:r>
                <a:r>
                  <a:rPr lang="en-US" dirty="0"/>
                  <a:t> e </a:t>
                </a:r>
                <a:r>
                  <a:rPr lang="en-US" dirty="0" err="1"/>
                  <a:t>chuta</a:t>
                </a:r>
                <a:r>
                  <a:rPr lang="en-US" dirty="0"/>
                  <a:t> a bola?</a:t>
                </a:r>
              </a:p>
              <a:p>
                <a:r>
                  <a:rPr lang="en-US" dirty="0"/>
                  <a:t>Qual a </a:t>
                </a:r>
                <a:r>
                  <a:rPr lang="en-US" dirty="0" err="1"/>
                  <a:t>probabilidade</a:t>
                </a:r>
                <a:r>
                  <a:rPr lang="en-US" dirty="0"/>
                  <a:t> de um </a:t>
                </a:r>
                <a:r>
                  <a:rPr lang="en-US" dirty="0" err="1"/>
                  <a:t>carro</a:t>
                </a:r>
                <a:r>
                  <a:rPr lang="en-US" dirty="0"/>
                  <a:t> </a:t>
                </a:r>
                <a:r>
                  <a:rPr lang="en-US" dirty="0" err="1"/>
                  <a:t>autônomo</a:t>
                </a:r>
                <a:r>
                  <a:rPr lang="en-US" dirty="0"/>
                  <a:t> </a:t>
                </a:r>
                <a:r>
                  <a:rPr lang="en-US" dirty="0" err="1"/>
                  <a:t>colidir</a:t>
                </a:r>
                <a:r>
                  <a:rPr lang="en-US" dirty="0"/>
                  <a:t> se </a:t>
                </a:r>
                <a:r>
                  <a:rPr lang="en-US" dirty="0" err="1"/>
                  <a:t>ele</a:t>
                </a:r>
                <a:r>
                  <a:rPr lang="en-US" dirty="0"/>
                  <a:t> </a:t>
                </a:r>
                <a:r>
                  <a:rPr lang="en-US" dirty="0" err="1"/>
                  <a:t>freiar</a:t>
                </a:r>
                <a:r>
                  <a:rPr lang="en-US" dirty="0"/>
                  <a:t> a 5 m do </a:t>
                </a:r>
                <a:r>
                  <a:rPr lang="en-US" dirty="0" err="1"/>
                  <a:t>obstáculo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É </a:t>
                </a:r>
                <a:r>
                  <a:rPr lang="en-US" dirty="0" err="1"/>
                  <a:t>muito</a:t>
                </a:r>
                <a:r>
                  <a:rPr lang="en-US" dirty="0"/>
                  <a:t> </a:t>
                </a:r>
                <a:r>
                  <a:rPr lang="en-US" dirty="0" err="1"/>
                  <a:t>comum</a:t>
                </a:r>
                <a:r>
                  <a:rPr lang="en-US" dirty="0"/>
                  <a:t> </a:t>
                </a:r>
                <a:r>
                  <a:rPr lang="en-US" dirty="0" err="1"/>
                  <a:t>conseguirmos</a:t>
                </a:r>
                <a:r>
                  <a:rPr lang="en-US" dirty="0"/>
                  <a:t> </a:t>
                </a:r>
                <a:r>
                  <a:rPr lang="en-US" dirty="0" err="1"/>
                  <a:t>simular</a:t>
                </a:r>
                <a:r>
                  <a:rPr lang="en-US" dirty="0"/>
                  <a:t> “</a:t>
                </a:r>
                <a:r>
                  <a:rPr lang="en-US" dirty="0" err="1"/>
                  <a:t>amostras</a:t>
                </a:r>
                <a:r>
                  <a:rPr lang="en-US" dirty="0"/>
                  <a:t>” da </a:t>
                </a:r>
                <a:r>
                  <a:rPr lang="en-US" dirty="0" err="1"/>
                  <a:t>dinâmica</a:t>
                </a:r>
                <a:r>
                  <a:rPr lang="en-US" dirty="0"/>
                  <a:t>, mas </a:t>
                </a:r>
                <a:r>
                  <a:rPr lang="en-US" dirty="0" err="1"/>
                  <a:t>não</a:t>
                </a:r>
                <a:r>
                  <a:rPr lang="en-US" dirty="0"/>
                  <a:t> saber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3F28D509-ED10-4E6B-9564-A496DF35C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3D1F16-74AC-4183-B4A0-FBE4BD51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7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B3FE6AE-53E6-4AF9-BBFB-C435467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Amostragem por Importância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1B96077-A7BA-47D6-8D82-BD4D6B0D7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Inglês: </a:t>
                </a:r>
                <a:r>
                  <a:rPr lang="pt-BR" i="1" dirty="0" err="1"/>
                  <a:t>Importance</a:t>
                </a:r>
                <a:r>
                  <a:rPr lang="pt-BR" i="1" dirty="0"/>
                  <a:t> </a:t>
                </a:r>
                <a:r>
                  <a:rPr lang="pt-BR" i="1" dirty="0" err="1"/>
                  <a:t>Sampling</a:t>
                </a:r>
                <a:r>
                  <a:rPr lang="pt-BR" dirty="0"/>
                  <a:t> (IS).</a:t>
                </a:r>
              </a:p>
              <a:p>
                <a:r>
                  <a:rPr lang="pt-BR" dirty="0"/>
                  <a:t>Estimar esperança usando uma distribuição diferente: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Usa</a:t>
                </a:r>
                <a:r>
                  <a:rPr lang="en-US" dirty="0"/>
                  <a:t>-se </a:t>
                </a:r>
                <a:r>
                  <a:rPr lang="en-US" dirty="0" err="1"/>
                  <a:t>geralmente</a:t>
                </a:r>
                <a:r>
                  <a:rPr lang="en-US" dirty="0"/>
                  <a:t> no </a:t>
                </a:r>
                <a:r>
                  <a:rPr lang="en-US" dirty="0" err="1"/>
                  <a:t>caso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que </a:t>
                </a:r>
                <a:r>
                  <a:rPr lang="pt-BR" dirty="0"/>
                  <a:t>queremos amostrar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mas </a:t>
                </a:r>
                <a:r>
                  <a:rPr lang="en-US" dirty="0" err="1"/>
                  <a:t>amostrar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é </a:t>
                </a:r>
                <a:r>
                  <a:rPr lang="en-US" dirty="0" err="1"/>
                  <a:t>difícil</a:t>
                </a:r>
                <a:r>
                  <a:rPr lang="en-US" dirty="0"/>
                  <a:t> e </a:t>
                </a:r>
                <a:r>
                  <a:rPr lang="en-US" dirty="0" err="1"/>
                  <a:t>amostrar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é </a:t>
                </a:r>
                <a:r>
                  <a:rPr lang="en-US" dirty="0" err="1"/>
                  <a:t>fácil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No </a:t>
                </a:r>
                <a:r>
                  <a:rPr lang="en-US" dirty="0" err="1"/>
                  <a:t>caso</a:t>
                </a:r>
                <a:r>
                  <a:rPr lang="en-US" dirty="0"/>
                  <a:t> de RL,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1B96077-A7BA-47D6-8D82-BD4D6B0D7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D20C15-BF6B-48F9-8348-6F5D5B01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60</a:t>
            </a:fld>
            <a:endParaRPr lang="en-US"/>
          </a:p>
        </p:txBody>
      </p:sp>
      <p:pic>
        <p:nvPicPr>
          <p:cNvPr id="7" name="Picture 4" descr="Resultado de imagem para blackboard">
            <a:extLst>
              <a:ext uri="{FF2B5EF4-FFF2-40B4-BE49-F238E27FC236}">
                <a16:creationId xmlns:a16="http://schemas.microsoft.com/office/drawing/2014/main" id="{1A1C391F-40B6-4F13-96CC-8CEBD87E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6514123"/>
            <a:ext cx="609600" cy="34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49E79-2B86-4BEE-A1D2-16454771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 para MC </a:t>
            </a:r>
            <a:r>
              <a:rPr lang="pt-BR" i="1" dirty="0"/>
              <a:t>Off-line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AC6AD1D-06EE-48C3-B1A6-84698BDC2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Retornos gerados seguindo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Pode</a:t>
                </a:r>
                <a:r>
                  <a:rPr lang="en-US" dirty="0"/>
                  <a:t>-se </a:t>
                </a:r>
                <a:r>
                  <a:rPr lang="en-US" dirty="0" err="1"/>
                  <a:t>mostrar</a:t>
                </a:r>
                <a:r>
                  <a:rPr lang="en-US" dirty="0"/>
                  <a:t> que o </a:t>
                </a:r>
                <a:r>
                  <a:rPr lang="en-US" dirty="0" err="1"/>
                  <a:t>retorno</a:t>
                </a:r>
                <a:r>
                  <a:rPr lang="en-US" dirty="0"/>
                  <a:t> </a:t>
                </a:r>
                <a:r>
                  <a:rPr lang="en-US" dirty="0" err="1"/>
                  <a:t>corrigido</a:t>
                </a:r>
                <a:r>
                  <a:rPr lang="en-US" dirty="0"/>
                  <a:t>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Atualização</a:t>
                </a:r>
                <a:r>
                  <a:rPr lang="en-US" dirty="0"/>
                  <a:t> da </a:t>
                </a:r>
                <a:r>
                  <a:rPr lang="en-US" dirty="0" err="1"/>
                  <a:t>função</a:t>
                </a:r>
                <a:r>
                  <a:rPr lang="en-US" dirty="0"/>
                  <a:t> valor: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</a:t>
                </a:r>
                <a:r>
                  <a:rPr lang="en-US" dirty="0" err="1"/>
                  <a:t>pode</a:t>
                </a:r>
                <a:r>
                  <a:rPr lang="en-US" dirty="0"/>
                  <a:t> </a:t>
                </a:r>
                <a:r>
                  <a:rPr lang="en-US" dirty="0" err="1"/>
                  <a:t>aumentar</a:t>
                </a:r>
                <a:r>
                  <a:rPr lang="en-US" dirty="0"/>
                  <a:t> </a:t>
                </a:r>
                <a:r>
                  <a:rPr lang="en-US" dirty="0" err="1"/>
                  <a:t>muito</a:t>
                </a:r>
                <a:r>
                  <a:rPr lang="en-US" dirty="0"/>
                  <a:t> a </a:t>
                </a:r>
                <a:r>
                  <a:rPr lang="en-US" dirty="0" err="1"/>
                  <a:t>variância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Na </a:t>
                </a:r>
                <a:r>
                  <a:rPr lang="en-US" dirty="0" err="1"/>
                  <a:t>prática</a:t>
                </a:r>
                <a:r>
                  <a:rPr lang="en-US" dirty="0"/>
                  <a:t>, MC </a:t>
                </a:r>
                <a:r>
                  <a:rPr lang="en-US" i="1" dirty="0"/>
                  <a:t>off-line</a:t>
                </a:r>
                <a:r>
                  <a:rPr lang="en-US" dirty="0"/>
                  <a:t> com IS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funciona</a:t>
                </a:r>
                <a:r>
                  <a:rPr lang="en-US" dirty="0"/>
                  <a:t> </a:t>
                </a:r>
                <a:r>
                  <a:rPr lang="en-US" dirty="0" err="1"/>
                  <a:t>devido</a:t>
                </a:r>
                <a:r>
                  <a:rPr lang="en-US" dirty="0"/>
                  <a:t> à </a:t>
                </a:r>
                <a:r>
                  <a:rPr lang="en-US" dirty="0" err="1"/>
                  <a:t>variância</a:t>
                </a:r>
                <a:r>
                  <a:rPr lang="en-US" dirty="0"/>
                  <a:t> </a:t>
                </a:r>
                <a:r>
                  <a:rPr lang="en-US" dirty="0" err="1"/>
                  <a:t>muito</a:t>
                </a:r>
                <a:r>
                  <a:rPr lang="en-US" dirty="0"/>
                  <a:t> </a:t>
                </a:r>
                <a:r>
                  <a:rPr lang="en-US" dirty="0" err="1"/>
                  <a:t>alta.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AC6AD1D-06EE-48C3-B1A6-84698BDC2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0C50F2-738A-4012-9560-912883FE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9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499FF-C287-4B9A-ADB9-346D8EFE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 para TD </a:t>
            </a:r>
            <a:r>
              <a:rPr lang="pt-BR" i="1" dirty="0"/>
              <a:t>Off-</a:t>
            </a:r>
            <a:r>
              <a:rPr lang="pt-BR" i="1" dirty="0" err="1"/>
              <a:t>Policy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D294EA-719E-4B7E-AFF2-DECAA184F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Usar alvo TD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para </a:t>
                </a:r>
                <a:r>
                  <a:rPr lang="en-US" dirty="0" err="1"/>
                  <a:t>avaliar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Considerar</a:t>
                </a:r>
                <a:r>
                  <a:rPr lang="en-US" dirty="0"/>
                  <a:t> IS para </a:t>
                </a:r>
                <a:r>
                  <a:rPr lang="en-US" dirty="0" err="1"/>
                  <a:t>corrigir</a:t>
                </a:r>
                <a:r>
                  <a:rPr lang="en-US" dirty="0"/>
                  <a:t> o </a:t>
                </a:r>
                <a:r>
                  <a:rPr lang="en-US" dirty="0" err="1"/>
                  <a:t>alvo</a:t>
                </a:r>
                <a:r>
                  <a:rPr lang="en-US" dirty="0"/>
                  <a:t> TD.</a:t>
                </a:r>
              </a:p>
              <a:p>
                <a:r>
                  <a:rPr lang="en-US" dirty="0" err="1"/>
                  <a:t>Equação</a:t>
                </a:r>
                <a:r>
                  <a:rPr lang="en-US" dirty="0"/>
                  <a:t> de </a:t>
                </a:r>
                <a:r>
                  <a:rPr lang="en-US" dirty="0" err="1"/>
                  <a:t>atualização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Variância</a:t>
                </a:r>
                <a:r>
                  <a:rPr lang="en-US" dirty="0"/>
                  <a:t> </a:t>
                </a:r>
                <a:r>
                  <a:rPr lang="en-US" dirty="0" err="1"/>
                  <a:t>muito</a:t>
                </a:r>
                <a:r>
                  <a:rPr lang="en-US" dirty="0"/>
                  <a:t> </a:t>
                </a:r>
                <a:r>
                  <a:rPr lang="en-US" dirty="0" err="1"/>
                  <a:t>menor</a:t>
                </a:r>
                <a:r>
                  <a:rPr lang="en-US" dirty="0"/>
                  <a:t> que MC </a:t>
                </a:r>
                <a:r>
                  <a:rPr lang="en-US" i="1" dirty="0"/>
                  <a:t>off-line</a:t>
                </a:r>
                <a:r>
                  <a:rPr lang="en-US" dirty="0"/>
                  <a:t> com 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D294EA-719E-4B7E-AFF2-DECAA184F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9C5C48-3A1B-48F1-BC8B-348260A7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77DE1-3167-4406-B4C7-45B5622B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Saber Mais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F767A4-B7B9-41BC-A5B3-60AECA0D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Curso do David Silver (aulas 4 e 5): </a:t>
            </a:r>
            <a:r>
              <a:rPr lang="en-US" dirty="0">
                <a:hlinkClick r:id="rId2"/>
              </a:rPr>
              <a:t>http://www0.cs.ucl.ac.uk/staff/d.silver/web/Teaching.html</a:t>
            </a:r>
            <a:r>
              <a:rPr lang="pt-BR" dirty="0"/>
              <a:t>.</a:t>
            </a:r>
          </a:p>
          <a:p>
            <a:r>
              <a:rPr lang="en-US" dirty="0" err="1"/>
              <a:t>Capítulos</a:t>
            </a:r>
            <a:r>
              <a:rPr lang="en-US" dirty="0"/>
              <a:t> 5, 6 e 7 do </a:t>
            </a:r>
            <a:r>
              <a:rPr lang="en-US" dirty="0" err="1"/>
              <a:t>livro</a:t>
            </a:r>
            <a:r>
              <a:rPr lang="en-US" dirty="0"/>
              <a:t>: </a:t>
            </a:r>
            <a:r>
              <a:rPr lang="pt-BR" dirty="0"/>
              <a:t>SUTTON, R. S.; BARTO, A. G. </a:t>
            </a:r>
            <a:r>
              <a:rPr lang="pt-BR" i="1" dirty="0" err="1"/>
              <a:t>Reinforcement</a:t>
            </a:r>
            <a:r>
              <a:rPr lang="pt-BR" i="1" dirty="0"/>
              <a:t> Learning: </a:t>
            </a:r>
            <a:r>
              <a:rPr lang="pt-BR" i="1" dirty="0" err="1"/>
              <a:t>An</a:t>
            </a:r>
            <a:r>
              <a:rPr lang="pt-BR" i="1" dirty="0"/>
              <a:t> </a:t>
            </a:r>
            <a:r>
              <a:rPr lang="pt-BR" i="1" dirty="0" err="1"/>
              <a:t>Introduction</a:t>
            </a:r>
            <a:r>
              <a:rPr lang="pt-BR" i="1" dirty="0"/>
              <a:t>, </a:t>
            </a:r>
            <a:r>
              <a:rPr lang="pt-BR" i="1" dirty="0" err="1"/>
              <a:t>second</a:t>
            </a:r>
            <a:r>
              <a:rPr lang="pt-BR" i="1" dirty="0"/>
              <a:t> </a:t>
            </a:r>
            <a:r>
              <a:rPr lang="pt-BR" i="1" dirty="0" err="1"/>
              <a:t>edition</a:t>
            </a:r>
            <a:r>
              <a:rPr lang="pt-BR" dirty="0"/>
              <a:t>. The MIT Press, 2017.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790AC1-C62A-4AD6-B75E-DEFF08C6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23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D866BAA-2053-49AF-9E7D-C2409358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12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96CFCBA-03E4-4FE6-BAD8-979224141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FA71C9-113C-4D28-B6F5-E05E42B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5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0699E89-AB8F-4D6D-93E3-1BA75D2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12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965D04-2C76-4E0F-85B7-46BB098F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</a:t>
            </a:r>
            <a:r>
              <a:rPr lang="pt-BR" dirty="0" err="1"/>
              <a:t>Sarsa</a:t>
            </a:r>
            <a:r>
              <a:rPr lang="pt-BR" dirty="0"/>
              <a:t> e/ou Q-Learning para aprender política de robô seguidor de linha.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514605-8462-4923-B23E-77C69800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C8EA8-B339-4293-B7DE-EC9C4CF9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 Livre de Modelo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075771-2AD2-4CDC-B9DA-7A024FFE7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É possível estimar o modelo experimentalmente: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É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ideia</a:t>
                </a:r>
                <a:r>
                  <a:rPr lang="en-US" dirty="0"/>
                  <a:t> </a:t>
                </a:r>
                <a:r>
                  <a:rPr lang="en-US" dirty="0" err="1"/>
                  <a:t>válida</a:t>
                </a:r>
                <a:r>
                  <a:rPr lang="en-US" dirty="0"/>
                  <a:t>…</a:t>
                </a:r>
              </a:p>
              <a:p>
                <a:r>
                  <a:rPr lang="en-US" dirty="0" err="1"/>
                  <a:t>Também</a:t>
                </a:r>
                <a:r>
                  <a:rPr lang="en-US" dirty="0"/>
                  <a:t> é </a:t>
                </a:r>
                <a:r>
                  <a:rPr lang="en-US" dirty="0" err="1"/>
                  <a:t>possível</a:t>
                </a:r>
                <a:r>
                  <a:rPr lang="en-US" dirty="0"/>
                  <a:t> </a:t>
                </a:r>
                <a:r>
                  <a:rPr lang="en-US" dirty="0" err="1"/>
                  <a:t>avaliar</a:t>
                </a:r>
                <a:r>
                  <a:rPr lang="en-US" dirty="0"/>
                  <a:t>/</a:t>
                </a:r>
                <a:r>
                  <a:rPr lang="en-US" dirty="0" err="1"/>
                  <a:t>aprender</a:t>
                </a:r>
                <a:r>
                  <a:rPr lang="en-US" dirty="0"/>
                  <a:t>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:r>
                  <a:rPr lang="en-US" dirty="0" err="1"/>
                  <a:t>diretamente</a:t>
                </a:r>
                <a:r>
                  <a:rPr lang="en-US" dirty="0"/>
                  <a:t> a </a:t>
                </a:r>
                <a:r>
                  <a:rPr lang="en-US" dirty="0" err="1"/>
                  <a:t>partir</a:t>
                </a:r>
                <a:r>
                  <a:rPr lang="en-US" dirty="0"/>
                  <a:t> da </a:t>
                </a:r>
                <a:r>
                  <a:rPr lang="en-US" dirty="0" err="1"/>
                  <a:t>experiência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Técnicas</a:t>
                </a:r>
                <a:r>
                  <a:rPr lang="en-US" dirty="0"/>
                  <a:t> que </a:t>
                </a:r>
                <a:r>
                  <a:rPr lang="en-US" dirty="0" err="1"/>
                  <a:t>aprendem</a:t>
                </a:r>
                <a:r>
                  <a:rPr lang="en-US" dirty="0"/>
                  <a:t> </a:t>
                </a:r>
                <a:r>
                  <a:rPr lang="en-US" dirty="0" err="1"/>
                  <a:t>diretamente</a:t>
                </a:r>
                <a:r>
                  <a:rPr lang="en-US" dirty="0"/>
                  <a:t> a </a:t>
                </a:r>
                <a:r>
                  <a:rPr lang="en-US" dirty="0" err="1"/>
                  <a:t>partir</a:t>
                </a:r>
                <a:r>
                  <a:rPr lang="en-US" dirty="0"/>
                  <a:t> da </a:t>
                </a:r>
                <a:r>
                  <a:rPr lang="en-US" dirty="0" err="1"/>
                  <a:t>experiência</a:t>
                </a:r>
                <a:r>
                  <a:rPr lang="en-US" dirty="0"/>
                  <a:t> </a:t>
                </a:r>
                <a:r>
                  <a:rPr lang="en-US" dirty="0" err="1"/>
                  <a:t>são</a:t>
                </a:r>
                <a:r>
                  <a:rPr lang="en-US" dirty="0"/>
                  <a:t> </a:t>
                </a:r>
                <a:r>
                  <a:rPr lang="en-US" dirty="0" err="1"/>
                  <a:t>chamadas</a:t>
                </a:r>
                <a:r>
                  <a:rPr lang="en-US" dirty="0"/>
                  <a:t> “livres de </a:t>
                </a:r>
                <a:r>
                  <a:rPr lang="en-US" dirty="0" err="1"/>
                  <a:t>modelo</a:t>
                </a:r>
                <a:r>
                  <a:rPr lang="en-US" dirty="0"/>
                  <a:t>”,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contraponto</a:t>
                </a:r>
                <a:r>
                  <a:rPr lang="en-US" dirty="0"/>
                  <a:t> a </a:t>
                </a:r>
                <a:r>
                  <a:rPr lang="en-US" dirty="0" err="1"/>
                  <a:t>técnicas</a:t>
                </a:r>
                <a:r>
                  <a:rPr lang="en-US" dirty="0"/>
                  <a:t> “</a:t>
                </a:r>
                <a:r>
                  <a:rPr lang="en-US" dirty="0" err="1"/>
                  <a:t>baseadas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modelo</a:t>
                </a:r>
                <a:r>
                  <a:rPr lang="en-US" dirty="0"/>
                  <a:t>”.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075771-2AD2-4CDC-B9DA-7A024FFE7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D9F22C-3D4A-46BB-8DC9-2703865F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B4FE97A-7172-4945-85E7-561E6FF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Predição de Monte Carlo (MC)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EFDEB29-4432-42BD-A20A-9F3B19B01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F47565-91E2-4DF1-ACA6-E2881E5B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C2944B5-03F5-45EC-8892-19E8C501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Predição de Monte Carlo (MC)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A640B4-1475-4C88-A980-F2BD2644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MC aprende diretamente de episódios de experiência.</a:t>
            </a:r>
          </a:p>
          <a:p>
            <a:r>
              <a:rPr lang="pt-BR" dirty="0"/>
              <a:t>MC é livre de modelo: não necessita do modelo do MDP.</a:t>
            </a:r>
          </a:p>
          <a:p>
            <a:r>
              <a:rPr lang="pt-BR" dirty="0"/>
              <a:t>MC usa uma ideia muito simples: valor = retorno médio.</a:t>
            </a:r>
          </a:p>
          <a:p>
            <a:r>
              <a:rPr lang="pt-BR" dirty="0"/>
              <a:t>Desvantagem: MC é adequado apenas para tarefas episódicas.</a:t>
            </a:r>
          </a:p>
          <a:p>
            <a:r>
              <a:rPr lang="pt-BR" dirty="0"/>
              <a:t>Métodos de Monte Carlo se baseiam em calcular valores numéricos através da simulação de experimentos estocásticos.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6244C0-C014-45B3-A529-6E3DA583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15430</TotalTime>
  <Words>3497</Words>
  <Application>Microsoft Office PowerPoint</Application>
  <PresentationFormat>Widescreen</PresentationFormat>
  <Paragraphs>473</Paragraphs>
  <Slides>65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Cambria Math</vt:lpstr>
      <vt:lpstr>Tema do Office</vt:lpstr>
      <vt:lpstr>Inteligência Artificial para Robótica Móvel</vt:lpstr>
      <vt:lpstr>Roteiro</vt:lpstr>
      <vt:lpstr>Motivação</vt:lpstr>
      <vt:lpstr>Aprendizado por Reforço</vt:lpstr>
      <vt:lpstr>Aprendizado por Reforço Baseado em Modelo</vt:lpstr>
      <vt:lpstr>Aprendizado por Reforço Livre de Modelo</vt:lpstr>
      <vt:lpstr>Aprendizado por Reforço Livre de Modelo</vt:lpstr>
      <vt:lpstr>Predição de Monte Carlo (MC)</vt:lpstr>
      <vt:lpstr>Predição de Monte Carlo (MC)</vt:lpstr>
      <vt:lpstr>Avaliação de Política de Monte Carlo</vt:lpstr>
      <vt:lpstr>Avaliação de Política de Monte Carlo de Primeira Visita</vt:lpstr>
      <vt:lpstr>Avaliação de Política de Monte Carlo de Cada Visita</vt:lpstr>
      <vt:lpstr>Média Incremental</vt:lpstr>
      <vt:lpstr>Atualização Monte Carlo Incremental</vt:lpstr>
      <vt:lpstr>Temporal-Difference (TD)</vt:lpstr>
      <vt:lpstr>Temporal-Difference (TD)</vt:lpstr>
      <vt:lpstr>Temporal-Difference (TD)</vt:lpstr>
      <vt:lpstr>Temporal-Difference (TD)</vt:lpstr>
      <vt:lpstr>MC x TD</vt:lpstr>
      <vt:lpstr>Trade-off Bias/Variância</vt:lpstr>
      <vt:lpstr>MC x TD</vt:lpstr>
      <vt:lpstr>Predição de n Passos</vt:lpstr>
      <vt:lpstr>Predição de n Passos</vt:lpstr>
      <vt:lpstr>TD de n Passos</vt:lpstr>
      <vt:lpstr>Retornos de n Passos</vt:lpstr>
      <vt:lpstr>λ-Return</vt:lpstr>
      <vt:lpstr>λ-Return</vt:lpstr>
      <vt:lpstr>Eligibility Traces</vt:lpstr>
      <vt:lpstr>Eligibility Traces</vt:lpstr>
      <vt:lpstr>Eligibility Traces</vt:lpstr>
      <vt:lpstr>Forward e Backward View TD(λ)</vt:lpstr>
      <vt:lpstr>Forward e Backward View TD(λ)</vt:lpstr>
      <vt:lpstr>Controle de MC</vt:lpstr>
      <vt:lpstr>Aprendizado On e Off-Policy</vt:lpstr>
      <vt:lpstr>Iteração de Política (Relembrando)</vt:lpstr>
      <vt:lpstr>Iteração de Política com Avaliação de MC</vt:lpstr>
      <vt:lpstr>Iteração de Política com Avaliação de MC</vt:lpstr>
      <vt:lpstr>Iteração de Política com Avaliação de MC</vt:lpstr>
      <vt:lpstr>Política ε-greedy</vt:lpstr>
      <vt:lpstr>Controle de MC</vt:lpstr>
      <vt:lpstr>GLIE</vt:lpstr>
      <vt:lpstr>Controle de MC com GLIE</vt:lpstr>
      <vt:lpstr>Sarsa</vt:lpstr>
      <vt:lpstr>MC x TD para Controle</vt:lpstr>
      <vt:lpstr>Sarsa</vt:lpstr>
      <vt:lpstr>Sarsa</vt:lpstr>
      <vt:lpstr>Convergência do Sarsa</vt:lpstr>
      <vt:lpstr>Sarsa de n Passos</vt:lpstr>
      <vt:lpstr>Sarsa de n Passos</vt:lpstr>
      <vt:lpstr>Q-Learning</vt:lpstr>
      <vt:lpstr>Q-Learning</vt:lpstr>
      <vt:lpstr>Q-Learning</vt:lpstr>
      <vt:lpstr>Q-Learning</vt:lpstr>
      <vt:lpstr>Sarsa x Q-Learning</vt:lpstr>
      <vt:lpstr>Sarsa x Q-Learning</vt:lpstr>
      <vt:lpstr>DP x TD</vt:lpstr>
      <vt:lpstr>Equações de Atualização</vt:lpstr>
      <vt:lpstr>Amostragem por Importância</vt:lpstr>
      <vt:lpstr>Aprendizado Off-Policy</vt:lpstr>
      <vt:lpstr>Amostragem por Importância</vt:lpstr>
      <vt:lpstr>IS para MC Off-line</vt:lpstr>
      <vt:lpstr>IS para TD Off-Policy</vt:lpstr>
      <vt:lpstr>Para Saber Mais</vt:lpstr>
      <vt:lpstr>Laboratório 12</vt:lpstr>
      <vt:lpstr>Laboratório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Ricardo Omena de Albuquerque Maximo</dc:creator>
  <cp:lastModifiedBy>Marcos Ricardo Omena de Albuquerque Maximo</cp:lastModifiedBy>
  <cp:revision>1354</cp:revision>
  <dcterms:created xsi:type="dcterms:W3CDTF">2019-02-23T13:40:01Z</dcterms:created>
  <dcterms:modified xsi:type="dcterms:W3CDTF">2019-06-02T15:08:47Z</dcterms:modified>
</cp:coreProperties>
</file>