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5" r:id="rId3"/>
    <p:sldId id="289" r:id="rId4"/>
    <p:sldId id="291" r:id="rId5"/>
    <p:sldId id="292" r:id="rId6"/>
    <p:sldId id="306" r:id="rId7"/>
    <p:sldId id="307" r:id="rId8"/>
    <p:sldId id="294"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8" autoAdjust="0"/>
    <p:restoredTop sz="94660"/>
  </p:normalViewPr>
  <p:slideViewPr>
    <p:cSldViewPr snapToGrid="0">
      <p:cViewPr varScale="1">
        <p:scale>
          <a:sx n="91" d="100"/>
          <a:sy n="91" d="100"/>
        </p:scale>
        <p:origin x="667"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31C87E7-C997-49BA-8EB9-D56A90C94578}" type="datetimeFigureOut">
              <a:rPr lang="es-MX" smtClean="0"/>
              <a:t>02/06/2020</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DE11BB6-507F-42F7-9E58-EDB95932FD45}" type="slidenum">
              <a:rPr lang="es-MX" smtClean="0"/>
              <a:t>‹Nº›</a:t>
            </a:fld>
            <a:endParaRPr lang="es-MX"/>
          </a:p>
        </p:txBody>
      </p:sp>
    </p:spTree>
    <p:extLst>
      <p:ext uri="{BB962C8B-B14F-4D97-AF65-F5344CB8AC3E}">
        <p14:creationId xmlns:p14="http://schemas.microsoft.com/office/powerpoint/2010/main" val="388654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1C87E7-C997-49BA-8EB9-D56A90C94578}" type="datetimeFigureOut">
              <a:rPr lang="es-MX" smtClean="0"/>
              <a:t>02/06/2020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90333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31C87E7-C997-49BA-8EB9-D56A90C94578}" type="datetimeFigureOut">
              <a:rPr lang="es-MX" smtClean="0"/>
              <a:t>02/06/2020</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DE11BB6-507F-42F7-9E58-EDB95932FD45}" type="slidenum">
              <a:rPr lang="es-MX" smtClean="0"/>
              <a:t>‹Nº›</a:t>
            </a:fld>
            <a:endParaRPr lang="es-MX"/>
          </a:p>
        </p:txBody>
      </p:sp>
    </p:spTree>
    <p:extLst>
      <p:ext uri="{BB962C8B-B14F-4D97-AF65-F5344CB8AC3E}">
        <p14:creationId xmlns:p14="http://schemas.microsoft.com/office/powerpoint/2010/main" val="278416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1C87E7-C997-49BA-8EB9-D56A90C94578}" type="datetimeFigureOut">
              <a:rPr lang="es-MX" smtClean="0"/>
              <a:t>02/06/2020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147746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31C87E7-C997-49BA-8EB9-D56A90C94578}" type="datetimeFigureOut">
              <a:rPr lang="es-MX" smtClean="0"/>
              <a:t>02/06/2020</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DE11BB6-507F-42F7-9E58-EDB95932FD45}" type="slidenum">
              <a:rPr lang="es-MX" smtClean="0"/>
              <a:t>‹Nº›</a:t>
            </a:fld>
            <a:endParaRPr lang="es-MX"/>
          </a:p>
        </p:txBody>
      </p:sp>
    </p:spTree>
    <p:extLst>
      <p:ext uri="{BB962C8B-B14F-4D97-AF65-F5344CB8AC3E}">
        <p14:creationId xmlns:p14="http://schemas.microsoft.com/office/powerpoint/2010/main" val="386280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31C87E7-C997-49BA-8EB9-D56A90C94578}" type="datetimeFigureOut">
              <a:rPr lang="es-MX" smtClean="0"/>
              <a:t>02/06/2020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27973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31C87E7-C997-49BA-8EB9-D56A90C94578}" type="datetimeFigureOut">
              <a:rPr lang="es-MX" smtClean="0"/>
              <a:t>02/06/2020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58234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31C87E7-C997-49BA-8EB9-D56A90C94578}" type="datetimeFigureOut">
              <a:rPr lang="es-MX" smtClean="0"/>
              <a:t>02/06/2020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3641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C87E7-C997-49BA-8EB9-D56A90C94578}" type="datetimeFigureOut">
              <a:rPr lang="es-MX" smtClean="0"/>
              <a:t>02/06/2020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72374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31C87E7-C997-49BA-8EB9-D56A90C94578}" type="datetimeFigureOut">
              <a:rPr lang="es-MX" smtClean="0"/>
              <a:t>02/06/2020</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DE11BB6-507F-42F7-9E58-EDB95932FD45}" type="slidenum">
              <a:rPr lang="es-MX" smtClean="0"/>
              <a:t>‹Nº›</a:t>
            </a:fld>
            <a:endParaRPr lang="es-MX"/>
          </a:p>
        </p:txBody>
      </p:sp>
    </p:spTree>
    <p:extLst>
      <p:ext uri="{BB962C8B-B14F-4D97-AF65-F5344CB8AC3E}">
        <p14:creationId xmlns:p14="http://schemas.microsoft.com/office/powerpoint/2010/main" val="294827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1C87E7-C997-49BA-8EB9-D56A90C94578}" type="datetimeFigureOut">
              <a:rPr lang="es-MX" smtClean="0"/>
              <a:t>02/06/2020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159186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31C87E7-C997-49BA-8EB9-D56A90C94578}" type="datetimeFigureOut">
              <a:rPr lang="es-MX" smtClean="0"/>
              <a:t>02/06/2020</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DE11BB6-507F-42F7-9E58-EDB95932FD45}" type="slidenum">
              <a:rPr lang="es-MX" smtClean="0"/>
              <a:t>‹Nº›</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09185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jeffreypalermo.com/2008/07/the-onion-architecture-par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CIERRE</a:t>
            </a:r>
            <a:endParaRPr lang="es-MX" dirty="0"/>
          </a:p>
        </p:txBody>
      </p:sp>
      <p:sp>
        <p:nvSpPr>
          <p:cNvPr id="3" name="Subtítulo 2"/>
          <p:cNvSpPr>
            <a:spLocks noGrp="1"/>
          </p:cNvSpPr>
          <p:nvPr>
            <p:ph type="subTitle" idx="1"/>
          </p:nvPr>
        </p:nvSpPr>
        <p:spPr/>
        <p:txBody>
          <a:bodyPr/>
          <a:lstStyle/>
          <a:p>
            <a:r>
              <a:rPr lang="es-MX" dirty="0" smtClean="0"/>
              <a:t>Arquitecturas web</a:t>
            </a:r>
            <a:endParaRPr lang="es-MX" dirty="0" smtClean="0"/>
          </a:p>
        </p:txBody>
      </p:sp>
    </p:spTree>
    <p:extLst>
      <p:ext uri="{BB962C8B-B14F-4D97-AF65-F5344CB8AC3E}">
        <p14:creationId xmlns:p14="http://schemas.microsoft.com/office/powerpoint/2010/main" val="2523400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Arquitecturas web</a:t>
            </a:r>
            <a:endParaRPr lang="es-MX" dirty="0"/>
          </a:p>
        </p:txBody>
      </p:sp>
      <p:sp>
        <p:nvSpPr>
          <p:cNvPr id="3" name="Marcador de contenido 2"/>
          <p:cNvSpPr>
            <a:spLocks noGrp="1"/>
          </p:cNvSpPr>
          <p:nvPr>
            <p:ph idx="1"/>
          </p:nvPr>
        </p:nvSpPr>
        <p:spPr/>
        <p:txBody>
          <a:bodyPr>
            <a:normAutofit/>
          </a:bodyPr>
          <a:lstStyle/>
          <a:p>
            <a:r>
              <a:rPr lang="en-US" sz="2400" dirty="0" err="1" smtClean="0"/>
              <a:t>Aplicación</a:t>
            </a:r>
            <a:r>
              <a:rPr lang="en-US" sz="2400" dirty="0" smtClean="0"/>
              <a:t> </a:t>
            </a:r>
            <a:r>
              <a:rPr lang="en-US" sz="2400" dirty="0" err="1" smtClean="0"/>
              <a:t>monolítica</a:t>
            </a:r>
            <a:r>
              <a:rPr lang="en-US" sz="2400" dirty="0" smtClean="0"/>
              <a:t>: </a:t>
            </a:r>
            <a:r>
              <a:rPr lang="en-US" sz="2400" dirty="0" err="1" smtClean="0"/>
              <a:t>Todo</a:t>
            </a:r>
            <a:r>
              <a:rPr lang="en-US" sz="2400" dirty="0" smtClean="0"/>
              <a:t> junto </a:t>
            </a:r>
            <a:r>
              <a:rPr lang="en-US" sz="2400" dirty="0" err="1" smtClean="0"/>
              <a:t>en</a:t>
            </a:r>
            <a:r>
              <a:rPr lang="en-US" sz="2400" dirty="0" smtClean="0"/>
              <a:t> el </a:t>
            </a:r>
            <a:r>
              <a:rPr lang="en-US" sz="2400" dirty="0" err="1" smtClean="0"/>
              <a:t>mismo</a:t>
            </a:r>
            <a:r>
              <a:rPr lang="en-US" sz="2400" dirty="0" smtClean="0"/>
              <a:t> </a:t>
            </a:r>
            <a:r>
              <a:rPr lang="en-US" sz="2400" dirty="0" err="1" smtClean="0"/>
              <a:t>sistema</a:t>
            </a:r>
            <a:r>
              <a:rPr lang="en-US" sz="2400" dirty="0" smtClean="0"/>
              <a:t>.</a:t>
            </a:r>
          </a:p>
          <a:p>
            <a:r>
              <a:rPr lang="en-US" sz="2400" dirty="0" err="1" smtClean="0"/>
              <a:t>Arquitectura</a:t>
            </a:r>
            <a:r>
              <a:rPr lang="en-US" sz="2400" dirty="0" smtClean="0"/>
              <a:t> de </a:t>
            </a:r>
            <a:r>
              <a:rPr lang="en-US" sz="2400" dirty="0" err="1" smtClean="0"/>
              <a:t>capas</a:t>
            </a:r>
            <a:r>
              <a:rPr lang="en-US" sz="2400" dirty="0" smtClean="0"/>
              <a:t>: Se </a:t>
            </a:r>
            <a:r>
              <a:rPr lang="en-US" sz="2400" dirty="0" err="1" smtClean="0"/>
              <a:t>dividen</a:t>
            </a:r>
            <a:r>
              <a:rPr lang="en-US" sz="2400" dirty="0" smtClean="0"/>
              <a:t> las </a:t>
            </a:r>
            <a:r>
              <a:rPr lang="en-US" sz="2400" dirty="0" err="1" smtClean="0"/>
              <a:t>tareas</a:t>
            </a:r>
            <a:r>
              <a:rPr lang="en-US" sz="2400" dirty="0" smtClean="0"/>
              <a:t> </a:t>
            </a:r>
            <a:r>
              <a:rPr lang="en-US" sz="2400" dirty="0" err="1" smtClean="0"/>
              <a:t>escenciales</a:t>
            </a:r>
            <a:r>
              <a:rPr lang="en-US" sz="2400" dirty="0" smtClean="0"/>
              <a:t>.</a:t>
            </a:r>
            <a:endParaRPr lang="en-US" sz="2400" dirty="0"/>
          </a:p>
          <a:p>
            <a:r>
              <a:rPr lang="en-US" sz="2400" dirty="0" err="1" smtClean="0"/>
              <a:t>Arquitectura</a:t>
            </a:r>
            <a:r>
              <a:rPr lang="en-US" sz="2400" dirty="0" smtClean="0"/>
              <a:t> </a:t>
            </a:r>
            <a:r>
              <a:rPr lang="en-US" sz="2400" dirty="0" err="1" smtClean="0"/>
              <a:t>limpia</a:t>
            </a:r>
            <a:r>
              <a:rPr lang="en-US" sz="2400" dirty="0" smtClean="0"/>
              <a:t> o de </a:t>
            </a:r>
            <a:r>
              <a:rPr lang="en-US" sz="2400" dirty="0" err="1" smtClean="0"/>
              <a:t>cebolla</a:t>
            </a:r>
            <a:r>
              <a:rPr lang="en-US" sz="2400" dirty="0" smtClean="0"/>
              <a:t>: Se </a:t>
            </a:r>
            <a:r>
              <a:rPr lang="en-US" sz="2400" dirty="0" err="1" smtClean="0"/>
              <a:t>centra</a:t>
            </a:r>
            <a:r>
              <a:rPr lang="en-US" sz="2400" dirty="0" smtClean="0"/>
              <a:t> </a:t>
            </a:r>
            <a:r>
              <a:rPr lang="en-US" sz="2400" dirty="0" err="1" smtClean="0"/>
              <a:t>en</a:t>
            </a:r>
            <a:r>
              <a:rPr lang="en-US" sz="2400" dirty="0" smtClean="0"/>
              <a:t> la </a:t>
            </a:r>
            <a:r>
              <a:rPr lang="en-US" sz="2400" dirty="0" err="1" smtClean="0"/>
              <a:t>funcionalidad</a:t>
            </a:r>
            <a:r>
              <a:rPr lang="en-US" sz="2400" dirty="0" smtClean="0"/>
              <a:t> principal.</a:t>
            </a:r>
            <a:endParaRPr lang="es-MX" sz="2400" dirty="0"/>
          </a:p>
        </p:txBody>
      </p:sp>
    </p:spTree>
    <p:extLst>
      <p:ext uri="{BB962C8B-B14F-4D97-AF65-F5344CB8AC3E}">
        <p14:creationId xmlns:p14="http://schemas.microsoft.com/office/powerpoint/2010/main" val="4181875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Arquitectura en capas</a:t>
            </a:r>
            <a:endParaRPr lang="es-MX" b="1" dirty="0"/>
          </a:p>
        </p:txBody>
      </p:sp>
      <p:sp>
        <p:nvSpPr>
          <p:cNvPr id="3" name="Marcador de contenido 2"/>
          <p:cNvSpPr>
            <a:spLocks noGrp="1"/>
          </p:cNvSpPr>
          <p:nvPr>
            <p:ph idx="1"/>
          </p:nvPr>
        </p:nvSpPr>
        <p:spPr>
          <a:xfrm>
            <a:off x="261153" y="2363596"/>
            <a:ext cx="5941528" cy="3427604"/>
          </a:xfrm>
        </p:spPr>
        <p:txBody>
          <a:bodyPr>
            <a:normAutofit fontScale="77500" lnSpcReduction="20000"/>
          </a:bodyPr>
          <a:lstStyle/>
          <a:p>
            <a:r>
              <a:rPr lang="es-MX" sz="2400" dirty="0"/>
              <a:t>Estas capas se suelen abreviar como UI (interfaz de usuario), BLL (capa de lógica de negocios) y DAL (capa de acceso a datos). </a:t>
            </a:r>
            <a:endParaRPr lang="es-MX" sz="2400" dirty="0" smtClean="0"/>
          </a:p>
          <a:p>
            <a:r>
              <a:rPr lang="es-MX" sz="2400" dirty="0" smtClean="0"/>
              <a:t>Con </a:t>
            </a:r>
            <a:r>
              <a:rPr lang="es-MX" sz="2400" dirty="0"/>
              <a:t>esta arquitectura, los usuarios realizan solicitudes a través de la capa de interfaz de usuario, que interactúa con la capa BLL. BLL, a su vez, puede llamar a DAL para las solicitudes de acceso de datos. </a:t>
            </a:r>
            <a:endParaRPr lang="es-MX" sz="2400" dirty="0" smtClean="0"/>
          </a:p>
          <a:p>
            <a:r>
              <a:rPr lang="es-MX" sz="2400" dirty="0" smtClean="0"/>
              <a:t>La </a:t>
            </a:r>
            <a:r>
              <a:rPr lang="es-MX" sz="2400" dirty="0"/>
              <a:t>capa de interfaz de usuario no debe realizar solicitudes directamente a DAL, ni debe interactuar con la persistencia de forma directa a través de otros medios. Del mismo modo, BLL solo debe interactuar con la persistencia a través de DAL. De este modo, cada capa tiene su propia responsabilidad conocida.</a:t>
            </a:r>
            <a:endParaRPr lang="es-MX" sz="2400" dirty="0"/>
          </a:p>
        </p:txBody>
      </p:sp>
      <p:pic>
        <p:nvPicPr>
          <p:cNvPr id="12290" name="Picture 2" descr="Capas de aplicación típ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363596"/>
            <a:ext cx="5656047" cy="318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51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Arquitectura en capas</a:t>
            </a:r>
            <a:endParaRPr lang="es-MX" b="1" dirty="0"/>
          </a:p>
        </p:txBody>
      </p:sp>
      <p:sp>
        <p:nvSpPr>
          <p:cNvPr id="8" name="Rectángulo 7"/>
          <p:cNvSpPr/>
          <p:nvPr/>
        </p:nvSpPr>
        <p:spPr>
          <a:xfrm>
            <a:off x="5423370" y="5610339"/>
            <a:ext cx="1089329" cy="1113182"/>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DAL</a:t>
            </a:r>
            <a:endParaRPr lang="es-MX" dirty="0"/>
          </a:p>
        </p:txBody>
      </p:sp>
      <p:sp>
        <p:nvSpPr>
          <p:cNvPr id="9" name="Rectángulo 8"/>
          <p:cNvSpPr/>
          <p:nvPr/>
        </p:nvSpPr>
        <p:spPr>
          <a:xfrm>
            <a:off x="7016609" y="5610339"/>
            <a:ext cx="1089329" cy="1113182"/>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DAL</a:t>
            </a:r>
            <a:endParaRPr lang="es-MX" dirty="0"/>
          </a:p>
        </p:txBody>
      </p:sp>
      <p:sp>
        <p:nvSpPr>
          <p:cNvPr id="10" name="Rectángulo 9"/>
          <p:cNvSpPr/>
          <p:nvPr/>
        </p:nvSpPr>
        <p:spPr>
          <a:xfrm>
            <a:off x="3830131" y="5610339"/>
            <a:ext cx="1089329" cy="1113182"/>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DAL</a:t>
            </a:r>
            <a:endParaRPr lang="es-MX" dirty="0"/>
          </a:p>
        </p:txBody>
      </p:sp>
      <p:sp>
        <p:nvSpPr>
          <p:cNvPr id="12" name="Rectángulo 11"/>
          <p:cNvSpPr/>
          <p:nvPr/>
        </p:nvSpPr>
        <p:spPr>
          <a:xfrm>
            <a:off x="2933908" y="3799959"/>
            <a:ext cx="1089329" cy="11131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BLL</a:t>
            </a:r>
            <a:endParaRPr lang="es-MX" dirty="0"/>
          </a:p>
        </p:txBody>
      </p:sp>
      <p:sp>
        <p:nvSpPr>
          <p:cNvPr id="14" name="Rectángulo 13"/>
          <p:cNvSpPr/>
          <p:nvPr/>
        </p:nvSpPr>
        <p:spPr>
          <a:xfrm>
            <a:off x="6288106" y="3799959"/>
            <a:ext cx="1089329" cy="11131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BLL</a:t>
            </a:r>
            <a:endParaRPr lang="es-MX" dirty="0"/>
          </a:p>
        </p:txBody>
      </p:sp>
      <p:sp>
        <p:nvSpPr>
          <p:cNvPr id="15" name="Rectángulo 14"/>
          <p:cNvSpPr/>
          <p:nvPr/>
        </p:nvSpPr>
        <p:spPr>
          <a:xfrm>
            <a:off x="4611007" y="3799959"/>
            <a:ext cx="1089329" cy="11131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BLL</a:t>
            </a:r>
            <a:endParaRPr lang="es-MX" dirty="0"/>
          </a:p>
        </p:txBody>
      </p:sp>
      <p:sp>
        <p:nvSpPr>
          <p:cNvPr id="16" name="Rectángulo 15"/>
          <p:cNvSpPr/>
          <p:nvPr/>
        </p:nvSpPr>
        <p:spPr>
          <a:xfrm>
            <a:off x="7965205" y="3799959"/>
            <a:ext cx="1089329" cy="11131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BLL</a:t>
            </a:r>
            <a:endParaRPr lang="es-MX" dirty="0"/>
          </a:p>
        </p:txBody>
      </p:sp>
      <p:sp>
        <p:nvSpPr>
          <p:cNvPr id="17" name="Rectángulo 16"/>
          <p:cNvSpPr/>
          <p:nvPr/>
        </p:nvSpPr>
        <p:spPr>
          <a:xfrm>
            <a:off x="3846910" y="1991412"/>
            <a:ext cx="1089329" cy="1113182"/>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UI</a:t>
            </a:r>
            <a:endParaRPr lang="es-MX" dirty="0"/>
          </a:p>
        </p:txBody>
      </p:sp>
      <p:sp>
        <p:nvSpPr>
          <p:cNvPr id="18" name="Rectángulo 17"/>
          <p:cNvSpPr/>
          <p:nvPr/>
        </p:nvSpPr>
        <p:spPr>
          <a:xfrm>
            <a:off x="7033388" y="1964013"/>
            <a:ext cx="1089329" cy="1113182"/>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UI</a:t>
            </a:r>
            <a:endParaRPr lang="es-MX" dirty="0"/>
          </a:p>
        </p:txBody>
      </p:sp>
      <p:sp>
        <p:nvSpPr>
          <p:cNvPr id="19" name="Rectángulo 18"/>
          <p:cNvSpPr/>
          <p:nvPr/>
        </p:nvSpPr>
        <p:spPr>
          <a:xfrm>
            <a:off x="2189527" y="3317133"/>
            <a:ext cx="7550091" cy="243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Balanceador</a:t>
            </a:r>
            <a:endParaRPr lang="es-MX" dirty="0"/>
          </a:p>
        </p:txBody>
      </p:sp>
      <p:sp>
        <p:nvSpPr>
          <p:cNvPr id="20" name="Rectángulo 19"/>
          <p:cNvSpPr/>
          <p:nvPr/>
        </p:nvSpPr>
        <p:spPr>
          <a:xfrm>
            <a:off x="2189527" y="5152686"/>
            <a:ext cx="7550091" cy="243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Balanceador</a:t>
            </a:r>
            <a:endParaRPr lang="es-MX" dirty="0"/>
          </a:p>
        </p:txBody>
      </p:sp>
      <p:cxnSp>
        <p:nvCxnSpPr>
          <p:cNvPr id="22" name="Conector recto de flecha 21"/>
          <p:cNvCxnSpPr>
            <a:stCxn id="17" idx="2"/>
          </p:cNvCxnSpPr>
          <p:nvPr/>
        </p:nvCxnSpPr>
        <p:spPr>
          <a:xfrm flipH="1">
            <a:off x="4387442" y="3104594"/>
            <a:ext cx="4133" cy="212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flipH="1">
            <a:off x="7604061" y="3077195"/>
            <a:ext cx="4133" cy="212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a:stCxn id="19" idx="2"/>
            <a:endCxn id="12" idx="0"/>
          </p:cNvCxnSpPr>
          <p:nvPr/>
        </p:nvCxnSpPr>
        <p:spPr>
          <a:xfrm flipH="1">
            <a:off x="3478573" y="3560414"/>
            <a:ext cx="2486000" cy="23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a:stCxn id="19" idx="2"/>
            <a:endCxn id="15" idx="0"/>
          </p:cNvCxnSpPr>
          <p:nvPr/>
        </p:nvCxnSpPr>
        <p:spPr>
          <a:xfrm flipH="1">
            <a:off x="5155672" y="3560414"/>
            <a:ext cx="808901" cy="23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a:stCxn id="19" idx="2"/>
            <a:endCxn id="14" idx="0"/>
          </p:cNvCxnSpPr>
          <p:nvPr/>
        </p:nvCxnSpPr>
        <p:spPr>
          <a:xfrm>
            <a:off x="5964573" y="3560414"/>
            <a:ext cx="868198" cy="23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a:stCxn id="19" idx="2"/>
            <a:endCxn id="16" idx="0"/>
          </p:cNvCxnSpPr>
          <p:nvPr/>
        </p:nvCxnSpPr>
        <p:spPr>
          <a:xfrm>
            <a:off x="5964573" y="3560414"/>
            <a:ext cx="2545297" cy="23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stCxn id="12" idx="2"/>
          </p:cNvCxnSpPr>
          <p:nvPr/>
        </p:nvCxnSpPr>
        <p:spPr>
          <a:xfrm flipH="1">
            <a:off x="3478572" y="4913141"/>
            <a:ext cx="1" cy="23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flipH="1">
            <a:off x="5155671" y="4935959"/>
            <a:ext cx="1" cy="23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H="1">
            <a:off x="6832770" y="4902907"/>
            <a:ext cx="1" cy="23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H="1">
            <a:off x="8509868" y="4914483"/>
            <a:ext cx="1" cy="23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20" idx="2"/>
            <a:endCxn id="10" idx="0"/>
          </p:cNvCxnSpPr>
          <p:nvPr/>
        </p:nvCxnSpPr>
        <p:spPr>
          <a:xfrm flipH="1">
            <a:off x="4374796" y="5395967"/>
            <a:ext cx="1589777" cy="21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a:stCxn id="20" idx="2"/>
            <a:endCxn id="8" idx="0"/>
          </p:cNvCxnSpPr>
          <p:nvPr/>
        </p:nvCxnSpPr>
        <p:spPr>
          <a:xfrm>
            <a:off x="5964573" y="5395967"/>
            <a:ext cx="3462" cy="21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a:stCxn id="20" idx="2"/>
            <a:endCxn id="9" idx="0"/>
          </p:cNvCxnSpPr>
          <p:nvPr/>
        </p:nvCxnSpPr>
        <p:spPr>
          <a:xfrm>
            <a:off x="5964573" y="5395967"/>
            <a:ext cx="1596701" cy="21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109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Arquitectura en capas</a:t>
            </a:r>
            <a:endParaRPr lang="es-MX" b="1" dirty="0"/>
          </a:p>
        </p:txBody>
      </p:sp>
      <p:sp>
        <p:nvSpPr>
          <p:cNvPr id="3" name="Marcador de contenido 2"/>
          <p:cNvSpPr>
            <a:spLocks noGrp="1"/>
          </p:cNvSpPr>
          <p:nvPr>
            <p:ph idx="1"/>
          </p:nvPr>
        </p:nvSpPr>
        <p:spPr>
          <a:xfrm>
            <a:off x="497302" y="1870745"/>
            <a:ext cx="11029616" cy="4798503"/>
          </a:xfrm>
        </p:spPr>
        <p:txBody>
          <a:bodyPr>
            <a:normAutofit/>
          </a:bodyPr>
          <a:lstStyle/>
          <a:p>
            <a:pPr fontAlgn="base"/>
            <a:r>
              <a:rPr lang="en-US" sz="2400" dirty="0" smtClean="0"/>
              <a:t>El principal </a:t>
            </a:r>
            <a:r>
              <a:rPr lang="en-US" sz="2400" dirty="0" err="1" smtClean="0"/>
              <a:t>problema</a:t>
            </a:r>
            <a:r>
              <a:rPr lang="en-US" sz="2400" dirty="0" smtClean="0"/>
              <a:t> con </a:t>
            </a:r>
            <a:r>
              <a:rPr lang="en-US" sz="2400" dirty="0" err="1" smtClean="0"/>
              <a:t>ésta</a:t>
            </a:r>
            <a:r>
              <a:rPr lang="en-US" sz="2400" dirty="0" smtClean="0"/>
              <a:t> </a:t>
            </a:r>
            <a:r>
              <a:rPr lang="en-US" sz="2400" dirty="0" err="1" smtClean="0"/>
              <a:t>arquitectura</a:t>
            </a:r>
            <a:r>
              <a:rPr lang="en-US" sz="2400" dirty="0" smtClean="0"/>
              <a:t>, </a:t>
            </a:r>
            <a:r>
              <a:rPr lang="en-US" sz="2400" dirty="0" err="1" smtClean="0"/>
              <a:t>es</a:t>
            </a:r>
            <a:r>
              <a:rPr lang="en-US" sz="2400" dirty="0" smtClean="0"/>
              <a:t> el alto </a:t>
            </a:r>
            <a:r>
              <a:rPr lang="en-US" sz="2400" dirty="0" err="1" smtClean="0"/>
              <a:t>nivel</a:t>
            </a:r>
            <a:r>
              <a:rPr lang="en-US" sz="2400" dirty="0" smtClean="0"/>
              <a:t> de </a:t>
            </a:r>
            <a:r>
              <a:rPr lang="en-US" sz="2400" dirty="0" err="1" smtClean="0"/>
              <a:t>acoplamiento</a:t>
            </a:r>
            <a:r>
              <a:rPr lang="en-US" sz="2400" dirty="0" smtClean="0"/>
              <a:t> (coupling) que genera.</a:t>
            </a:r>
          </a:p>
          <a:p>
            <a:pPr fontAlgn="base"/>
            <a:r>
              <a:rPr lang="en-US" sz="2400" dirty="0" err="1" smtClean="0"/>
              <a:t>Cada</a:t>
            </a:r>
            <a:r>
              <a:rPr lang="en-US" sz="2400" dirty="0" smtClean="0"/>
              <a:t> </a:t>
            </a:r>
            <a:r>
              <a:rPr lang="en-US" sz="2400" dirty="0" err="1" smtClean="0"/>
              <a:t>capa</a:t>
            </a:r>
            <a:r>
              <a:rPr lang="en-US" sz="2400" dirty="0" smtClean="0"/>
              <a:t> </a:t>
            </a:r>
            <a:r>
              <a:rPr lang="en-US" sz="2400" dirty="0" err="1" smtClean="0"/>
              <a:t>está</a:t>
            </a:r>
            <a:r>
              <a:rPr lang="en-US" sz="2400" dirty="0" smtClean="0"/>
              <a:t> </a:t>
            </a:r>
            <a:r>
              <a:rPr lang="en-US" sz="2400" dirty="0" err="1" smtClean="0"/>
              <a:t>acoplada</a:t>
            </a:r>
            <a:r>
              <a:rPr lang="en-US" sz="2400" dirty="0" smtClean="0"/>
              <a:t> a la </a:t>
            </a:r>
            <a:r>
              <a:rPr lang="en-US" sz="2400" dirty="0" err="1" smtClean="0"/>
              <a:t>capa</a:t>
            </a:r>
            <a:r>
              <a:rPr lang="en-US" sz="2400" dirty="0" smtClean="0"/>
              <a:t> inferior y </a:t>
            </a:r>
            <a:r>
              <a:rPr lang="en-US" sz="2400" dirty="0" err="1" smtClean="0"/>
              <a:t>cada</a:t>
            </a:r>
            <a:r>
              <a:rPr lang="en-US" sz="2400" dirty="0" smtClean="0"/>
              <a:t> </a:t>
            </a:r>
            <a:r>
              <a:rPr lang="en-US" sz="2400" dirty="0" err="1" smtClean="0"/>
              <a:t>capa</a:t>
            </a:r>
            <a:r>
              <a:rPr lang="en-US" sz="2400" dirty="0" smtClean="0"/>
              <a:t> </a:t>
            </a:r>
            <a:r>
              <a:rPr lang="en-US" sz="2400" dirty="0" err="1" smtClean="0"/>
              <a:t>frecuentemente</a:t>
            </a:r>
            <a:r>
              <a:rPr lang="en-US" sz="2400" dirty="0" smtClean="0"/>
              <a:t> </a:t>
            </a:r>
            <a:r>
              <a:rPr lang="en-US" sz="2400" dirty="0" err="1" smtClean="0"/>
              <a:t>está</a:t>
            </a:r>
            <a:r>
              <a:rPr lang="en-US" sz="2400" dirty="0" smtClean="0"/>
              <a:t> </a:t>
            </a:r>
            <a:r>
              <a:rPr lang="en-US" sz="2400" dirty="0" err="1" smtClean="0"/>
              <a:t>acoplada</a:t>
            </a:r>
            <a:r>
              <a:rPr lang="en-US" sz="2400" dirty="0" smtClean="0"/>
              <a:t> a </a:t>
            </a:r>
            <a:r>
              <a:rPr lang="en-US" sz="2400" dirty="0" err="1" smtClean="0"/>
              <a:t>varios</a:t>
            </a:r>
            <a:r>
              <a:rPr lang="en-US" sz="2400" dirty="0" smtClean="0"/>
              <a:t> </a:t>
            </a:r>
            <a:r>
              <a:rPr lang="en-US" sz="2400" dirty="0" err="1" smtClean="0"/>
              <a:t>temas</a:t>
            </a:r>
            <a:r>
              <a:rPr lang="en-US" sz="2400" dirty="0" smtClean="0"/>
              <a:t> de </a:t>
            </a:r>
            <a:r>
              <a:rPr lang="en-US" sz="2400" dirty="0" err="1" smtClean="0"/>
              <a:t>infraestructura</a:t>
            </a:r>
            <a:r>
              <a:rPr lang="en-US" sz="2400" dirty="0" smtClean="0"/>
              <a:t>. Sin embargo, sin ese </a:t>
            </a:r>
            <a:r>
              <a:rPr lang="en-US" sz="2400" dirty="0" err="1" smtClean="0"/>
              <a:t>acoplamiento</a:t>
            </a:r>
            <a:r>
              <a:rPr lang="en-US" sz="2400" dirty="0" smtClean="0"/>
              <a:t> </a:t>
            </a:r>
            <a:r>
              <a:rPr lang="en-US" sz="2400" dirty="0" err="1" smtClean="0"/>
              <a:t>nuestros</a:t>
            </a:r>
            <a:r>
              <a:rPr lang="en-US" sz="2400" dirty="0" smtClean="0"/>
              <a:t> </a:t>
            </a:r>
            <a:r>
              <a:rPr lang="en-US" sz="2400" dirty="0" err="1" smtClean="0"/>
              <a:t>sistemas</a:t>
            </a:r>
            <a:r>
              <a:rPr lang="en-US" sz="2400" dirty="0" smtClean="0"/>
              <a:t> no </a:t>
            </a:r>
            <a:r>
              <a:rPr lang="en-US" sz="2400" dirty="0" err="1" smtClean="0"/>
              <a:t>harían</a:t>
            </a:r>
            <a:r>
              <a:rPr lang="en-US" sz="2400" dirty="0" smtClean="0"/>
              <a:t> nada </a:t>
            </a:r>
            <a:r>
              <a:rPr lang="en-US" sz="2400" dirty="0" err="1" smtClean="0"/>
              <a:t>útil</a:t>
            </a:r>
            <a:r>
              <a:rPr lang="en-US" sz="2400" dirty="0" smtClean="0"/>
              <a:t>.</a:t>
            </a:r>
          </a:p>
          <a:p>
            <a:pPr fontAlgn="base"/>
            <a:r>
              <a:rPr lang="en-US" sz="2400" dirty="0" smtClean="0"/>
              <a:t>El principal </a:t>
            </a:r>
            <a:r>
              <a:rPr lang="en-US" sz="2400" dirty="0" err="1" smtClean="0"/>
              <a:t>problema</a:t>
            </a:r>
            <a:r>
              <a:rPr lang="en-US" sz="2400" dirty="0" smtClean="0"/>
              <a:t> (y el </a:t>
            </a:r>
            <a:r>
              <a:rPr lang="en-US" sz="2400" dirty="0" err="1" smtClean="0"/>
              <a:t>más</a:t>
            </a:r>
            <a:r>
              <a:rPr lang="en-US" sz="2400" dirty="0" smtClean="0"/>
              <a:t> </a:t>
            </a:r>
            <a:r>
              <a:rPr lang="en-US" sz="2400" dirty="0" err="1" smtClean="0"/>
              <a:t>común</a:t>
            </a:r>
            <a:r>
              <a:rPr lang="en-US" sz="2400" dirty="0" smtClean="0"/>
              <a:t>) </a:t>
            </a:r>
            <a:r>
              <a:rPr lang="en-US" sz="2400" dirty="0" err="1" smtClean="0"/>
              <a:t>es</a:t>
            </a:r>
            <a:r>
              <a:rPr lang="en-US" sz="2400" dirty="0" smtClean="0"/>
              <a:t> el </a:t>
            </a:r>
            <a:r>
              <a:rPr lang="en-US" sz="2400" dirty="0" err="1" smtClean="0"/>
              <a:t>acoplamiento</a:t>
            </a:r>
            <a:r>
              <a:rPr lang="en-US" sz="2400" dirty="0" smtClean="0"/>
              <a:t> entre la Interface del </a:t>
            </a:r>
            <a:r>
              <a:rPr lang="en-US" sz="2400" dirty="0" err="1" smtClean="0"/>
              <a:t>usuario</a:t>
            </a:r>
            <a:r>
              <a:rPr lang="en-US" sz="2400" dirty="0" smtClean="0"/>
              <a:t> y el de la </a:t>
            </a:r>
            <a:r>
              <a:rPr lang="en-US" sz="2400" dirty="0" err="1" smtClean="0"/>
              <a:t>lógica</a:t>
            </a:r>
            <a:r>
              <a:rPr lang="en-US" sz="2400" dirty="0" smtClean="0"/>
              <a:t> del </a:t>
            </a:r>
            <a:r>
              <a:rPr lang="en-US" sz="2400" dirty="0" err="1" smtClean="0"/>
              <a:t>negocio</a:t>
            </a:r>
            <a:r>
              <a:rPr lang="en-US" sz="2400" dirty="0" smtClean="0"/>
              <a:t> con el </a:t>
            </a:r>
            <a:r>
              <a:rPr lang="en-US" sz="2400" dirty="0" err="1" smtClean="0"/>
              <a:t>acceso</a:t>
            </a:r>
            <a:r>
              <a:rPr lang="en-US" sz="2400" dirty="0" smtClean="0"/>
              <a:t> a </a:t>
            </a:r>
            <a:r>
              <a:rPr lang="en-US" sz="2400" dirty="0" err="1" smtClean="0"/>
              <a:t>los</a:t>
            </a:r>
            <a:r>
              <a:rPr lang="en-US" sz="2400" dirty="0" smtClean="0"/>
              <a:t> </a:t>
            </a:r>
            <a:r>
              <a:rPr lang="en-US" sz="2400" dirty="0" err="1" smtClean="0"/>
              <a:t>datos</a:t>
            </a:r>
            <a:r>
              <a:rPr lang="en-US" sz="2400" dirty="0" smtClean="0"/>
              <a:t>. Lo que genera que la </a:t>
            </a:r>
            <a:r>
              <a:rPr lang="en-US" sz="2400" dirty="0" err="1" smtClean="0"/>
              <a:t>interfaz</a:t>
            </a:r>
            <a:r>
              <a:rPr lang="en-US" sz="2400" dirty="0" smtClean="0"/>
              <a:t> del </a:t>
            </a:r>
            <a:r>
              <a:rPr lang="en-US" sz="2400" dirty="0" err="1" smtClean="0"/>
              <a:t>usuario</a:t>
            </a:r>
            <a:r>
              <a:rPr lang="en-US" sz="2400" dirty="0" smtClean="0"/>
              <a:t> </a:t>
            </a:r>
            <a:r>
              <a:rPr lang="en-US" sz="2400" dirty="0" err="1" smtClean="0"/>
              <a:t>este</a:t>
            </a:r>
            <a:r>
              <a:rPr lang="en-US" sz="2400" dirty="0" smtClean="0"/>
              <a:t> </a:t>
            </a:r>
            <a:r>
              <a:rPr lang="en-US" sz="2400" dirty="0" err="1" smtClean="0"/>
              <a:t>acoplada</a:t>
            </a:r>
            <a:r>
              <a:rPr lang="en-US" sz="2400" dirty="0" smtClean="0"/>
              <a:t> al </a:t>
            </a:r>
            <a:r>
              <a:rPr lang="en-US" sz="2400" dirty="0" err="1" smtClean="0"/>
              <a:t>acceso</a:t>
            </a:r>
            <a:r>
              <a:rPr lang="en-US" sz="2400" dirty="0" smtClean="0"/>
              <a:t> a </a:t>
            </a:r>
            <a:r>
              <a:rPr lang="en-US" sz="2400" dirty="0" err="1" smtClean="0"/>
              <a:t>los</a:t>
            </a:r>
            <a:r>
              <a:rPr lang="en-US" sz="2400" dirty="0" smtClean="0"/>
              <a:t> </a:t>
            </a:r>
            <a:r>
              <a:rPr lang="en-US" sz="2400" dirty="0" err="1" smtClean="0"/>
              <a:t>datos</a:t>
            </a:r>
            <a:r>
              <a:rPr lang="en-US" sz="2400" dirty="0"/>
              <a:t> </a:t>
            </a:r>
            <a:r>
              <a:rPr lang="en-US" sz="2400" dirty="0" smtClean="0"/>
              <a:t>de forma </a:t>
            </a:r>
            <a:r>
              <a:rPr lang="en-US" sz="2400" dirty="0" err="1" smtClean="0"/>
              <a:t>indirecta</a:t>
            </a:r>
            <a:r>
              <a:rPr lang="en-US" sz="2400" dirty="0" smtClean="0"/>
              <a:t>.</a:t>
            </a:r>
            <a:endParaRPr lang="en-US" sz="2400" dirty="0"/>
          </a:p>
        </p:txBody>
      </p:sp>
    </p:spTree>
    <p:extLst>
      <p:ext uri="{BB962C8B-B14F-4D97-AF65-F5344CB8AC3E}">
        <p14:creationId xmlns:p14="http://schemas.microsoft.com/office/powerpoint/2010/main" val="3465585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Arquitectura limpia</a:t>
            </a:r>
            <a:endParaRPr lang="es-MX" b="1" dirty="0"/>
          </a:p>
        </p:txBody>
      </p:sp>
      <p:sp>
        <p:nvSpPr>
          <p:cNvPr id="8" name="Marcador de contenido 2"/>
          <p:cNvSpPr txBox="1">
            <a:spLocks/>
          </p:cNvSpPr>
          <p:nvPr/>
        </p:nvSpPr>
        <p:spPr>
          <a:xfrm>
            <a:off x="355789" y="1949731"/>
            <a:ext cx="5675895" cy="447623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dirty="0" smtClean="0"/>
              <a:t>En </a:t>
            </a:r>
            <a:r>
              <a:rPr lang="es-MX" dirty="0"/>
              <a:t>este diagrama, las dependencias fluyen hacia el círculo más interno. El núcleo de la aplicación toma su nombre de su posición en el núcleo de este diagrama. Y en el diagrama puede ver que el núcleo de la aplicación no tiene dependencias de otros niveles de la aplicación. </a:t>
            </a:r>
            <a:endParaRPr lang="es-MX" dirty="0" smtClean="0"/>
          </a:p>
          <a:p>
            <a:r>
              <a:rPr lang="es-MX" dirty="0" smtClean="0"/>
              <a:t>Las </a:t>
            </a:r>
            <a:r>
              <a:rPr lang="es-MX" dirty="0"/>
              <a:t>entidades e interfaces de la aplicación se encuentran justo en el centro. En el exterior, pero todavía en el núcleo de la aplicación, están los servicios de dominio, que normalmente implementan interfaces definidas en el círculo interior. </a:t>
            </a:r>
            <a:endParaRPr lang="es-MX" dirty="0" smtClean="0"/>
          </a:p>
          <a:p>
            <a:r>
              <a:rPr lang="es-MX" dirty="0" smtClean="0"/>
              <a:t>Fuera </a:t>
            </a:r>
            <a:r>
              <a:rPr lang="es-MX" dirty="0"/>
              <a:t>del núcleo de la aplicación, las capas de la interfaz de usuario y la infraestructura dependen del núcleo de la aplicación, pero no una de la otra</a:t>
            </a:r>
            <a:endParaRPr lang="es-MX" sz="24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458" y="2176284"/>
            <a:ext cx="6065367" cy="3343672"/>
          </a:xfrm>
          <a:prstGeom prst="rect">
            <a:avLst/>
          </a:prstGeom>
        </p:spPr>
      </p:pic>
    </p:spTree>
    <p:extLst>
      <p:ext uri="{BB962C8B-B14F-4D97-AF65-F5344CB8AC3E}">
        <p14:creationId xmlns:p14="http://schemas.microsoft.com/office/powerpoint/2010/main" val="984319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Arquitectura limpia</a:t>
            </a:r>
            <a:endParaRPr lang="es-MX" dirty="0"/>
          </a:p>
        </p:txBody>
      </p:sp>
      <p:sp>
        <p:nvSpPr>
          <p:cNvPr id="3" name="Marcador de contenido 2"/>
          <p:cNvSpPr>
            <a:spLocks noGrp="1"/>
          </p:cNvSpPr>
          <p:nvPr>
            <p:ph idx="1"/>
          </p:nvPr>
        </p:nvSpPr>
        <p:spPr>
          <a:xfrm>
            <a:off x="388246" y="2071439"/>
            <a:ext cx="5903498" cy="4052524"/>
          </a:xfrm>
        </p:spPr>
        <p:txBody>
          <a:bodyPr>
            <a:normAutofit/>
          </a:bodyPr>
          <a:lstStyle/>
          <a:p>
            <a:r>
              <a:rPr lang="en-US" dirty="0" err="1" smtClean="0"/>
              <a:t>En</a:t>
            </a:r>
            <a:r>
              <a:rPr lang="en-US" dirty="0" smtClean="0"/>
              <a:t> la </a:t>
            </a:r>
            <a:r>
              <a:rPr lang="en-US" dirty="0" err="1" smtClean="0"/>
              <a:t>primera</a:t>
            </a:r>
            <a:r>
              <a:rPr lang="en-US" dirty="0" smtClean="0"/>
              <a:t> </a:t>
            </a:r>
            <a:r>
              <a:rPr lang="en-US" dirty="0" err="1" smtClean="0"/>
              <a:t>capa</a:t>
            </a:r>
            <a:r>
              <a:rPr lang="en-US" dirty="0" smtClean="0"/>
              <a:t> de </a:t>
            </a:r>
            <a:r>
              <a:rPr lang="en-US" dirty="0" err="1" smtClean="0"/>
              <a:t>este</a:t>
            </a:r>
            <a:r>
              <a:rPr lang="en-US" dirty="0" smtClean="0"/>
              <a:t> </a:t>
            </a:r>
            <a:r>
              <a:rPr lang="en-US" dirty="0" err="1" smtClean="0"/>
              <a:t>modelo</a:t>
            </a:r>
            <a:r>
              <a:rPr lang="en-US" dirty="0" smtClean="0"/>
              <a:t>, </a:t>
            </a:r>
            <a:r>
              <a:rPr lang="en-US" dirty="0" err="1" smtClean="0"/>
              <a:t>es</a:t>
            </a:r>
            <a:r>
              <a:rPr lang="en-US" dirty="0" smtClean="0"/>
              <a:t> </a:t>
            </a:r>
            <a:r>
              <a:rPr lang="en-US" dirty="0" err="1" smtClean="0"/>
              <a:t>donde</a:t>
            </a:r>
            <a:r>
              <a:rPr lang="en-US" dirty="0" smtClean="0"/>
              <a:t> </a:t>
            </a:r>
            <a:r>
              <a:rPr lang="en-US" dirty="0" err="1" smtClean="0"/>
              <a:t>normalmente</a:t>
            </a:r>
            <a:r>
              <a:rPr lang="en-US" dirty="0" smtClean="0"/>
              <a:t> </a:t>
            </a:r>
            <a:r>
              <a:rPr lang="en-US" dirty="0" err="1" smtClean="0"/>
              <a:t>encontraremos</a:t>
            </a:r>
            <a:r>
              <a:rPr lang="en-US" dirty="0" smtClean="0"/>
              <a:t> las interfaces que </a:t>
            </a:r>
            <a:r>
              <a:rPr lang="en-US" dirty="0" err="1" smtClean="0"/>
              <a:t>proporcional</a:t>
            </a:r>
            <a:r>
              <a:rPr lang="en-US" dirty="0" smtClean="0"/>
              <a:t> el </a:t>
            </a:r>
            <a:r>
              <a:rPr lang="en-US" dirty="0" err="1" smtClean="0"/>
              <a:t>acceso</a:t>
            </a:r>
            <a:r>
              <a:rPr lang="en-US" dirty="0" smtClean="0"/>
              <a:t> a </a:t>
            </a:r>
            <a:r>
              <a:rPr lang="en-US" dirty="0" err="1" smtClean="0"/>
              <a:t>los</a:t>
            </a:r>
            <a:r>
              <a:rPr lang="en-US" dirty="0" smtClean="0"/>
              <a:t> </a:t>
            </a:r>
            <a:r>
              <a:rPr lang="en-US" dirty="0" err="1" smtClean="0"/>
              <a:t>datos</a:t>
            </a:r>
            <a:r>
              <a:rPr lang="en-US" dirty="0" smtClean="0"/>
              <a:t>, </a:t>
            </a:r>
            <a:r>
              <a:rPr lang="en-US" dirty="0" err="1" smtClean="0"/>
              <a:t>llamadas</a:t>
            </a:r>
            <a:r>
              <a:rPr lang="en-US" dirty="0" smtClean="0"/>
              <a:t> interfaces de </a:t>
            </a:r>
            <a:r>
              <a:rPr lang="en-US" dirty="0" err="1" smtClean="0"/>
              <a:t>repositorios</a:t>
            </a:r>
            <a:r>
              <a:rPr lang="en-US" dirty="0" smtClean="0"/>
              <a:t>.</a:t>
            </a:r>
          </a:p>
          <a:p>
            <a:r>
              <a:rPr lang="en-US" dirty="0" smtClean="0"/>
              <a:t>La </a:t>
            </a:r>
            <a:r>
              <a:rPr lang="en-US" dirty="0" err="1" smtClean="0"/>
              <a:t>administración</a:t>
            </a:r>
            <a:r>
              <a:rPr lang="en-US" dirty="0" smtClean="0"/>
              <a:t> para el </a:t>
            </a:r>
            <a:r>
              <a:rPr lang="en-US" dirty="0" err="1" smtClean="0"/>
              <a:t>savlar</a:t>
            </a:r>
            <a:r>
              <a:rPr lang="en-US" dirty="0" smtClean="0"/>
              <a:t> </a:t>
            </a:r>
            <a:r>
              <a:rPr lang="en-US" dirty="0" err="1" smtClean="0"/>
              <a:t>objetos</a:t>
            </a:r>
            <a:r>
              <a:rPr lang="en-US" dirty="0" smtClean="0"/>
              <a:t> no </a:t>
            </a:r>
            <a:r>
              <a:rPr lang="en-US" dirty="0" err="1" smtClean="0"/>
              <a:t>está</a:t>
            </a:r>
            <a:r>
              <a:rPr lang="en-US" dirty="0" smtClean="0"/>
              <a:t> </a:t>
            </a:r>
            <a:r>
              <a:rPr lang="en-US" dirty="0" err="1" smtClean="0"/>
              <a:t>en</a:t>
            </a:r>
            <a:r>
              <a:rPr lang="en-US" dirty="0" smtClean="0"/>
              <a:t> el core de la </a:t>
            </a:r>
            <a:r>
              <a:rPr lang="en-US" dirty="0" err="1" smtClean="0"/>
              <a:t>aplicación</a:t>
            </a:r>
            <a:r>
              <a:rPr lang="en-US" dirty="0" smtClean="0"/>
              <a:t>, </a:t>
            </a:r>
            <a:r>
              <a:rPr lang="en-US" dirty="0" err="1" smtClean="0"/>
              <a:t>porque</a:t>
            </a:r>
            <a:r>
              <a:rPr lang="en-US" dirty="0" smtClean="0"/>
              <a:t> </a:t>
            </a:r>
            <a:r>
              <a:rPr lang="en-US" dirty="0" err="1" smtClean="0"/>
              <a:t>normalmente</a:t>
            </a:r>
            <a:r>
              <a:rPr lang="en-US" dirty="0" smtClean="0"/>
              <a:t> </a:t>
            </a:r>
            <a:r>
              <a:rPr lang="en-US" dirty="0" err="1" smtClean="0"/>
              <a:t>involucra</a:t>
            </a:r>
            <a:r>
              <a:rPr lang="en-US" dirty="0" smtClean="0"/>
              <a:t> </a:t>
            </a:r>
            <a:r>
              <a:rPr lang="en-US" dirty="0" err="1" smtClean="0"/>
              <a:t>una</a:t>
            </a:r>
            <a:r>
              <a:rPr lang="en-US" dirty="0" smtClean="0"/>
              <a:t> base de </a:t>
            </a:r>
            <a:r>
              <a:rPr lang="en-US" dirty="0" err="1" smtClean="0"/>
              <a:t>datos</a:t>
            </a:r>
            <a:r>
              <a:rPr lang="en-US" dirty="0" smtClean="0"/>
              <a:t>. </a:t>
            </a:r>
            <a:r>
              <a:rPr lang="en-US" dirty="0" err="1" smtClean="0"/>
              <a:t>Sólo</a:t>
            </a:r>
            <a:r>
              <a:rPr lang="en-US" dirty="0" smtClean="0"/>
              <a:t> </a:t>
            </a:r>
            <a:r>
              <a:rPr lang="en-US" dirty="0" err="1" smtClean="0"/>
              <a:t>su</a:t>
            </a:r>
            <a:r>
              <a:rPr lang="en-US" dirty="0" smtClean="0"/>
              <a:t> interface </a:t>
            </a:r>
            <a:r>
              <a:rPr lang="en-US" dirty="0" err="1" smtClean="0"/>
              <a:t>está</a:t>
            </a:r>
            <a:r>
              <a:rPr lang="en-US" dirty="0" smtClean="0"/>
              <a:t> </a:t>
            </a:r>
            <a:r>
              <a:rPr lang="en-US" dirty="0" err="1" smtClean="0"/>
              <a:t>en</a:t>
            </a:r>
            <a:r>
              <a:rPr lang="en-US" dirty="0" smtClean="0"/>
              <a:t> el core. </a:t>
            </a:r>
          </a:p>
          <a:p>
            <a:r>
              <a:rPr lang="en-US" dirty="0" err="1" smtClean="0"/>
              <a:t>En</a:t>
            </a:r>
            <a:r>
              <a:rPr lang="en-US" dirty="0" smtClean="0"/>
              <a:t> la </a:t>
            </a:r>
            <a:r>
              <a:rPr lang="en-US" dirty="0" err="1" smtClean="0"/>
              <a:t>orilla</a:t>
            </a:r>
            <a:r>
              <a:rPr lang="en-US" dirty="0" smtClean="0"/>
              <a:t>, </a:t>
            </a:r>
            <a:r>
              <a:rPr lang="en-US" dirty="0" err="1" smtClean="0"/>
              <a:t>vemos</a:t>
            </a:r>
            <a:r>
              <a:rPr lang="en-US" dirty="0" smtClean="0"/>
              <a:t> UI, </a:t>
            </a:r>
            <a:r>
              <a:rPr lang="en-US" dirty="0" err="1" smtClean="0"/>
              <a:t>Infraestructura</a:t>
            </a:r>
            <a:r>
              <a:rPr lang="en-US" dirty="0" smtClean="0"/>
              <a:t> y </a:t>
            </a:r>
            <a:r>
              <a:rPr lang="en-US" dirty="0" err="1" smtClean="0"/>
              <a:t>pruebas</a:t>
            </a:r>
            <a:r>
              <a:rPr lang="en-US" dirty="0" smtClean="0"/>
              <a:t>. </a:t>
            </a:r>
            <a:r>
              <a:rPr lang="en-US" dirty="0" err="1" smtClean="0"/>
              <a:t>Dejando</a:t>
            </a:r>
            <a:r>
              <a:rPr lang="en-US" dirty="0" smtClean="0"/>
              <a:t> </a:t>
            </a:r>
            <a:r>
              <a:rPr lang="en-US" dirty="0" err="1" smtClean="0"/>
              <a:t>así</a:t>
            </a:r>
            <a:r>
              <a:rPr lang="en-US" dirty="0" smtClean="0"/>
              <a:t> la </a:t>
            </a:r>
            <a:r>
              <a:rPr lang="en-US" dirty="0" err="1" smtClean="0"/>
              <a:t>capa</a:t>
            </a:r>
            <a:r>
              <a:rPr lang="en-US" dirty="0" smtClean="0"/>
              <a:t> externa para </a:t>
            </a:r>
            <a:r>
              <a:rPr lang="en-US" dirty="0" err="1" smtClean="0"/>
              <a:t>cuestiones</a:t>
            </a:r>
            <a:r>
              <a:rPr lang="en-US" dirty="0" smtClean="0"/>
              <a:t> que </a:t>
            </a:r>
            <a:r>
              <a:rPr lang="en-US" dirty="0" err="1" smtClean="0"/>
              <a:t>cambian</a:t>
            </a:r>
            <a:r>
              <a:rPr lang="en-US" dirty="0" smtClean="0"/>
              <a:t> </a:t>
            </a:r>
            <a:r>
              <a:rPr lang="en-US" dirty="0" err="1" smtClean="0"/>
              <a:t>frecuentemente</a:t>
            </a:r>
            <a:r>
              <a:rPr lang="en-US" dirty="0" smtClean="0"/>
              <a:t>. </a:t>
            </a:r>
            <a:r>
              <a:rPr lang="en-US" dirty="0" err="1" smtClean="0"/>
              <a:t>Aquí</a:t>
            </a:r>
            <a:r>
              <a:rPr lang="en-US" dirty="0" smtClean="0"/>
              <a:t> </a:t>
            </a:r>
            <a:r>
              <a:rPr lang="en-US" dirty="0" err="1" smtClean="0"/>
              <a:t>encontraríamos</a:t>
            </a:r>
            <a:r>
              <a:rPr lang="en-US" dirty="0" smtClean="0"/>
              <a:t> las </a:t>
            </a:r>
            <a:r>
              <a:rPr lang="en-US" dirty="0" err="1" smtClean="0"/>
              <a:t>clases</a:t>
            </a:r>
            <a:r>
              <a:rPr lang="en-US" dirty="0" smtClean="0"/>
              <a:t> que </a:t>
            </a:r>
            <a:r>
              <a:rPr lang="en-US" dirty="0" err="1" smtClean="0"/>
              <a:t>implementan</a:t>
            </a:r>
            <a:r>
              <a:rPr lang="en-US" dirty="0" smtClean="0"/>
              <a:t> la </a:t>
            </a:r>
            <a:r>
              <a:rPr lang="en-US" dirty="0" err="1" smtClean="0"/>
              <a:t>interfaz</a:t>
            </a:r>
            <a:r>
              <a:rPr lang="en-US" dirty="0" smtClean="0"/>
              <a:t> con el </a:t>
            </a:r>
            <a:r>
              <a:rPr lang="en-US" dirty="0" err="1" smtClean="0"/>
              <a:t>repositorio</a:t>
            </a:r>
            <a:r>
              <a:rPr lang="en-US" dirty="0" smtClean="0"/>
              <a: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633" y="2180496"/>
            <a:ext cx="6065367" cy="3343672"/>
          </a:xfrm>
          <a:prstGeom prst="rect">
            <a:avLst/>
          </a:prstGeom>
        </p:spPr>
      </p:pic>
    </p:spTree>
    <p:extLst>
      <p:ext uri="{BB962C8B-B14F-4D97-AF65-F5344CB8AC3E}">
        <p14:creationId xmlns:p14="http://schemas.microsoft.com/office/powerpoint/2010/main" val="132641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Referencias</a:t>
            </a:r>
            <a:endParaRPr lang="es-MX" b="1" dirty="0"/>
          </a:p>
        </p:txBody>
      </p:sp>
      <p:sp>
        <p:nvSpPr>
          <p:cNvPr id="3" name="Marcador de contenido 2"/>
          <p:cNvSpPr>
            <a:spLocks noGrp="1"/>
          </p:cNvSpPr>
          <p:nvPr>
            <p:ph idx="1"/>
          </p:nvPr>
        </p:nvSpPr>
        <p:spPr>
          <a:xfrm>
            <a:off x="442451" y="2005781"/>
            <a:ext cx="10869561" cy="3687095"/>
          </a:xfrm>
        </p:spPr>
        <p:txBody>
          <a:bodyPr>
            <a:normAutofit/>
          </a:bodyPr>
          <a:lstStyle/>
          <a:p>
            <a:r>
              <a:rPr lang="es-MX" sz="2400" dirty="0">
                <a:hlinkClick r:id="rId2"/>
              </a:rPr>
              <a:t>https://jeffreypalermo.com/2008/07/the-onion-architecture-part-1/</a:t>
            </a:r>
            <a:endParaRPr lang="en-US" sz="2400" dirty="0" smtClean="0"/>
          </a:p>
        </p:txBody>
      </p:sp>
    </p:spTree>
    <p:extLst>
      <p:ext uri="{BB962C8B-B14F-4D97-AF65-F5344CB8AC3E}">
        <p14:creationId xmlns:p14="http://schemas.microsoft.com/office/powerpoint/2010/main" val="3342147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Dividendo</Template>
  <TotalTime>10262</TotalTime>
  <Words>303</Words>
  <Application>Microsoft Office PowerPoint</Application>
  <PresentationFormat>Panorámica</PresentationFormat>
  <Paragraphs>36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Gill Sans MT</vt:lpstr>
      <vt:lpstr>Wingdings 2</vt:lpstr>
      <vt:lpstr>Dividendo</vt:lpstr>
      <vt:lpstr>CIERRE</vt:lpstr>
      <vt:lpstr>Arquitecturas web</vt:lpstr>
      <vt:lpstr>Arquitectura en capas</vt:lpstr>
      <vt:lpstr>Arquitectura en capas</vt:lpstr>
      <vt:lpstr>Arquitectura en capas</vt:lpstr>
      <vt:lpstr>Arquitectura limpia</vt:lpstr>
      <vt:lpstr>Arquitectura limpia</vt:lpstr>
      <vt:lpstr>Referencias</vt:lpstr>
    </vt:vector>
  </TitlesOfParts>
  <Company>Iron Mountain,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Fernandez Varela, Juvenal</dc:creator>
  <cp:lastModifiedBy>Fernandez Varela, Juvenal</cp:lastModifiedBy>
  <cp:revision>91</cp:revision>
  <dcterms:created xsi:type="dcterms:W3CDTF">2020-03-21T13:56:38Z</dcterms:created>
  <dcterms:modified xsi:type="dcterms:W3CDTF">2020-06-02T15:10:26Z</dcterms:modified>
</cp:coreProperties>
</file>