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7" r:id="rId7"/>
    <p:sldId id="268" r:id="rId8"/>
    <p:sldId id="261" r:id="rId9"/>
    <p:sldId id="262" r:id="rId10"/>
    <p:sldId id="263" r:id="rId11"/>
    <p:sldId id="266" r:id="rId12"/>
    <p:sldId id="265" r:id="rId13"/>
    <p:sldId id="264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76" autoAdjust="0"/>
    <p:restoredTop sz="94660"/>
  </p:normalViewPr>
  <p:slideViewPr>
    <p:cSldViewPr snapToGrid="0">
      <p:cViewPr varScale="1">
        <p:scale>
          <a:sx n="52" d="100"/>
          <a:sy n="52" d="100"/>
        </p:scale>
        <p:origin x="58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216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7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703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1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373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70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45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41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46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82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4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92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opper.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Laboratorio 1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Bootstrap</a:t>
            </a:r>
            <a:r>
              <a:rPr lang="es-MX" dirty="0" smtClean="0"/>
              <a:t> </a:t>
            </a:r>
            <a:r>
              <a:rPr lang="es-MX" dirty="0" err="1" smtClean="0"/>
              <a:t>Intro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3124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Página con funcionalidad </a:t>
            </a:r>
            <a:r>
              <a:rPr lang="es-MX" dirty="0" smtClean="0"/>
              <a:t>inicial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Conceptos de </a:t>
            </a:r>
            <a:r>
              <a:rPr lang="es-MX" dirty="0" err="1" smtClean="0"/>
              <a:t>header</a:t>
            </a:r>
            <a:r>
              <a:rPr lang="es-MX" dirty="0" smtClean="0"/>
              <a:t>, </a:t>
            </a:r>
            <a:r>
              <a:rPr lang="es-MX" dirty="0" err="1" smtClean="0"/>
              <a:t>Main</a:t>
            </a:r>
            <a:r>
              <a:rPr lang="es-MX" dirty="0" smtClean="0"/>
              <a:t>, </a:t>
            </a:r>
            <a:r>
              <a:rPr lang="es-MX" dirty="0" err="1" smtClean="0"/>
              <a:t>Aside</a:t>
            </a:r>
            <a:r>
              <a:rPr lang="es-MX" dirty="0" smtClean="0"/>
              <a:t>, columnas y </a:t>
            </a:r>
            <a:r>
              <a:rPr lang="es-MX" dirty="0" err="1" smtClean="0"/>
              <a:t>footer</a:t>
            </a:r>
            <a:endParaRPr lang="es-MX" dirty="0" smtClean="0"/>
          </a:p>
          <a:p>
            <a:r>
              <a:rPr lang="es-MX" dirty="0" smtClean="0"/>
              <a:t>Agregar al index.html un div para generar filas</a:t>
            </a:r>
            <a:r>
              <a:rPr lang="es-MX" dirty="0"/>
              <a:t> </a:t>
            </a:r>
            <a:r>
              <a:rPr lang="es-MX" dirty="0" smtClean="0"/>
              <a:t>y columnas para seguir el estándar de </a:t>
            </a:r>
            <a:r>
              <a:rPr lang="es-MX" dirty="0" err="1" smtClean="0"/>
              <a:t>bootstrap</a:t>
            </a:r>
            <a:endParaRPr lang="es-MX" dirty="0" smtClean="0"/>
          </a:p>
          <a:p>
            <a:pPr lvl="1"/>
            <a:r>
              <a:rPr lang="es-MX" dirty="0"/>
              <a:t>&lt;div </a:t>
            </a:r>
            <a:r>
              <a:rPr lang="es-MX" dirty="0" err="1"/>
              <a:t>class</a:t>
            </a:r>
            <a:r>
              <a:rPr lang="es-MX" dirty="0"/>
              <a:t>="</a:t>
            </a:r>
            <a:r>
              <a:rPr lang="es-MX" dirty="0" err="1"/>
              <a:t>row</a:t>
            </a:r>
            <a:r>
              <a:rPr lang="es-MX" dirty="0" smtClean="0"/>
              <a:t>"&gt;</a:t>
            </a:r>
          </a:p>
          <a:p>
            <a:pPr lvl="1"/>
            <a:r>
              <a:rPr lang="es-MX" dirty="0"/>
              <a:t>&lt;div </a:t>
            </a:r>
            <a:r>
              <a:rPr lang="es-MX" dirty="0" err="1"/>
              <a:t>class</a:t>
            </a:r>
            <a:r>
              <a:rPr lang="es-MX" dirty="0"/>
              <a:t>="col</a:t>
            </a:r>
            <a:r>
              <a:rPr lang="es-MX" dirty="0" smtClean="0"/>
              <a:t>"&gt;</a:t>
            </a:r>
            <a:endParaRPr lang="es-MX" dirty="0"/>
          </a:p>
          <a:p>
            <a:r>
              <a:rPr lang="es-MX" dirty="0" smtClean="0"/>
              <a:t>Indicar que todas las columnas de rol deben tener un fondo gris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645862" y="4041755"/>
            <a:ext cx="49088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&lt;</a:t>
            </a:r>
            <a:r>
              <a:rPr lang="es-MX" sz="1400" dirty="0" err="1" smtClean="0"/>
              <a:t>style</a:t>
            </a:r>
            <a:r>
              <a:rPr lang="es-MX" sz="1400" dirty="0" smtClean="0"/>
              <a:t>&gt;</a:t>
            </a:r>
          </a:p>
          <a:p>
            <a:r>
              <a:rPr lang="es-MX" sz="1400" dirty="0" smtClean="0"/>
              <a:t>  .</a:t>
            </a:r>
            <a:r>
              <a:rPr lang="es-MX" sz="1400" dirty="0" err="1" smtClean="0"/>
              <a:t>row</a:t>
            </a:r>
            <a:r>
              <a:rPr lang="es-MX" sz="1400" dirty="0" smtClean="0"/>
              <a:t> &gt; div {</a:t>
            </a:r>
          </a:p>
          <a:p>
            <a:r>
              <a:rPr lang="es-MX" sz="1400" dirty="0" smtClean="0"/>
              <a:t>    </a:t>
            </a:r>
            <a:r>
              <a:rPr lang="es-MX" sz="1400" dirty="0" err="1" smtClean="0"/>
              <a:t>background</a:t>
            </a:r>
            <a:r>
              <a:rPr lang="es-MX" sz="1400" dirty="0" smtClean="0"/>
              <a:t>: #f2f2f2;</a:t>
            </a:r>
          </a:p>
          <a:p>
            <a:r>
              <a:rPr lang="es-MX" sz="1400" dirty="0" smtClean="0"/>
              <a:t>    margin:10px 0;</a:t>
            </a:r>
          </a:p>
          <a:p>
            <a:r>
              <a:rPr lang="es-MX" sz="1400" dirty="0" smtClean="0"/>
              <a:t>  }</a:t>
            </a:r>
          </a:p>
          <a:p>
            <a:r>
              <a:rPr lang="es-MX" sz="1400" dirty="0" smtClean="0"/>
              <a:t>&lt;/</a:t>
            </a:r>
            <a:r>
              <a:rPr lang="es-MX" sz="1400" dirty="0" err="1" smtClean="0"/>
              <a:t>style</a:t>
            </a:r>
            <a:r>
              <a:rPr lang="es-MX" sz="1400" dirty="0" smtClean="0"/>
              <a:t>&gt;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56136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Página con funcionalidad </a:t>
            </a:r>
            <a:r>
              <a:rPr lang="es-MX" dirty="0" smtClean="0"/>
              <a:t>inicial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El </a:t>
            </a:r>
            <a:r>
              <a:rPr lang="es-MX" dirty="0" err="1"/>
              <a:t>container</a:t>
            </a:r>
            <a:r>
              <a:rPr lang="es-MX" dirty="0"/>
              <a:t> es el contenedor principal, en el </a:t>
            </a:r>
            <a:r>
              <a:rPr lang="es-MX" dirty="0" smtClean="0"/>
              <a:t>irán </a:t>
            </a:r>
            <a:r>
              <a:rPr lang="es-MX" dirty="0"/>
              <a:t>todas las filas y </a:t>
            </a:r>
            <a:r>
              <a:rPr lang="es-MX" dirty="0" smtClean="0"/>
              <a:t>columnas. Con </a:t>
            </a:r>
            <a:r>
              <a:rPr lang="es-MX" dirty="0"/>
              <a:t>el </a:t>
            </a:r>
            <a:r>
              <a:rPr lang="es-MX" dirty="0" err="1"/>
              <a:t>container</a:t>
            </a:r>
            <a:r>
              <a:rPr lang="es-MX" dirty="0"/>
              <a:t> podemos centrar nuestra </a:t>
            </a:r>
            <a:r>
              <a:rPr lang="es-MX" dirty="0" smtClean="0"/>
              <a:t>pagina</a:t>
            </a:r>
            <a:endParaRPr lang="es-MX" dirty="0"/>
          </a:p>
          <a:p>
            <a:r>
              <a:rPr lang="es-MX" dirty="0" smtClean="0"/>
              <a:t>&lt;</a:t>
            </a:r>
            <a:r>
              <a:rPr lang="es-MX" dirty="0"/>
              <a:t>div </a:t>
            </a:r>
            <a:r>
              <a:rPr lang="es-MX" dirty="0" err="1"/>
              <a:t>class</a:t>
            </a:r>
            <a:r>
              <a:rPr lang="es-MX" dirty="0"/>
              <a:t>="</a:t>
            </a:r>
            <a:r>
              <a:rPr lang="es-MX" dirty="0" err="1"/>
              <a:t>container</a:t>
            </a:r>
            <a:r>
              <a:rPr lang="es-MX" dirty="0"/>
              <a:t>"&gt;</a:t>
            </a:r>
          </a:p>
          <a:p>
            <a:r>
              <a:rPr lang="es-MX" dirty="0" smtClean="0"/>
              <a:t>Las </a:t>
            </a:r>
            <a:r>
              <a:rPr lang="es-MX" dirty="0"/>
              <a:t>filas (</a:t>
            </a:r>
            <a:r>
              <a:rPr lang="es-MX" dirty="0" err="1"/>
              <a:t>row</a:t>
            </a:r>
            <a:r>
              <a:rPr lang="es-MX" dirty="0"/>
              <a:t>) son grupos HORIZONTALES de </a:t>
            </a:r>
            <a:r>
              <a:rPr lang="es-MX" dirty="0" smtClean="0"/>
              <a:t>columnas-</a:t>
            </a:r>
            <a:endParaRPr lang="es-MX" dirty="0"/>
          </a:p>
          <a:p>
            <a:r>
              <a:rPr lang="es-MX" dirty="0" smtClean="0"/>
              <a:t>&lt;</a:t>
            </a:r>
            <a:r>
              <a:rPr lang="es-MX" dirty="0"/>
              <a:t>div </a:t>
            </a:r>
            <a:r>
              <a:rPr lang="es-MX" dirty="0" err="1"/>
              <a:t>class</a:t>
            </a:r>
            <a:r>
              <a:rPr lang="es-MX" dirty="0"/>
              <a:t>="</a:t>
            </a:r>
            <a:r>
              <a:rPr lang="es-MX" dirty="0" err="1"/>
              <a:t>row</a:t>
            </a:r>
            <a:r>
              <a:rPr lang="es-MX" dirty="0"/>
              <a:t>"&gt;</a:t>
            </a:r>
          </a:p>
          <a:p>
            <a:r>
              <a:rPr lang="es-MX" dirty="0" smtClean="0"/>
              <a:t>Todo </a:t>
            </a:r>
            <a:r>
              <a:rPr lang="es-MX" dirty="0"/>
              <a:t>el contenido debe ir dentro de columnas (col</a:t>
            </a:r>
            <a:r>
              <a:rPr lang="es-MX" dirty="0" smtClean="0"/>
              <a:t>). Y </a:t>
            </a:r>
            <a:r>
              <a:rPr lang="es-MX" dirty="0"/>
              <a:t>las columnas deben ir directamente dentro de las filas (</a:t>
            </a:r>
            <a:r>
              <a:rPr lang="es-MX" dirty="0" err="1"/>
              <a:t>row</a:t>
            </a:r>
            <a:r>
              <a:rPr lang="es-MX" dirty="0" smtClean="0"/>
              <a:t>)</a:t>
            </a:r>
            <a:endParaRPr lang="es-MX" dirty="0"/>
          </a:p>
          <a:p>
            <a:endParaRPr lang="es-MX" dirty="0" smtClean="0"/>
          </a:p>
          <a:p>
            <a:r>
              <a:rPr lang="es-MX" dirty="0" smtClean="0"/>
              <a:t>Ahora vamos a </a:t>
            </a:r>
            <a:r>
              <a:rPr lang="es-MX" b="1" dirty="0" smtClean="0"/>
              <a:t>crear 2 </a:t>
            </a:r>
            <a:r>
              <a:rPr lang="es-MX" dirty="0" smtClean="0"/>
              <a:t>columnas más sin tamaño fijo</a:t>
            </a:r>
          </a:p>
          <a:p>
            <a:r>
              <a:rPr lang="es-MX" dirty="0" smtClean="0"/>
              <a:t>¿Qué pasa si modificamos el tamaño de la pantalla?</a:t>
            </a:r>
          </a:p>
        </p:txBody>
      </p:sp>
    </p:spTree>
    <p:extLst>
      <p:ext uri="{BB962C8B-B14F-4D97-AF65-F5344CB8AC3E}">
        <p14:creationId xmlns:p14="http://schemas.microsoft.com/office/powerpoint/2010/main" val="250620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Asignar tamaños.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28674"/>
          </a:xfrm>
        </p:spPr>
        <p:txBody>
          <a:bodyPr>
            <a:normAutofit/>
          </a:bodyPr>
          <a:lstStyle/>
          <a:p>
            <a:r>
              <a:rPr lang="es-MX" dirty="0"/>
              <a:t>Cambiar las columnas para indicar el ancho que se quiere de cada columna, en base a la </a:t>
            </a:r>
            <a:r>
              <a:rPr lang="es-MX" dirty="0" err="1"/>
              <a:t>grid</a:t>
            </a:r>
            <a:r>
              <a:rPr lang="es-MX" dirty="0"/>
              <a:t> de 12 columnas default.</a:t>
            </a:r>
            <a:endParaRPr lang="es-MX" dirty="0" smtClean="0"/>
          </a:p>
          <a:p>
            <a:r>
              <a:rPr lang="es-MX" dirty="0" smtClean="0"/>
              <a:t>Los </a:t>
            </a:r>
            <a:r>
              <a:rPr lang="es-MX" dirty="0"/>
              <a:t>tamaños de Columna en </a:t>
            </a:r>
            <a:r>
              <a:rPr lang="es-MX" dirty="0" err="1"/>
              <a:t>Bootsrap</a:t>
            </a:r>
            <a:r>
              <a:rPr lang="es-MX" dirty="0"/>
              <a:t> 4 son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Utilizar col-</a:t>
            </a:r>
            <a:r>
              <a:rPr lang="es-MX" dirty="0" err="1" smtClean="0"/>
              <a:t>sm</a:t>
            </a:r>
            <a:r>
              <a:rPr lang="es-MX" dirty="0" smtClean="0"/>
              <a:t>, col-md, para mostrar autoajuste.</a:t>
            </a:r>
          </a:p>
          <a:p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59379"/>
              </p:ext>
            </p:extLst>
          </p:nvPr>
        </p:nvGraphicFramePr>
        <p:xfrm>
          <a:off x="1443790" y="3176337"/>
          <a:ext cx="8413442" cy="26259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07467"/>
                <a:gridCol w="4380279"/>
                <a:gridCol w="2925696"/>
              </a:tblGrid>
              <a:tr h="393289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Estilo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Definición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effectLst/>
                        </a:rPr>
                        <a:t>Tamaño pantalla</a:t>
                      </a:r>
                      <a:endParaRPr lang="es-MX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69102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.col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Extra Pequeño (Extra Small) - </a:t>
                      </a:r>
                      <a:r>
                        <a:rPr lang="es-MX" sz="1600" u="none" strike="noStrike" dirty="0" err="1">
                          <a:effectLst/>
                        </a:rPr>
                        <a:t>Smartphones</a:t>
                      </a:r>
                      <a:r>
                        <a:rPr lang="es-MX" sz="1600" u="none" strike="noStrike" dirty="0">
                          <a:effectLst/>
                        </a:rPr>
                        <a:t> Vertical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effectLst/>
                        </a:rPr>
                        <a:t>Menos de 544px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69102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effectLst/>
                        </a:rPr>
                        <a:t>.col-sm 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Pequeño (Small) - </a:t>
                      </a:r>
                      <a:r>
                        <a:rPr lang="es-MX" sz="1600" u="none" strike="noStrike" dirty="0" err="1">
                          <a:effectLst/>
                        </a:rPr>
                        <a:t>Smartphones</a:t>
                      </a:r>
                      <a:r>
                        <a:rPr lang="es-MX" sz="1600" u="none" strike="noStrike" dirty="0">
                          <a:effectLst/>
                        </a:rPr>
                        <a:t> Vertical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effectLst/>
                        </a:rPr>
                        <a:t>Mas de 544px y Menos de 768px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69102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effectLst/>
                        </a:rPr>
                        <a:t>.col-md 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effectLst/>
                        </a:rPr>
                        <a:t>Mediano (Medium) - Tablets 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Mas de 768px y Menos de 992px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69102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effectLst/>
                        </a:rPr>
                        <a:t>.col-lg 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effectLst/>
                        </a:rPr>
                        <a:t>Largo (Large) - Computadoras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Mas de 992px y Menos de 1200px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48911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effectLst/>
                        </a:rPr>
                        <a:t>.col-xl 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effectLst/>
                        </a:rPr>
                        <a:t>Extra Largo (Extra Large) - Computadoras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Mas de 1200px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03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2737" y="1828800"/>
            <a:ext cx="8814495" cy="4748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Modificar el funcionamiento del </a:t>
            </a:r>
            <a:r>
              <a:rPr lang="es-MX" dirty="0" err="1" smtClean="0"/>
              <a:t>html</a:t>
            </a:r>
            <a:r>
              <a:rPr lang="es-MX" dirty="0" smtClean="0"/>
              <a:t> para que se muestren dos filas.</a:t>
            </a:r>
          </a:p>
          <a:p>
            <a:pPr marL="617220" lvl="1" indent="-342900">
              <a:buFont typeface="+mj-lt"/>
              <a:buAutoNum type="arabicPeriod"/>
            </a:pPr>
            <a:r>
              <a:rPr lang="es-MX" dirty="0" smtClean="0"/>
              <a:t>La primera fila debe tener 3 columnas con el siguiente funcionamiento: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 smtClean="0"/>
              <a:t>En pantallas de tamaño extra-pequeño:</a:t>
            </a:r>
          </a:p>
          <a:p>
            <a:pPr marL="1165860" lvl="3" indent="-342900">
              <a:buFont typeface="+mj-lt"/>
              <a:buAutoNum type="alphaUcPeriod"/>
            </a:pPr>
            <a:r>
              <a:rPr lang="es-MX" dirty="0" smtClean="0"/>
              <a:t>Cada columna debe ocupar el ancho máximo de la pantalla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 smtClean="0"/>
              <a:t>En pantallas de tamaño pequeño:</a:t>
            </a:r>
          </a:p>
          <a:p>
            <a:pPr marL="1165860" lvl="3" indent="-342900">
              <a:buFont typeface="+mj-lt"/>
              <a:buAutoNum type="alphaUcPeriod"/>
            </a:pPr>
            <a:r>
              <a:rPr lang="es-MX" dirty="0" smtClean="0"/>
              <a:t>Las dos primeras columnas deben ocupar c/u la mitad de la pantalla</a:t>
            </a:r>
          </a:p>
          <a:p>
            <a:pPr marL="1165860" lvl="3" indent="-342900">
              <a:buFont typeface="+mj-lt"/>
              <a:buAutoNum type="alphaUcPeriod"/>
            </a:pPr>
            <a:r>
              <a:rPr lang="es-MX" dirty="0" smtClean="0"/>
              <a:t>La tercer columna en tamaño pequeño debe ocupar el ancho máximo de la pantalla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 smtClean="0"/>
              <a:t>En pantallas de tamaño mediano</a:t>
            </a:r>
          </a:p>
          <a:p>
            <a:pPr marL="1165860" lvl="3" indent="-342900">
              <a:buFont typeface="+mj-lt"/>
              <a:buAutoNum type="alphaUcPeriod"/>
            </a:pPr>
            <a:r>
              <a:rPr lang="es-MX" dirty="0" smtClean="0"/>
              <a:t>Cada columna debe ocupar una tercera parte de la pantalla.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 smtClean="0"/>
              <a:t>En pantallas de tamaño </a:t>
            </a:r>
            <a:r>
              <a:rPr lang="es-MX" dirty="0" err="1" smtClean="0"/>
              <a:t>large</a:t>
            </a:r>
            <a:r>
              <a:rPr lang="es-MX" dirty="0" smtClean="0"/>
              <a:t>:</a:t>
            </a:r>
          </a:p>
          <a:p>
            <a:pPr marL="1165860" lvl="3" indent="-342900">
              <a:buFont typeface="+mj-lt"/>
              <a:buAutoNum type="alphaUcPeriod"/>
            </a:pPr>
            <a:r>
              <a:rPr lang="es-MX" dirty="0" smtClean="0"/>
              <a:t>Cada columna debe ocupar una cuarta parte de la pantalla.</a:t>
            </a:r>
          </a:p>
          <a:p>
            <a:pPr marL="617220" lvl="1" indent="-342900">
              <a:buFont typeface="+mj-lt"/>
              <a:buAutoNum type="arabicPeriod"/>
            </a:pPr>
            <a:r>
              <a:rPr lang="es-MX" dirty="0" smtClean="0"/>
              <a:t>La segunda fila debe tener 2 columnas con el siguiente funcionamiento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 smtClean="0"/>
              <a:t>En pantallas de tamaño extra-pequeño:</a:t>
            </a:r>
          </a:p>
          <a:p>
            <a:pPr marL="1165860" lvl="3" indent="-342900">
              <a:buFont typeface="+mj-lt"/>
              <a:buAutoNum type="alphaUcPeriod"/>
            </a:pPr>
            <a:r>
              <a:rPr lang="es-MX" dirty="0" smtClean="0"/>
              <a:t>La primer columna de un cuarto de la pantalla y la segunda del resto</a:t>
            </a:r>
          </a:p>
          <a:p>
            <a:pPr marL="891540" lvl="2" indent="-342900">
              <a:buFont typeface="+mj-lt"/>
              <a:buAutoNum type="arabicPeriod"/>
            </a:pPr>
            <a:r>
              <a:rPr lang="es-MX" dirty="0" smtClean="0"/>
              <a:t>En pantallas de tamaño mediano</a:t>
            </a:r>
          </a:p>
          <a:p>
            <a:pPr marL="1165860" lvl="3" indent="-342900">
              <a:buFont typeface="+mj-lt"/>
              <a:buAutoNum type="alphaUcPeriod"/>
            </a:pPr>
            <a:r>
              <a:rPr lang="es-MX" dirty="0"/>
              <a:t>Las dos </a:t>
            </a:r>
            <a:r>
              <a:rPr lang="es-MX" dirty="0" smtClean="0"/>
              <a:t>columnas deben </a:t>
            </a:r>
            <a:r>
              <a:rPr lang="es-MX" dirty="0"/>
              <a:t>ocupar c/u la mitad de la </a:t>
            </a:r>
            <a:r>
              <a:rPr lang="es-MX" dirty="0" smtClean="0"/>
              <a:t>pantalla.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073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Descargar los elementos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Descargar </a:t>
            </a:r>
            <a:r>
              <a:rPr lang="es-MX" dirty="0" err="1" smtClean="0"/>
              <a:t>bootstrap</a:t>
            </a:r>
            <a:r>
              <a:rPr lang="es-MX" dirty="0" smtClean="0"/>
              <a:t> 4</a:t>
            </a:r>
          </a:p>
          <a:p>
            <a:r>
              <a:rPr lang="es-MX" dirty="0" smtClean="0"/>
              <a:t>Descargar </a:t>
            </a:r>
            <a:r>
              <a:rPr lang="es-MX" dirty="0" err="1" smtClean="0"/>
              <a:t>Jquery</a:t>
            </a:r>
            <a:endParaRPr lang="es-MX" dirty="0" smtClean="0"/>
          </a:p>
          <a:p>
            <a:r>
              <a:rPr lang="es-MX" dirty="0" smtClean="0"/>
              <a:t>Descargar Popper</a:t>
            </a:r>
          </a:p>
          <a:p>
            <a:r>
              <a:rPr lang="es-MX" dirty="0" smtClean="0"/>
              <a:t>Primera página de ejemplo</a:t>
            </a:r>
          </a:p>
          <a:p>
            <a:r>
              <a:rPr lang="es-MX" dirty="0" smtClean="0"/>
              <a:t>Página con los componentes necesarios y la estructura básica</a:t>
            </a:r>
          </a:p>
          <a:p>
            <a:r>
              <a:rPr lang="es-MX" dirty="0" smtClean="0"/>
              <a:t>Página con funcionalidad inicial.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24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Bootstrap</a:t>
            </a:r>
            <a:r>
              <a:rPr lang="es-MX" dirty="0" smtClean="0"/>
              <a:t> 4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https://getbootstrap.com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3823"/>
          <a:stretch/>
        </p:blipFill>
        <p:spPr>
          <a:xfrm>
            <a:off x="4890782" y="1602717"/>
            <a:ext cx="5115690" cy="480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JQuery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https://jquery.com/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13463" r="3335" b="9602"/>
          <a:stretch/>
        </p:blipFill>
        <p:spPr>
          <a:xfrm>
            <a:off x="4615346" y="1501629"/>
            <a:ext cx="5610834" cy="486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Popper.js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Descargar desde </a:t>
            </a:r>
            <a:r>
              <a:rPr lang="es-MX" dirty="0">
                <a:hlinkClick r:id="rId2"/>
              </a:rPr>
              <a:t>https://popper.js.org/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3532" t="14059" r="6614" b="1529"/>
          <a:stretch/>
        </p:blipFill>
        <p:spPr>
          <a:xfrm>
            <a:off x="6108192" y="1691322"/>
            <a:ext cx="4915949" cy="50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Carpeta para </a:t>
            </a:r>
            <a:r>
              <a:rPr lang="es-MX" dirty="0" err="1" smtClean="0"/>
              <a:t>bootstrap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Crear una carpeta nueva </a:t>
            </a:r>
            <a:r>
              <a:rPr lang="es-MX" dirty="0" err="1" smtClean="0"/>
              <a:t>ej</a:t>
            </a:r>
            <a:r>
              <a:rPr lang="es-MX" dirty="0" smtClean="0"/>
              <a:t> C:\Bootstrap y copiar los archivos de </a:t>
            </a:r>
            <a:r>
              <a:rPr lang="es-MX" dirty="0" err="1" smtClean="0"/>
              <a:t>bootstrap</a:t>
            </a:r>
            <a:endParaRPr lang="es-MX" dirty="0" smtClean="0"/>
          </a:p>
          <a:p>
            <a:endParaRPr lang="es-MX" dirty="0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342148"/>
            <a:ext cx="5973984" cy="338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Carpeta para </a:t>
            </a:r>
            <a:r>
              <a:rPr lang="es-MX" dirty="0" err="1" smtClean="0"/>
              <a:t>bootstrap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Dentro de la carpeta creada, copiar las carpetas </a:t>
            </a:r>
            <a:r>
              <a:rPr lang="es-MX" b="1" dirty="0" err="1" smtClean="0"/>
              <a:t>css</a:t>
            </a:r>
            <a:r>
              <a:rPr lang="es-MX" b="1" dirty="0" smtClean="0"/>
              <a:t> y </a:t>
            </a:r>
            <a:r>
              <a:rPr lang="es-MX" b="1" dirty="0" err="1" smtClean="0"/>
              <a:t>js</a:t>
            </a:r>
            <a:r>
              <a:rPr lang="es-MX" b="1" dirty="0" smtClean="0"/>
              <a:t> </a:t>
            </a:r>
            <a:r>
              <a:rPr lang="es-MX" dirty="0" smtClean="0"/>
              <a:t>que incluye el archivo </a:t>
            </a:r>
            <a:r>
              <a:rPr lang="es-MX" dirty="0" err="1" smtClean="0"/>
              <a:t>zip</a:t>
            </a:r>
            <a:r>
              <a:rPr lang="es-MX" dirty="0" smtClean="0"/>
              <a:t> de </a:t>
            </a:r>
            <a:r>
              <a:rPr lang="es-MX" dirty="0" err="1" smtClean="0"/>
              <a:t>bootstrap</a:t>
            </a:r>
            <a:r>
              <a:rPr lang="es-MX" dirty="0"/>
              <a:t> “</a:t>
            </a:r>
            <a:r>
              <a:rPr lang="es-MX" dirty="0" smtClean="0"/>
              <a:t>bootstrap-4.4.1-dist.zip”</a:t>
            </a:r>
          </a:p>
          <a:p>
            <a:r>
              <a:rPr lang="es-MX" dirty="0" smtClean="0"/>
              <a:t>En la carpeta de </a:t>
            </a:r>
            <a:r>
              <a:rPr lang="es-MX" dirty="0" err="1"/>
              <a:t>j</a:t>
            </a:r>
            <a:r>
              <a:rPr lang="es-MX" dirty="0" err="1" smtClean="0"/>
              <a:t>s</a:t>
            </a:r>
            <a:r>
              <a:rPr lang="es-MX" dirty="0" smtClean="0"/>
              <a:t> incluir jquery-min.js y popper.min.js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718" y="3323640"/>
            <a:ext cx="5041433" cy="28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Primera página de ejemplo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Crea un archivo HTML5 que contenga las librerías de </a:t>
            </a:r>
            <a:r>
              <a:rPr lang="es-MX" dirty="0" err="1" smtClean="0"/>
              <a:t>bootsrtap</a:t>
            </a:r>
            <a:endParaRPr lang="es-MX" dirty="0" smtClean="0"/>
          </a:p>
          <a:p>
            <a:r>
              <a:rPr lang="es-MX" dirty="0" smtClean="0"/>
              <a:t>En la carpeta de </a:t>
            </a:r>
            <a:r>
              <a:rPr lang="es-MX" dirty="0" err="1" smtClean="0"/>
              <a:t>bootstrap</a:t>
            </a:r>
            <a:r>
              <a:rPr lang="es-MX" dirty="0" smtClean="0"/>
              <a:t> crear una subcarpeta llamada </a:t>
            </a:r>
            <a:r>
              <a:rPr lang="es-MX" dirty="0" err="1" smtClean="0"/>
              <a:t>grid</a:t>
            </a:r>
            <a:r>
              <a:rPr lang="es-MX" dirty="0"/>
              <a:t> </a:t>
            </a:r>
            <a:r>
              <a:rPr lang="es-MX" dirty="0" smtClean="0"/>
              <a:t>y ahí crear el archivo.</a:t>
            </a:r>
            <a:endParaRPr lang="es-MX" dirty="0"/>
          </a:p>
          <a:p>
            <a:r>
              <a:rPr lang="es-MX" dirty="0"/>
              <a:t>Directiva: &lt;!</a:t>
            </a:r>
            <a:r>
              <a:rPr lang="es-MX" dirty="0" err="1"/>
              <a:t>doctype</a:t>
            </a:r>
            <a:r>
              <a:rPr lang="es-MX" dirty="0"/>
              <a:t> </a:t>
            </a:r>
            <a:r>
              <a:rPr lang="es-MX" dirty="0" err="1"/>
              <a:t>html</a:t>
            </a:r>
            <a:r>
              <a:rPr lang="es-MX" dirty="0" smtClean="0"/>
              <a:t>&gt; para que sea HTML5</a:t>
            </a:r>
          </a:p>
          <a:p>
            <a:r>
              <a:rPr lang="es-MX" dirty="0" smtClean="0"/>
              <a:t>Instrucción: </a:t>
            </a:r>
            <a:r>
              <a:rPr lang="en-US" dirty="0"/>
              <a:t>&lt;meta name="viewport" content="width=device-width, initial-scale=1.0, shrink-to-fit=no</a:t>
            </a:r>
            <a:r>
              <a:rPr lang="en-US" dirty="0" smtClean="0"/>
              <a:t>"&gt; para </a:t>
            </a:r>
            <a:r>
              <a:rPr lang="en-US" dirty="0" err="1" smtClean="0"/>
              <a:t>indicar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comportar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.</a:t>
            </a:r>
          </a:p>
          <a:p>
            <a:r>
              <a:rPr lang="es-MX" dirty="0" smtClean="0"/>
              <a:t>Maquetado por medio de </a:t>
            </a:r>
            <a:r>
              <a:rPr lang="es-MX" dirty="0" err="1" smtClean="0"/>
              <a:t>divs</a:t>
            </a:r>
            <a:r>
              <a:rPr lang="es-MX" dirty="0"/>
              <a:t>: &lt;div </a:t>
            </a:r>
            <a:r>
              <a:rPr lang="es-MX" dirty="0" err="1"/>
              <a:t>class</a:t>
            </a:r>
            <a:r>
              <a:rPr lang="es-MX" dirty="0"/>
              <a:t>="</a:t>
            </a:r>
            <a:r>
              <a:rPr lang="es-MX" dirty="0" err="1"/>
              <a:t>container</a:t>
            </a:r>
            <a:r>
              <a:rPr lang="es-MX" dirty="0" smtClean="0"/>
              <a:t>"&gt;</a:t>
            </a:r>
          </a:p>
          <a:p>
            <a:r>
              <a:rPr lang="es-MX" dirty="0" smtClean="0"/>
              <a:t>Estilos específicos para los elementos de la página: </a:t>
            </a:r>
            <a:r>
              <a:rPr lang="en-US" dirty="0"/>
              <a:t>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 </a:t>
            </a:r>
            <a:r>
              <a:rPr lang="en-US" dirty="0" err="1"/>
              <a:t>Boton</a:t>
            </a:r>
            <a:r>
              <a:rPr lang="en-US" dirty="0"/>
              <a:t> &lt;/button</a:t>
            </a:r>
            <a:r>
              <a:rPr lang="en-US" dirty="0" smtClean="0"/>
              <a:t>&gt;</a:t>
            </a:r>
          </a:p>
          <a:p>
            <a:endParaRPr lang="es-MX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664872"/>
              </p:ext>
            </p:extLst>
          </p:nvPr>
        </p:nvGraphicFramePr>
        <p:xfrm>
          <a:off x="4712709" y="5655715"/>
          <a:ext cx="846843" cy="66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Objeto empaquetador del shell" showAsIcon="1" r:id="rId3" imgW="1104480" imgH="863640" progId="Package">
                  <p:embed/>
                </p:oleObj>
              </mc:Choice>
              <mc:Fallback>
                <p:oleObj name="Objeto empaquetador del shell" showAsIcon="1" r:id="rId3" imgW="110448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2709" y="5655715"/>
                        <a:ext cx="846843" cy="66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77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Página </a:t>
            </a:r>
            <a:r>
              <a:rPr lang="es-MX" dirty="0"/>
              <a:t>con los componentes necesarios y la estructura </a:t>
            </a:r>
            <a:r>
              <a:rPr lang="es-MX" dirty="0" smtClean="0"/>
              <a:t>básica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Incluir </a:t>
            </a:r>
            <a:r>
              <a:rPr lang="es-MX" dirty="0" err="1" smtClean="0"/>
              <a:t>Jquery</a:t>
            </a:r>
            <a:r>
              <a:rPr lang="es-MX" dirty="0" smtClean="0"/>
              <a:t> en el archivo index.html</a:t>
            </a:r>
          </a:p>
          <a:p>
            <a:endParaRPr lang="es-MX" dirty="0" smtClean="0"/>
          </a:p>
          <a:p>
            <a:r>
              <a:rPr lang="es-MX" dirty="0" smtClean="0"/>
              <a:t>Incluir Popper en el archivo index.html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552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641</TotalTime>
  <Words>669</Words>
  <Application>Microsoft Office PowerPoint</Application>
  <PresentationFormat>Panorámica</PresentationFormat>
  <Paragraphs>99</Paragraphs>
  <Slides>13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Objeto empaquetador del shell</vt:lpstr>
      <vt:lpstr>Laboratorio 1</vt:lpstr>
      <vt:lpstr>Descargar los elementos</vt:lpstr>
      <vt:lpstr>Bootstrap 4</vt:lpstr>
      <vt:lpstr>JQuery</vt:lpstr>
      <vt:lpstr>Popper.js</vt:lpstr>
      <vt:lpstr>Carpeta para bootstrap</vt:lpstr>
      <vt:lpstr>Carpeta para bootstrap</vt:lpstr>
      <vt:lpstr>Primera página de ejemplo</vt:lpstr>
      <vt:lpstr>Página con los componentes necesarios y la estructura básica</vt:lpstr>
      <vt:lpstr>Página con funcionalidad inicial</vt:lpstr>
      <vt:lpstr>Página con funcionalidad inicial</vt:lpstr>
      <vt:lpstr>Asignar tamaños.</vt:lpstr>
      <vt:lpstr>Práctica 1</vt:lpstr>
    </vt:vector>
  </TitlesOfParts>
  <Company>Iron Mountain,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1</dc:title>
  <dc:creator>Fernandez Varela, Juvenal</dc:creator>
  <cp:lastModifiedBy>Fernandez Varela, Juvenal</cp:lastModifiedBy>
  <cp:revision>12</cp:revision>
  <dcterms:created xsi:type="dcterms:W3CDTF">2020-02-11T03:37:38Z</dcterms:created>
  <dcterms:modified xsi:type="dcterms:W3CDTF">2020-02-23T16:32:43Z</dcterms:modified>
</cp:coreProperties>
</file>