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3" r:id="rId3"/>
    <p:sldId id="286" r:id="rId4"/>
    <p:sldId id="287" r:id="rId5"/>
    <p:sldId id="288" r:id="rId6"/>
    <p:sldId id="281" r:id="rId7"/>
    <p:sldId id="289" r:id="rId8"/>
    <p:sldId id="290" r:id="rId9"/>
    <p:sldId id="291" r:id="rId10"/>
    <p:sldId id="292" r:id="rId11"/>
    <p:sldId id="293" r:id="rId12"/>
    <p:sldId id="294" r:id="rId13"/>
    <p:sldId id="295" r:id="rId14"/>
    <p:sldId id="297" r:id="rId15"/>
    <p:sldId id="298" r:id="rId16"/>
    <p:sldId id="299" r:id="rId17"/>
    <p:sldId id="300" r:id="rId18"/>
    <p:sldId id="301" r:id="rId19"/>
    <p:sldId id="266" r:id="rId2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8" autoAdjust="0"/>
    <p:restoredTop sz="94660"/>
  </p:normalViewPr>
  <p:slideViewPr>
    <p:cSldViewPr snapToGrid="0">
      <p:cViewPr varScale="1">
        <p:scale>
          <a:sx n="52" d="100"/>
          <a:sy n="52" d="100"/>
        </p:scale>
        <p:origin x="58" y="8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31C87E7-C997-49BA-8EB9-D56A90C94578}" type="datetimeFigureOut">
              <a:rPr lang="es-MX" smtClean="0"/>
              <a:t>14/04/2020</a:t>
            </a:fld>
            <a:endParaRPr lang="es-MX"/>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s-MX"/>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7DE11BB6-507F-42F7-9E58-EDB95932FD45}" type="slidenum">
              <a:rPr lang="es-MX" smtClean="0"/>
              <a:t>‹Nº›</a:t>
            </a:fld>
            <a:endParaRPr lang="es-MX"/>
          </a:p>
        </p:txBody>
      </p:sp>
    </p:spTree>
    <p:extLst>
      <p:ext uri="{BB962C8B-B14F-4D97-AF65-F5344CB8AC3E}">
        <p14:creationId xmlns:p14="http://schemas.microsoft.com/office/powerpoint/2010/main" val="3886547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31C87E7-C997-49BA-8EB9-D56A90C94578}" type="datetimeFigureOut">
              <a:rPr lang="es-MX" smtClean="0"/>
              <a:t>14/04/2020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DE11BB6-507F-42F7-9E58-EDB95932FD45}" type="slidenum">
              <a:rPr lang="es-MX" smtClean="0"/>
              <a:t>‹Nº›</a:t>
            </a:fld>
            <a:endParaRPr lang="es-MX"/>
          </a:p>
        </p:txBody>
      </p:sp>
    </p:spTree>
    <p:extLst>
      <p:ext uri="{BB962C8B-B14F-4D97-AF65-F5344CB8AC3E}">
        <p14:creationId xmlns:p14="http://schemas.microsoft.com/office/powerpoint/2010/main" val="3903336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31C87E7-C997-49BA-8EB9-D56A90C94578}" type="datetimeFigureOut">
              <a:rPr lang="es-MX" smtClean="0"/>
              <a:t>14/04/2020</a:t>
            </a:fld>
            <a:endParaRPr lang="es-MX"/>
          </a:p>
        </p:txBody>
      </p:sp>
      <p:sp>
        <p:nvSpPr>
          <p:cNvPr id="5" name="Footer Placeholder 4"/>
          <p:cNvSpPr>
            <a:spLocks noGrp="1"/>
          </p:cNvSpPr>
          <p:nvPr>
            <p:ph type="ftr" sz="quarter" idx="11"/>
          </p:nvPr>
        </p:nvSpPr>
        <p:spPr>
          <a:xfrm>
            <a:off x="774923" y="5951811"/>
            <a:ext cx="7896279" cy="365125"/>
          </a:xfrm>
        </p:spPr>
        <p:txBody>
          <a:bodyPr/>
          <a:lstStyle/>
          <a:p>
            <a:endParaRPr lang="es-MX"/>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7DE11BB6-507F-42F7-9E58-EDB95932FD45}" type="slidenum">
              <a:rPr lang="es-MX" smtClean="0"/>
              <a:t>‹Nº›</a:t>
            </a:fld>
            <a:endParaRPr lang="es-MX"/>
          </a:p>
        </p:txBody>
      </p:sp>
    </p:spTree>
    <p:extLst>
      <p:ext uri="{BB962C8B-B14F-4D97-AF65-F5344CB8AC3E}">
        <p14:creationId xmlns:p14="http://schemas.microsoft.com/office/powerpoint/2010/main" val="2784168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31C87E7-C997-49BA-8EB9-D56A90C94578}" type="datetimeFigureOut">
              <a:rPr lang="es-MX" smtClean="0"/>
              <a:t>14/04/2020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558300" y="5956137"/>
            <a:ext cx="1052508" cy="365125"/>
          </a:xfrm>
        </p:spPr>
        <p:txBody>
          <a:bodyPr/>
          <a:lstStyle/>
          <a:p>
            <a:fld id="{7DE11BB6-507F-42F7-9E58-EDB95932FD45}" type="slidenum">
              <a:rPr lang="es-MX" smtClean="0"/>
              <a:t>‹Nº›</a:t>
            </a:fld>
            <a:endParaRPr lang="es-MX"/>
          </a:p>
        </p:txBody>
      </p:sp>
    </p:spTree>
    <p:extLst>
      <p:ext uri="{BB962C8B-B14F-4D97-AF65-F5344CB8AC3E}">
        <p14:creationId xmlns:p14="http://schemas.microsoft.com/office/powerpoint/2010/main" val="1477469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31C87E7-C997-49BA-8EB9-D56A90C94578}" type="datetimeFigureOut">
              <a:rPr lang="es-MX" smtClean="0"/>
              <a:t>14/04/2020</a:t>
            </a:fld>
            <a:endParaRPr lang="es-MX"/>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s-MX"/>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DE11BB6-507F-42F7-9E58-EDB95932FD45}" type="slidenum">
              <a:rPr lang="es-MX" smtClean="0"/>
              <a:t>‹Nº›</a:t>
            </a:fld>
            <a:endParaRPr lang="es-MX"/>
          </a:p>
        </p:txBody>
      </p:sp>
    </p:spTree>
    <p:extLst>
      <p:ext uri="{BB962C8B-B14F-4D97-AF65-F5344CB8AC3E}">
        <p14:creationId xmlns:p14="http://schemas.microsoft.com/office/powerpoint/2010/main" val="3862806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31C87E7-C997-49BA-8EB9-D56A90C94578}" type="datetimeFigureOut">
              <a:rPr lang="es-MX" smtClean="0"/>
              <a:t>14/04/2020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DE11BB6-507F-42F7-9E58-EDB95932FD45}" type="slidenum">
              <a:rPr lang="es-MX" smtClean="0"/>
              <a:t>‹Nº›</a:t>
            </a:fld>
            <a:endParaRPr lang="es-MX"/>
          </a:p>
        </p:txBody>
      </p:sp>
    </p:spTree>
    <p:extLst>
      <p:ext uri="{BB962C8B-B14F-4D97-AF65-F5344CB8AC3E}">
        <p14:creationId xmlns:p14="http://schemas.microsoft.com/office/powerpoint/2010/main" val="3279735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31C87E7-C997-49BA-8EB9-D56A90C94578}" type="datetimeFigureOut">
              <a:rPr lang="es-MX" smtClean="0"/>
              <a:t>14/04/2020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DE11BB6-507F-42F7-9E58-EDB95932FD45}" type="slidenum">
              <a:rPr lang="es-MX" smtClean="0"/>
              <a:t>‹Nº›</a:t>
            </a:fld>
            <a:endParaRPr lang="es-MX"/>
          </a:p>
        </p:txBody>
      </p:sp>
    </p:spTree>
    <p:extLst>
      <p:ext uri="{BB962C8B-B14F-4D97-AF65-F5344CB8AC3E}">
        <p14:creationId xmlns:p14="http://schemas.microsoft.com/office/powerpoint/2010/main" val="3582345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31C87E7-C997-49BA-8EB9-D56A90C94578}" type="datetimeFigureOut">
              <a:rPr lang="es-MX" smtClean="0"/>
              <a:t>14/04/2020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DE11BB6-507F-42F7-9E58-EDB95932FD45}" type="slidenum">
              <a:rPr lang="es-MX" smtClean="0"/>
              <a:t>‹Nº›</a:t>
            </a:fld>
            <a:endParaRPr lang="es-MX"/>
          </a:p>
        </p:txBody>
      </p:sp>
    </p:spTree>
    <p:extLst>
      <p:ext uri="{BB962C8B-B14F-4D97-AF65-F5344CB8AC3E}">
        <p14:creationId xmlns:p14="http://schemas.microsoft.com/office/powerpoint/2010/main" val="336410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C87E7-C997-49BA-8EB9-D56A90C94578}" type="datetimeFigureOut">
              <a:rPr lang="es-MX" smtClean="0"/>
              <a:t>14/04/2020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7DE11BB6-507F-42F7-9E58-EDB95932FD45}" type="slidenum">
              <a:rPr lang="es-MX" smtClean="0"/>
              <a:t>‹Nº›</a:t>
            </a:fld>
            <a:endParaRPr lang="es-MX"/>
          </a:p>
        </p:txBody>
      </p:sp>
    </p:spTree>
    <p:extLst>
      <p:ext uri="{BB962C8B-B14F-4D97-AF65-F5344CB8AC3E}">
        <p14:creationId xmlns:p14="http://schemas.microsoft.com/office/powerpoint/2010/main" val="372374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31C87E7-C997-49BA-8EB9-D56A90C94578}" type="datetimeFigureOut">
              <a:rPr lang="es-MX" smtClean="0"/>
              <a:t>14/04/2020</a:t>
            </a:fld>
            <a:endParaRPr lang="es-MX"/>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7DE11BB6-507F-42F7-9E58-EDB95932FD45}" type="slidenum">
              <a:rPr lang="es-MX" smtClean="0"/>
              <a:t>‹Nº›</a:t>
            </a:fld>
            <a:endParaRPr lang="es-MX"/>
          </a:p>
        </p:txBody>
      </p:sp>
    </p:spTree>
    <p:extLst>
      <p:ext uri="{BB962C8B-B14F-4D97-AF65-F5344CB8AC3E}">
        <p14:creationId xmlns:p14="http://schemas.microsoft.com/office/powerpoint/2010/main" val="2948275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31C87E7-C997-49BA-8EB9-D56A90C94578}" type="datetimeFigureOut">
              <a:rPr lang="es-MX" smtClean="0"/>
              <a:t>14/04/2020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DE11BB6-507F-42F7-9E58-EDB95932FD45}" type="slidenum">
              <a:rPr lang="es-MX" smtClean="0"/>
              <a:t>‹Nº›</a:t>
            </a:fld>
            <a:endParaRPr lang="es-MX"/>
          </a:p>
        </p:txBody>
      </p:sp>
    </p:spTree>
    <p:extLst>
      <p:ext uri="{BB962C8B-B14F-4D97-AF65-F5344CB8AC3E}">
        <p14:creationId xmlns:p14="http://schemas.microsoft.com/office/powerpoint/2010/main" val="1591868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31C87E7-C997-49BA-8EB9-D56A90C94578}" type="datetimeFigureOut">
              <a:rPr lang="es-MX" smtClean="0"/>
              <a:t>14/04/2020</a:t>
            </a:fld>
            <a:endParaRPr lang="es-MX"/>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s-MX"/>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7DE11BB6-507F-42F7-9E58-EDB95932FD45}" type="slidenum">
              <a:rPr lang="es-MX" smtClean="0"/>
              <a:t>‹Nº›</a:t>
            </a:fld>
            <a:endParaRPr lang="es-MX"/>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209185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8888/ws/person?wsdl" TargetMode="External"/><Relationship Id="rId2" Type="http://schemas.openxmlformats.org/officeDocument/2006/relationships/hyperlink" Target="http://localhost:8888/ws/person"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4.png"/><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Web </a:t>
            </a:r>
            <a:r>
              <a:rPr lang="es-MX" dirty="0" err="1" smtClean="0"/>
              <a:t>Services</a:t>
            </a:r>
            <a:endParaRPr lang="es-MX" dirty="0"/>
          </a:p>
        </p:txBody>
      </p:sp>
      <p:sp>
        <p:nvSpPr>
          <p:cNvPr id="3" name="Subtítulo 2"/>
          <p:cNvSpPr>
            <a:spLocks noGrp="1"/>
          </p:cNvSpPr>
          <p:nvPr>
            <p:ph type="subTitle" idx="1"/>
          </p:nvPr>
        </p:nvSpPr>
        <p:spPr/>
        <p:txBody>
          <a:bodyPr/>
          <a:lstStyle/>
          <a:p>
            <a:r>
              <a:rPr lang="es-MX" dirty="0" smtClean="0"/>
              <a:t>Introducción</a:t>
            </a:r>
          </a:p>
        </p:txBody>
      </p:sp>
    </p:spTree>
    <p:extLst>
      <p:ext uri="{BB962C8B-B14F-4D97-AF65-F5344CB8AC3E}">
        <p14:creationId xmlns:p14="http://schemas.microsoft.com/office/powerpoint/2010/main" val="2523400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SIMPLE JAX-WS EXAMPLE</a:t>
            </a:r>
            <a:endParaRPr lang="es-MX" b="1" dirty="0"/>
          </a:p>
        </p:txBody>
      </p:sp>
      <p:sp>
        <p:nvSpPr>
          <p:cNvPr id="3" name="Marcador de contenido 2"/>
          <p:cNvSpPr>
            <a:spLocks noGrp="1"/>
          </p:cNvSpPr>
          <p:nvPr>
            <p:ph idx="1"/>
          </p:nvPr>
        </p:nvSpPr>
        <p:spPr>
          <a:xfrm>
            <a:off x="388203" y="1209056"/>
            <a:ext cx="6070331" cy="4559517"/>
          </a:xfrm>
        </p:spPr>
        <p:txBody>
          <a:bodyPr>
            <a:normAutofit/>
          </a:bodyPr>
          <a:lstStyle/>
          <a:p>
            <a:r>
              <a:rPr lang="en-US" sz="2400" dirty="0" err="1" smtClean="0"/>
              <a:t>Vamos</a:t>
            </a:r>
            <a:r>
              <a:rPr lang="en-US" sz="2400" dirty="0" smtClean="0"/>
              <a:t> a </a:t>
            </a:r>
            <a:r>
              <a:rPr lang="en-US" sz="2400" dirty="0" err="1" smtClean="0"/>
              <a:t>agregar</a:t>
            </a:r>
            <a:r>
              <a:rPr lang="en-US" sz="2400" dirty="0" smtClean="0"/>
              <a:t> el jar a Maven para </a:t>
            </a:r>
            <a:r>
              <a:rPr lang="en-US" sz="2400" dirty="0" err="1" smtClean="0"/>
              <a:t>obtener</a:t>
            </a:r>
            <a:r>
              <a:rPr lang="en-US" sz="2400" dirty="0" smtClean="0"/>
              <a:t> las </a:t>
            </a:r>
            <a:r>
              <a:rPr lang="en-US" sz="2400" dirty="0" err="1" smtClean="0"/>
              <a:t>dependencias</a:t>
            </a:r>
            <a:r>
              <a:rPr lang="en-US" sz="2400" dirty="0" smtClean="0"/>
              <a:t> </a:t>
            </a:r>
            <a:r>
              <a:rPr lang="en-US" sz="2400" dirty="0" err="1" smtClean="0"/>
              <a:t>necesarias</a:t>
            </a:r>
            <a:r>
              <a:rPr lang="en-US" sz="2400" dirty="0" smtClean="0"/>
              <a:t>.</a:t>
            </a:r>
          </a:p>
          <a:p>
            <a:endParaRPr lang="en-US" sz="2400" dirty="0" smtClean="0"/>
          </a:p>
          <a:p>
            <a:endParaRPr lang="en-US" sz="2400" dirty="0" smtClean="0"/>
          </a:p>
          <a:p>
            <a:endParaRPr lang="en-US" sz="2400" dirty="0" smtClean="0"/>
          </a:p>
          <a:p>
            <a:pPr marL="0" indent="0">
              <a:buNone/>
            </a:pPr>
            <a:endParaRPr lang="es-MX" sz="2400" dirty="0"/>
          </a:p>
        </p:txBody>
      </p:sp>
      <p:sp>
        <p:nvSpPr>
          <p:cNvPr id="5" name="CuadroTexto 4"/>
          <p:cNvSpPr txBox="1"/>
          <p:nvPr/>
        </p:nvSpPr>
        <p:spPr>
          <a:xfrm>
            <a:off x="1004633" y="3106734"/>
            <a:ext cx="4837470" cy="1754326"/>
          </a:xfrm>
          <a:prstGeom prst="rect">
            <a:avLst/>
          </a:prstGeom>
          <a:noFill/>
        </p:spPr>
        <p:txBody>
          <a:bodyPr wrap="square" rtlCol="0">
            <a:spAutoFit/>
          </a:bodyPr>
          <a:lstStyle/>
          <a:p>
            <a:r>
              <a:rPr lang="es-MX" dirty="0"/>
              <a:t> &lt;!-- JAX </a:t>
            </a:r>
            <a:r>
              <a:rPr lang="es-MX" dirty="0" err="1"/>
              <a:t>WebService</a:t>
            </a:r>
            <a:r>
              <a:rPr lang="es-MX" dirty="0"/>
              <a:t> </a:t>
            </a:r>
            <a:r>
              <a:rPr lang="es-MX" dirty="0" err="1"/>
              <a:t>Pulg</a:t>
            </a:r>
            <a:r>
              <a:rPr lang="es-MX" dirty="0"/>
              <a:t>-in --&gt;</a:t>
            </a:r>
          </a:p>
          <a:p>
            <a:r>
              <a:rPr lang="es-MX" dirty="0"/>
              <a:t>&lt;</a:t>
            </a:r>
            <a:r>
              <a:rPr lang="es-MX" dirty="0" err="1"/>
              <a:t>dependency</a:t>
            </a:r>
            <a:r>
              <a:rPr lang="es-MX" dirty="0"/>
              <a:t>&gt; </a:t>
            </a:r>
          </a:p>
          <a:p>
            <a:r>
              <a:rPr lang="es-MX" dirty="0"/>
              <a:t>&lt;</a:t>
            </a:r>
            <a:r>
              <a:rPr lang="es-MX" dirty="0" err="1"/>
              <a:t>groupId</a:t>
            </a:r>
            <a:r>
              <a:rPr lang="es-MX" dirty="0"/>
              <a:t>&gt;com.sun.xml.ws&lt;/</a:t>
            </a:r>
            <a:r>
              <a:rPr lang="es-MX" dirty="0" err="1"/>
              <a:t>groupId</a:t>
            </a:r>
            <a:r>
              <a:rPr lang="es-MX" dirty="0"/>
              <a:t>&gt; </a:t>
            </a:r>
          </a:p>
          <a:p>
            <a:r>
              <a:rPr lang="es-MX" dirty="0"/>
              <a:t>&lt;</a:t>
            </a:r>
            <a:r>
              <a:rPr lang="es-MX" dirty="0" err="1"/>
              <a:t>artifactId</a:t>
            </a:r>
            <a:r>
              <a:rPr lang="es-MX" dirty="0"/>
              <a:t>&gt;</a:t>
            </a:r>
            <a:r>
              <a:rPr lang="es-MX" dirty="0" err="1"/>
              <a:t>jaxws-rt</a:t>
            </a:r>
            <a:r>
              <a:rPr lang="es-MX" dirty="0"/>
              <a:t>&lt;/</a:t>
            </a:r>
            <a:r>
              <a:rPr lang="es-MX" dirty="0" err="1"/>
              <a:t>artifactId</a:t>
            </a:r>
            <a:r>
              <a:rPr lang="es-MX" dirty="0"/>
              <a:t>&gt; </a:t>
            </a:r>
          </a:p>
          <a:p>
            <a:r>
              <a:rPr lang="es-MX" dirty="0"/>
              <a:t>&lt;</a:t>
            </a:r>
            <a:r>
              <a:rPr lang="es-MX" dirty="0" err="1"/>
              <a:t>version</a:t>
            </a:r>
            <a:r>
              <a:rPr lang="es-MX" dirty="0"/>
              <a:t>&gt;2.2.10&lt;/</a:t>
            </a:r>
            <a:r>
              <a:rPr lang="es-MX" dirty="0" err="1"/>
              <a:t>version</a:t>
            </a:r>
            <a:r>
              <a:rPr lang="es-MX" dirty="0"/>
              <a:t>&gt; </a:t>
            </a:r>
          </a:p>
          <a:p>
            <a:r>
              <a:rPr lang="es-MX" dirty="0"/>
              <a:t>&lt;/</a:t>
            </a:r>
            <a:r>
              <a:rPr lang="es-MX" dirty="0" err="1"/>
              <a:t>dependency</a:t>
            </a:r>
            <a:r>
              <a:rPr lang="es-MX" dirty="0" smtClean="0"/>
              <a:t>&gt;</a:t>
            </a:r>
            <a:endParaRPr lang="es-MX" dirty="0"/>
          </a:p>
        </p:txBody>
      </p:sp>
      <p:pic>
        <p:nvPicPr>
          <p:cNvPr id="3074" name="Picture 2" descr="https://cdn.journaldev.com/wp-content/uploads/2015/10/JAXWS-Dependencies-J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2616" y="3077503"/>
            <a:ext cx="3656290" cy="3567113"/>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contenido 2"/>
          <p:cNvSpPr txBox="1">
            <a:spLocks/>
          </p:cNvSpPr>
          <p:nvPr/>
        </p:nvSpPr>
        <p:spPr>
          <a:xfrm>
            <a:off x="6651523" y="1011128"/>
            <a:ext cx="6070331" cy="455951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US" sz="2400" dirty="0" smtClean="0"/>
          </a:p>
          <a:p>
            <a:r>
              <a:rPr lang="en-US" sz="2400" dirty="0" err="1" smtClean="0"/>
              <a:t>Hacer</a:t>
            </a:r>
            <a:r>
              <a:rPr lang="en-US" sz="2400" dirty="0" smtClean="0"/>
              <a:t> </a:t>
            </a:r>
            <a:r>
              <a:rPr lang="en-US" sz="2400" dirty="0" err="1" smtClean="0"/>
              <a:t>mvn</a:t>
            </a:r>
            <a:r>
              <a:rPr lang="en-US" sz="2400" dirty="0" smtClean="0"/>
              <a:t> clean install para que Maven </a:t>
            </a:r>
            <a:r>
              <a:rPr lang="en-US" sz="2400" dirty="0" err="1" smtClean="0"/>
              <a:t>descargue</a:t>
            </a:r>
            <a:r>
              <a:rPr lang="en-US" sz="2400" dirty="0" smtClean="0"/>
              <a:t> </a:t>
            </a:r>
            <a:r>
              <a:rPr lang="en-US" sz="2400" dirty="0" err="1" smtClean="0"/>
              <a:t>los</a:t>
            </a:r>
            <a:r>
              <a:rPr lang="en-US" sz="2400" dirty="0" smtClean="0"/>
              <a:t> </a:t>
            </a:r>
            <a:r>
              <a:rPr lang="en-US" sz="2400" dirty="0" err="1" smtClean="0"/>
              <a:t>archivos</a:t>
            </a:r>
            <a:r>
              <a:rPr lang="en-US" sz="2400" dirty="0" smtClean="0"/>
              <a:t> </a:t>
            </a:r>
            <a:r>
              <a:rPr lang="en-US" sz="2400" dirty="0" err="1" smtClean="0"/>
              <a:t>necesarios</a:t>
            </a:r>
            <a:endParaRPr lang="en-US" sz="2400" dirty="0" smtClean="0"/>
          </a:p>
          <a:p>
            <a:endParaRPr lang="en-US" sz="2400" dirty="0" smtClean="0"/>
          </a:p>
          <a:p>
            <a:endParaRPr lang="en-US" sz="2400" dirty="0" smtClean="0"/>
          </a:p>
          <a:p>
            <a:endParaRPr lang="en-US" sz="2400" dirty="0" smtClean="0"/>
          </a:p>
          <a:p>
            <a:pPr marL="0" indent="0">
              <a:buFont typeface="Wingdings 2" panose="05020102010507070707" pitchFamily="18" charset="2"/>
              <a:buNone/>
            </a:pPr>
            <a:endParaRPr lang="es-MX" sz="2400" dirty="0"/>
          </a:p>
        </p:txBody>
      </p:sp>
    </p:spTree>
    <p:extLst>
      <p:ext uri="{BB962C8B-B14F-4D97-AF65-F5344CB8AC3E}">
        <p14:creationId xmlns:p14="http://schemas.microsoft.com/office/powerpoint/2010/main" val="34655855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SIMPLE JAX-WS EXAMPLE</a:t>
            </a:r>
            <a:endParaRPr lang="es-MX" b="1" dirty="0"/>
          </a:p>
        </p:txBody>
      </p:sp>
      <p:sp>
        <p:nvSpPr>
          <p:cNvPr id="3" name="Marcador de contenido 2"/>
          <p:cNvSpPr>
            <a:spLocks noGrp="1"/>
          </p:cNvSpPr>
          <p:nvPr>
            <p:ph idx="1"/>
          </p:nvPr>
        </p:nvSpPr>
        <p:spPr>
          <a:xfrm>
            <a:off x="442452" y="2005781"/>
            <a:ext cx="6710516" cy="4852219"/>
          </a:xfrm>
        </p:spPr>
        <p:txBody>
          <a:bodyPr>
            <a:normAutofit/>
          </a:bodyPr>
          <a:lstStyle/>
          <a:p>
            <a:r>
              <a:rPr lang="en-US" sz="2400" dirty="0" err="1" smtClean="0"/>
              <a:t>Ahora</a:t>
            </a:r>
            <a:r>
              <a:rPr lang="en-US" sz="2400" dirty="0" smtClean="0"/>
              <a:t> </a:t>
            </a:r>
            <a:r>
              <a:rPr lang="en-US" sz="2400" dirty="0" err="1" smtClean="0"/>
              <a:t>vamos</a:t>
            </a:r>
            <a:r>
              <a:rPr lang="en-US" sz="2400" dirty="0" smtClean="0"/>
              <a:t> a </a:t>
            </a:r>
            <a:r>
              <a:rPr lang="en-US" sz="2400" dirty="0" err="1" smtClean="0"/>
              <a:t>agregar</a:t>
            </a:r>
            <a:r>
              <a:rPr lang="en-US" sz="2400" dirty="0" smtClean="0"/>
              <a:t> </a:t>
            </a:r>
            <a:r>
              <a:rPr lang="en-US" sz="2400" dirty="0" err="1" smtClean="0"/>
              <a:t>anotaciones</a:t>
            </a:r>
            <a:r>
              <a:rPr lang="en-US" sz="2400" dirty="0" smtClean="0"/>
              <a:t> a </a:t>
            </a:r>
            <a:r>
              <a:rPr lang="en-US" sz="2400" dirty="0" err="1" smtClean="0"/>
              <a:t>nuestra</a:t>
            </a:r>
            <a:r>
              <a:rPr lang="en-US" sz="2400" dirty="0" smtClean="0"/>
              <a:t> interface </a:t>
            </a:r>
            <a:r>
              <a:rPr lang="en-US" sz="2400" dirty="0" err="1" smtClean="0"/>
              <a:t>llamada</a:t>
            </a:r>
            <a:r>
              <a:rPr lang="en-US" sz="2400" dirty="0" smtClean="0"/>
              <a:t> </a:t>
            </a:r>
            <a:r>
              <a:rPr lang="en-US" sz="2400" b="1" dirty="0" err="1" smtClean="0"/>
              <a:t>PearsonService</a:t>
            </a:r>
            <a:r>
              <a:rPr lang="en-US" sz="2400" b="1" dirty="0" smtClean="0"/>
              <a:t>. </a:t>
            </a:r>
          </a:p>
          <a:p>
            <a:r>
              <a:rPr lang="en-US" sz="2400" dirty="0" smtClean="0"/>
              <a:t>La </a:t>
            </a:r>
            <a:r>
              <a:rPr lang="en-US" sz="2400" dirty="0" err="1" smtClean="0"/>
              <a:t>pimer</a:t>
            </a:r>
            <a:r>
              <a:rPr lang="en-US" sz="2400" dirty="0" smtClean="0"/>
              <a:t> </a:t>
            </a:r>
            <a:r>
              <a:rPr lang="en-US" sz="2400" dirty="0" err="1" smtClean="0"/>
              <a:t>anotación</a:t>
            </a:r>
            <a:r>
              <a:rPr lang="en-US" sz="2400" dirty="0" smtClean="0"/>
              <a:t> @</a:t>
            </a:r>
            <a:r>
              <a:rPr lang="en-US" sz="2400" dirty="0" err="1" smtClean="0"/>
              <a:t>WebService</a:t>
            </a:r>
            <a:r>
              <a:rPr lang="en-US" sz="2400" dirty="0" smtClean="0"/>
              <a:t>, </a:t>
            </a:r>
            <a:r>
              <a:rPr lang="en-US" sz="2400" dirty="0" err="1" smtClean="0"/>
              <a:t>indica</a:t>
            </a:r>
            <a:r>
              <a:rPr lang="en-US" sz="2400" dirty="0" smtClean="0"/>
              <a:t> que </a:t>
            </a:r>
            <a:r>
              <a:rPr lang="en-US" sz="2400" dirty="0" err="1" smtClean="0"/>
              <a:t>esa</a:t>
            </a:r>
            <a:r>
              <a:rPr lang="en-US" sz="2400" dirty="0" smtClean="0"/>
              <a:t> </a:t>
            </a:r>
            <a:r>
              <a:rPr lang="en-US" sz="2400" dirty="0" err="1" smtClean="0"/>
              <a:t>es</a:t>
            </a:r>
            <a:r>
              <a:rPr lang="en-US" sz="2400" dirty="0" smtClean="0"/>
              <a:t> la </a:t>
            </a:r>
            <a:r>
              <a:rPr lang="en-US" sz="2400" dirty="0" err="1" smtClean="0"/>
              <a:t>clase</a:t>
            </a:r>
            <a:r>
              <a:rPr lang="en-US" sz="2400" dirty="0" smtClean="0"/>
              <a:t> principal que se </a:t>
            </a:r>
            <a:r>
              <a:rPr lang="en-US" sz="2400" dirty="0" err="1" smtClean="0"/>
              <a:t>va</a:t>
            </a:r>
            <a:r>
              <a:rPr lang="en-US" sz="2400" dirty="0" smtClean="0"/>
              <a:t> </a:t>
            </a:r>
            <a:r>
              <a:rPr lang="en-US" sz="2400" dirty="0" err="1" smtClean="0"/>
              <a:t>volver</a:t>
            </a:r>
            <a:r>
              <a:rPr lang="en-US" sz="2400" dirty="0" smtClean="0"/>
              <a:t> un </a:t>
            </a:r>
            <a:r>
              <a:rPr lang="en-US" sz="2400" dirty="0" err="1" smtClean="0"/>
              <a:t>servicio</a:t>
            </a:r>
            <a:r>
              <a:rPr lang="en-US" sz="2400" dirty="0" smtClean="0"/>
              <a:t>. </a:t>
            </a:r>
          </a:p>
          <a:p>
            <a:r>
              <a:rPr lang="en-US" sz="2400" dirty="0" smtClean="0"/>
              <a:t>La </a:t>
            </a:r>
            <a:r>
              <a:rPr lang="en-US" sz="2400" dirty="0" err="1" smtClean="0"/>
              <a:t>siguiente</a:t>
            </a:r>
            <a:r>
              <a:rPr lang="en-US" sz="2400" dirty="0" smtClean="0"/>
              <a:t> @</a:t>
            </a:r>
            <a:r>
              <a:rPr lang="en-US" sz="2400" dirty="0" err="1" smtClean="0"/>
              <a:t>SOAPBinding</a:t>
            </a:r>
            <a:r>
              <a:rPr lang="en-US" sz="2400" dirty="0" smtClean="0"/>
              <a:t> </a:t>
            </a:r>
            <a:r>
              <a:rPr lang="en-US" sz="2400" dirty="0" err="1" smtClean="0"/>
              <a:t>indica</a:t>
            </a:r>
            <a:r>
              <a:rPr lang="en-US" sz="2400" dirty="0" smtClean="0"/>
              <a:t> que </a:t>
            </a:r>
            <a:r>
              <a:rPr lang="en-US" sz="2400" dirty="0" err="1" smtClean="0"/>
              <a:t>tipo</a:t>
            </a:r>
            <a:r>
              <a:rPr lang="en-US" sz="2400" dirty="0" smtClean="0"/>
              <a:t> de </a:t>
            </a:r>
            <a:r>
              <a:rPr lang="en-US" sz="2400" dirty="0" err="1" smtClean="0"/>
              <a:t>servicio</a:t>
            </a:r>
            <a:r>
              <a:rPr lang="en-US" sz="2400" dirty="0" smtClean="0"/>
              <a:t> </a:t>
            </a:r>
            <a:r>
              <a:rPr lang="en-US" sz="2400" dirty="0" err="1" smtClean="0"/>
              <a:t>queremo</a:t>
            </a:r>
            <a:r>
              <a:rPr lang="en-US" sz="2400" dirty="0" smtClean="0"/>
              <a:t> </a:t>
            </a:r>
            <a:r>
              <a:rPr lang="en-US" sz="2400" dirty="0" err="1" smtClean="0"/>
              <a:t>utilizar</a:t>
            </a:r>
            <a:r>
              <a:rPr lang="en-US" sz="2400" dirty="0" smtClean="0"/>
              <a:t> (</a:t>
            </a:r>
            <a:r>
              <a:rPr lang="en-US" sz="2400" dirty="0" err="1" smtClean="0"/>
              <a:t>en</a:t>
            </a:r>
            <a:r>
              <a:rPr lang="en-US" sz="2400" dirty="0" smtClean="0"/>
              <a:t> </a:t>
            </a:r>
            <a:r>
              <a:rPr lang="en-US" sz="2400" dirty="0" err="1" smtClean="0"/>
              <a:t>esta</a:t>
            </a:r>
            <a:r>
              <a:rPr lang="en-US" sz="2400" dirty="0" smtClean="0"/>
              <a:t> </a:t>
            </a:r>
            <a:r>
              <a:rPr lang="en-US" sz="2400" dirty="0" err="1" smtClean="0"/>
              <a:t>caso</a:t>
            </a:r>
            <a:r>
              <a:rPr lang="en-US" sz="2400" dirty="0" smtClean="0"/>
              <a:t> RPC=Remote Process Call)</a:t>
            </a:r>
          </a:p>
          <a:p>
            <a:r>
              <a:rPr lang="en-US" sz="2400" dirty="0" smtClean="0"/>
              <a:t>La </a:t>
            </a:r>
            <a:r>
              <a:rPr lang="en-US" sz="2400" dirty="0" err="1" smtClean="0"/>
              <a:t>última</a:t>
            </a:r>
            <a:r>
              <a:rPr lang="en-US" sz="2400" dirty="0" smtClean="0"/>
              <a:t> </a:t>
            </a:r>
            <a:r>
              <a:rPr lang="en-US" sz="2400" dirty="0" err="1" smtClean="0"/>
              <a:t>anotación</a:t>
            </a:r>
            <a:r>
              <a:rPr lang="en-US" sz="2400" dirty="0" smtClean="0"/>
              <a:t> @</a:t>
            </a:r>
            <a:r>
              <a:rPr lang="en-US" sz="2400" dirty="0" err="1" smtClean="0"/>
              <a:t>WebMethod</a:t>
            </a:r>
            <a:r>
              <a:rPr lang="en-US" sz="2400" dirty="0" smtClean="0"/>
              <a:t>, </a:t>
            </a:r>
            <a:r>
              <a:rPr lang="en-US" sz="2400" dirty="0" err="1" smtClean="0"/>
              <a:t>indica</a:t>
            </a:r>
            <a:r>
              <a:rPr lang="en-US" sz="2400" dirty="0" smtClean="0"/>
              <a:t> que ese </a:t>
            </a:r>
            <a:r>
              <a:rPr lang="en-US" sz="2400" dirty="0" err="1" smtClean="0"/>
              <a:t>método</a:t>
            </a:r>
            <a:r>
              <a:rPr lang="en-US" sz="2400" dirty="0" smtClean="0"/>
              <a:t> de la </a:t>
            </a:r>
            <a:r>
              <a:rPr lang="en-US" sz="2400" dirty="0" err="1" smtClean="0"/>
              <a:t>clase</a:t>
            </a:r>
            <a:r>
              <a:rPr lang="en-US" sz="2400" dirty="0" smtClean="0"/>
              <a:t> se </a:t>
            </a:r>
            <a:r>
              <a:rPr lang="en-US" sz="2400" dirty="0" err="1" smtClean="0"/>
              <a:t>debe</a:t>
            </a:r>
            <a:r>
              <a:rPr lang="en-US" sz="2400" dirty="0" smtClean="0"/>
              <a:t> de </a:t>
            </a:r>
            <a:r>
              <a:rPr lang="en-US" sz="2400" dirty="0" err="1" smtClean="0"/>
              <a:t>publicar</a:t>
            </a:r>
            <a:r>
              <a:rPr lang="en-US" sz="2400" dirty="0" smtClean="0"/>
              <a:t> </a:t>
            </a:r>
            <a:r>
              <a:rPr lang="en-US" sz="2400" dirty="0" err="1" smtClean="0"/>
              <a:t>en</a:t>
            </a:r>
            <a:r>
              <a:rPr lang="en-US" sz="2400" dirty="0" smtClean="0"/>
              <a:t> el </a:t>
            </a:r>
            <a:r>
              <a:rPr lang="en-US" sz="2400" dirty="0" err="1" smtClean="0"/>
              <a:t>servicio</a:t>
            </a:r>
            <a:r>
              <a:rPr lang="en-US" sz="2400" dirty="0" smtClean="0"/>
              <a:t>.</a:t>
            </a:r>
          </a:p>
        </p:txBody>
      </p:sp>
      <p:pic>
        <p:nvPicPr>
          <p:cNvPr id="5" name="Imagen 4"/>
          <p:cNvPicPr>
            <a:picLocks noChangeAspect="1"/>
          </p:cNvPicPr>
          <p:nvPr/>
        </p:nvPicPr>
        <p:blipFill>
          <a:blip r:embed="rId2"/>
          <a:stretch>
            <a:fillRect/>
          </a:stretch>
        </p:blipFill>
        <p:spPr>
          <a:xfrm>
            <a:off x="7294767" y="2283695"/>
            <a:ext cx="4327262" cy="3379686"/>
          </a:xfrm>
          <a:prstGeom prst="rect">
            <a:avLst/>
          </a:prstGeom>
        </p:spPr>
      </p:pic>
    </p:spTree>
    <p:extLst>
      <p:ext uri="{BB962C8B-B14F-4D97-AF65-F5344CB8AC3E}">
        <p14:creationId xmlns:p14="http://schemas.microsoft.com/office/powerpoint/2010/main" val="259068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SIMPLE JAX-WS EXAMPLE</a:t>
            </a:r>
            <a:endParaRPr lang="es-MX" b="1" dirty="0"/>
          </a:p>
        </p:txBody>
      </p:sp>
      <p:sp>
        <p:nvSpPr>
          <p:cNvPr id="3" name="Marcador de contenido 2"/>
          <p:cNvSpPr>
            <a:spLocks noGrp="1"/>
          </p:cNvSpPr>
          <p:nvPr>
            <p:ph idx="1"/>
          </p:nvPr>
        </p:nvSpPr>
        <p:spPr>
          <a:xfrm>
            <a:off x="442451" y="2005782"/>
            <a:ext cx="10869561" cy="1902542"/>
          </a:xfrm>
        </p:spPr>
        <p:txBody>
          <a:bodyPr>
            <a:normAutofit/>
          </a:bodyPr>
          <a:lstStyle/>
          <a:p>
            <a:r>
              <a:rPr lang="en-US" sz="2400" dirty="0" smtClean="0"/>
              <a:t>Para la </a:t>
            </a:r>
            <a:r>
              <a:rPr lang="en-US" sz="2400" dirty="0" err="1" smtClean="0"/>
              <a:t>implementación</a:t>
            </a:r>
            <a:r>
              <a:rPr lang="en-US" sz="2400" dirty="0" smtClean="0"/>
              <a:t> de </a:t>
            </a:r>
            <a:r>
              <a:rPr lang="en-US" sz="2400" b="1" dirty="0" err="1" smtClean="0"/>
              <a:t>PearsonService</a:t>
            </a:r>
            <a:r>
              <a:rPr lang="en-US" sz="2400" dirty="0" smtClean="0"/>
              <a:t>, </a:t>
            </a:r>
            <a:r>
              <a:rPr lang="en-US" sz="2400" dirty="0" err="1" smtClean="0"/>
              <a:t>vamos</a:t>
            </a:r>
            <a:r>
              <a:rPr lang="en-US" sz="2400" dirty="0" smtClean="0"/>
              <a:t> a </a:t>
            </a:r>
            <a:r>
              <a:rPr lang="en-US" sz="2400" dirty="0" err="1" smtClean="0"/>
              <a:t>agregar</a:t>
            </a:r>
            <a:r>
              <a:rPr lang="en-US" sz="2400" dirty="0" smtClean="0"/>
              <a:t> la </a:t>
            </a:r>
            <a:r>
              <a:rPr lang="en-US" sz="2400" dirty="0" err="1" smtClean="0"/>
              <a:t>anotación</a:t>
            </a:r>
            <a:r>
              <a:rPr lang="en-US" sz="2400" dirty="0" smtClean="0"/>
              <a:t> </a:t>
            </a:r>
          </a:p>
          <a:p>
            <a:r>
              <a:rPr lang="es-MX" sz="2400" dirty="0"/>
              <a:t>@</a:t>
            </a:r>
            <a:r>
              <a:rPr lang="es-MX" sz="2400" dirty="0" err="1"/>
              <a:t>WebService</a:t>
            </a:r>
            <a:r>
              <a:rPr lang="es-MX" sz="2400" dirty="0"/>
              <a:t>(</a:t>
            </a:r>
            <a:r>
              <a:rPr lang="es-MX" sz="2400" dirty="0" err="1"/>
              <a:t>endpointInterface</a:t>
            </a:r>
            <a:r>
              <a:rPr lang="es-MX" sz="2400" dirty="0"/>
              <a:t> = "</a:t>
            </a:r>
            <a:r>
              <a:rPr lang="es-MX" sz="2400" dirty="0" err="1"/>
              <a:t>tutorial.jaxws.service.PersonService</a:t>
            </a:r>
            <a:r>
              <a:rPr lang="es-MX" sz="2400" dirty="0"/>
              <a:t>")</a:t>
            </a:r>
            <a:r>
              <a:rPr lang="en-US" sz="2400" b="1" dirty="0" smtClean="0"/>
              <a:t> </a:t>
            </a:r>
          </a:p>
          <a:p>
            <a:r>
              <a:rPr lang="en-US" sz="2400" dirty="0" smtClean="0"/>
              <a:t>La </a:t>
            </a:r>
            <a:r>
              <a:rPr lang="en-US" sz="2400" dirty="0" err="1" smtClean="0"/>
              <a:t>cual</a:t>
            </a:r>
            <a:r>
              <a:rPr lang="en-US" sz="2400" dirty="0" smtClean="0"/>
              <a:t> </a:t>
            </a:r>
            <a:r>
              <a:rPr lang="en-US" sz="2400" dirty="0" err="1" smtClean="0"/>
              <a:t>indica</a:t>
            </a:r>
            <a:r>
              <a:rPr lang="en-US" sz="2400" dirty="0" smtClean="0"/>
              <a:t> que </a:t>
            </a:r>
            <a:r>
              <a:rPr lang="en-US" sz="2400" dirty="0" err="1" smtClean="0"/>
              <a:t>ésta</a:t>
            </a:r>
            <a:r>
              <a:rPr lang="en-US" sz="2400" dirty="0" smtClean="0"/>
              <a:t> </a:t>
            </a:r>
            <a:r>
              <a:rPr lang="en-US" sz="2400" dirty="0" err="1" smtClean="0"/>
              <a:t>es</a:t>
            </a:r>
            <a:r>
              <a:rPr lang="en-US" sz="2400" dirty="0" smtClean="0"/>
              <a:t> la </a:t>
            </a:r>
            <a:r>
              <a:rPr lang="en-US" sz="2400" dirty="0" err="1" smtClean="0"/>
              <a:t>implementación</a:t>
            </a:r>
            <a:r>
              <a:rPr lang="en-US" sz="2400" dirty="0" smtClean="0"/>
              <a:t> final del </a:t>
            </a:r>
            <a:r>
              <a:rPr lang="en-US" sz="2400" dirty="0" err="1" smtClean="0"/>
              <a:t>servicio</a:t>
            </a:r>
            <a:r>
              <a:rPr lang="en-US" sz="2400" dirty="0" smtClean="0"/>
              <a:t>.</a:t>
            </a:r>
          </a:p>
        </p:txBody>
      </p:sp>
      <p:pic>
        <p:nvPicPr>
          <p:cNvPr id="5" name="Imagen 4"/>
          <p:cNvPicPr>
            <a:picLocks noChangeAspect="1"/>
          </p:cNvPicPr>
          <p:nvPr/>
        </p:nvPicPr>
        <p:blipFill>
          <a:blip r:embed="rId2"/>
          <a:stretch>
            <a:fillRect/>
          </a:stretch>
        </p:blipFill>
        <p:spPr>
          <a:xfrm>
            <a:off x="2417506" y="3908324"/>
            <a:ext cx="7021461" cy="2601324"/>
          </a:xfrm>
          <a:prstGeom prst="rect">
            <a:avLst/>
          </a:prstGeom>
        </p:spPr>
      </p:pic>
    </p:spTree>
    <p:extLst>
      <p:ext uri="{BB962C8B-B14F-4D97-AF65-F5344CB8AC3E}">
        <p14:creationId xmlns:p14="http://schemas.microsoft.com/office/powerpoint/2010/main" val="33421478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SIMPLE JAX-WS EXAMPLE</a:t>
            </a:r>
            <a:endParaRPr lang="es-MX" b="1" dirty="0"/>
          </a:p>
        </p:txBody>
      </p:sp>
      <p:sp>
        <p:nvSpPr>
          <p:cNvPr id="3" name="Marcador de contenido 2"/>
          <p:cNvSpPr>
            <a:spLocks noGrp="1"/>
          </p:cNvSpPr>
          <p:nvPr>
            <p:ph idx="1"/>
          </p:nvPr>
        </p:nvSpPr>
        <p:spPr>
          <a:xfrm>
            <a:off x="442452" y="1887798"/>
            <a:ext cx="10043651" cy="1607573"/>
          </a:xfrm>
        </p:spPr>
        <p:txBody>
          <a:bodyPr>
            <a:normAutofit/>
          </a:bodyPr>
          <a:lstStyle/>
          <a:p>
            <a:r>
              <a:rPr lang="es-MX" sz="2400" dirty="0" smtClean="0"/>
              <a:t>Nuestro servicio está listo. Ahora vamos a </a:t>
            </a:r>
            <a:r>
              <a:rPr lang="es-MX" sz="2400" dirty="0" smtClean="0"/>
              <a:t>crear una clase que lo publique</a:t>
            </a:r>
            <a:endParaRPr lang="es-MX" sz="2400" dirty="0" smtClean="0"/>
          </a:p>
          <a:p>
            <a:r>
              <a:rPr lang="es-MX" sz="2400" dirty="0" smtClean="0"/>
              <a:t>Para ello es necesario </a:t>
            </a:r>
            <a:r>
              <a:rPr lang="es-MX" sz="2400" dirty="0" smtClean="0"/>
              <a:t>crear una nueva clase llamada </a:t>
            </a:r>
            <a:r>
              <a:rPr lang="es-MX" sz="2400" dirty="0" err="1" smtClean="0"/>
              <a:t>SOAPPublisher</a:t>
            </a:r>
            <a:r>
              <a:rPr lang="es-MX" sz="2400" dirty="0" smtClean="0"/>
              <a:t> en el paquete </a:t>
            </a:r>
            <a:r>
              <a:rPr lang="es-MX" sz="2400" dirty="0" err="1" smtClean="0"/>
              <a:t>tutorial.jaxws.service</a:t>
            </a:r>
            <a:r>
              <a:rPr lang="es-MX" sz="2400" dirty="0" smtClean="0"/>
              <a:t>.</a:t>
            </a:r>
            <a:endParaRPr lang="en-US" sz="2400" dirty="0" smtClean="0"/>
          </a:p>
        </p:txBody>
      </p:sp>
      <p:graphicFrame>
        <p:nvGraphicFramePr>
          <p:cNvPr id="7" name="Objeto 6"/>
          <p:cNvGraphicFramePr>
            <a:graphicFrameLocks noChangeAspect="1"/>
          </p:cNvGraphicFramePr>
          <p:nvPr>
            <p:extLst>
              <p:ext uri="{D42A27DB-BD31-4B8C-83A1-F6EECF244321}">
                <p14:modId xmlns:p14="http://schemas.microsoft.com/office/powerpoint/2010/main" val="3247267575"/>
              </p:ext>
            </p:extLst>
          </p:nvPr>
        </p:nvGraphicFramePr>
        <p:xfrm>
          <a:off x="4251120" y="4074139"/>
          <a:ext cx="2030413" cy="863600"/>
        </p:xfrm>
        <a:graphic>
          <a:graphicData uri="http://schemas.openxmlformats.org/presentationml/2006/ole">
            <mc:AlternateContent xmlns:mc="http://schemas.openxmlformats.org/markup-compatibility/2006">
              <mc:Choice xmlns:v="urn:schemas-microsoft-com:vml" Requires="v">
                <p:oleObj spid="_x0000_s6155" name="Objeto empaquetador del shell" showAsIcon="1" r:id="rId3" imgW="2031120" imgH="863640" progId="Package">
                  <p:embed/>
                </p:oleObj>
              </mc:Choice>
              <mc:Fallback>
                <p:oleObj name="Objeto empaquetador del shell" showAsIcon="1" r:id="rId3" imgW="2031120" imgH="863640" progId="Package">
                  <p:embed/>
                  <p:pic>
                    <p:nvPicPr>
                      <p:cNvPr id="0" name=""/>
                      <p:cNvPicPr/>
                      <p:nvPr/>
                    </p:nvPicPr>
                    <p:blipFill>
                      <a:blip r:embed="rId4"/>
                      <a:stretch>
                        <a:fillRect/>
                      </a:stretch>
                    </p:blipFill>
                    <p:spPr>
                      <a:xfrm>
                        <a:off x="4251120" y="4074139"/>
                        <a:ext cx="2030413" cy="863600"/>
                      </a:xfrm>
                      <a:prstGeom prst="rect">
                        <a:avLst/>
                      </a:prstGeom>
                    </p:spPr>
                  </p:pic>
                </p:oleObj>
              </mc:Fallback>
            </mc:AlternateContent>
          </a:graphicData>
        </a:graphic>
      </p:graphicFrame>
    </p:spTree>
    <p:extLst>
      <p:ext uri="{BB962C8B-B14F-4D97-AF65-F5344CB8AC3E}">
        <p14:creationId xmlns:p14="http://schemas.microsoft.com/office/powerpoint/2010/main" val="33998439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SIMPLE JAX-WS EXAMPLE</a:t>
            </a:r>
            <a:endParaRPr lang="es-MX" b="1" dirty="0"/>
          </a:p>
        </p:txBody>
      </p:sp>
      <p:sp>
        <p:nvSpPr>
          <p:cNvPr id="3" name="Marcador de contenido 2"/>
          <p:cNvSpPr>
            <a:spLocks noGrp="1"/>
          </p:cNvSpPr>
          <p:nvPr>
            <p:ph idx="1"/>
          </p:nvPr>
        </p:nvSpPr>
        <p:spPr>
          <a:xfrm>
            <a:off x="442452" y="1887798"/>
            <a:ext cx="5206180" cy="4734228"/>
          </a:xfrm>
        </p:spPr>
        <p:txBody>
          <a:bodyPr>
            <a:normAutofit/>
          </a:bodyPr>
          <a:lstStyle/>
          <a:p>
            <a:r>
              <a:rPr lang="es-MX" sz="2400" dirty="0" smtClean="0"/>
              <a:t>Sólo es cuestión de ejecutar la clase </a:t>
            </a:r>
            <a:r>
              <a:rPr lang="es-MX" sz="2400" dirty="0" err="1" smtClean="0"/>
              <a:t>SOAPPublisher</a:t>
            </a:r>
            <a:r>
              <a:rPr lang="es-MX" sz="2400" dirty="0" smtClean="0"/>
              <a:t> y debemos poder ver nuestro servicio web funcionando.</a:t>
            </a:r>
          </a:p>
          <a:p>
            <a:r>
              <a:rPr lang="es-MX" sz="2400" dirty="0" smtClean="0"/>
              <a:t>Para comprobarlo es necesario abrir la siguiente URL en el navegador Web</a:t>
            </a:r>
            <a:endParaRPr lang="es-MX" sz="2400" dirty="0" smtClean="0"/>
          </a:p>
          <a:p>
            <a:r>
              <a:rPr lang="es-MX" sz="2400" dirty="0" smtClean="0">
                <a:hlinkClick r:id="rId2"/>
              </a:rPr>
              <a:t>http</a:t>
            </a:r>
            <a:r>
              <a:rPr lang="es-MX" sz="2400" dirty="0">
                <a:hlinkClick r:id="rId2"/>
              </a:rPr>
              <a:t>://</a:t>
            </a:r>
            <a:r>
              <a:rPr lang="es-MX" sz="2400" dirty="0" smtClean="0">
                <a:hlinkClick r:id="rId2"/>
              </a:rPr>
              <a:t>localhost:8888/ws/person</a:t>
            </a:r>
            <a:endParaRPr lang="es-MX" sz="2400" dirty="0" smtClean="0"/>
          </a:p>
          <a:p>
            <a:r>
              <a:rPr lang="es-MX" sz="2400" dirty="0" smtClean="0"/>
              <a:t>Abrir también ésta </a:t>
            </a:r>
            <a:r>
              <a:rPr lang="es-MX" sz="2400" dirty="0" err="1" smtClean="0"/>
              <a:t>url</a:t>
            </a:r>
            <a:r>
              <a:rPr lang="es-MX" sz="2400" dirty="0" smtClean="0"/>
              <a:t> y comprobar que se muestra el </a:t>
            </a:r>
            <a:r>
              <a:rPr lang="es-MX" sz="2400" dirty="0" err="1" smtClean="0"/>
              <a:t>xml</a:t>
            </a:r>
            <a:r>
              <a:rPr lang="es-MX" sz="2400" dirty="0" smtClean="0"/>
              <a:t> del servicio</a:t>
            </a:r>
          </a:p>
          <a:p>
            <a:r>
              <a:rPr lang="es-MX" sz="2400" dirty="0">
                <a:hlinkClick r:id="rId3"/>
              </a:rPr>
              <a:t>http://</a:t>
            </a:r>
            <a:r>
              <a:rPr lang="es-MX" sz="2400" dirty="0" smtClean="0">
                <a:hlinkClick r:id="rId3"/>
              </a:rPr>
              <a:t>localhost:8888/ws/person?wsdl</a:t>
            </a:r>
            <a:endParaRPr lang="es-MX" sz="2400" dirty="0"/>
          </a:p>
          <a:p>
            <a:endParaRPr lang="en-US" sz="2400" dirty="0" smtClean="0"/>
          </a:p>
        </p:txBody>
      </p:sp>
      <p:pic>
        <p:nvPicPr>
          <p:cNvPr id="4" name="Imagen 3"/>
          <p:cNvPicPr>
            <a:picLocks noChangeAspect="1"/>
          </p:cNvPicPr>
          <p:nvPr/>
        </p:nvPicPr>
        <p:blipFill>
          <a:blip r:embed="rId4"/>
          <a:stretch>
            <a:fillRect/>
          </a:stretch>
        </p:blipFill>
        <p:spPr>
          <a:xfrm>
            <a:off x="6318706" y="1091379"/>
            <a:ext cx="3741571" cy="3524865"/>
          </a:xfrm>
          <a:prstGeom prst="rect">
            <a:avLst/>
          </a:prstGeom>
        </p:spPr>
      </p:pic>
      <p:pic>
        <p:nvPicPr>
          <p:cNvPr id="7" name="Imagen 6"/>
          <p:cNvPicPr>
            <a:picLocks noChangeAspect="1"/>
          </p:cNvPicPr>
          <p:nvPr/>
        </p:nvPicPr>
        <p:blipFill>
          <a:blip r:embed="rId5"/>
          <a:stretch>
            <a:fillRect/>
          </a:stretch>
        </p:blipFill>
        <p:spPr>
          <a:xfrm>
            <a:off x="7699861" y="4778477"/>
            <a:ext cx="4325451" cy="1785322"/>
          </a:xfrm>
          <a:prstGeom prst="rect">
            <a:avLst/>
          </a:prstGeom>
        </p:spPr>
      </p:pic>
    </p:spTree>
    <p:extLst>
      <p:ext uri="{BB962C8B-B14F-4D97-AF65-F5344CB8AC3E}">
        <p14:creationId xmlns:p14="http://schemas.microsoft.com/office/powerpoint/2010/main" val="2922196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SIMPLE JAX-WS EXAMPLE</a:t>
            </a:r>
            <a:endParaRPr lang="es-MX" b="1" dirty="0"/>
          </a:p>
        </p:txBody>
      </p:sp>
      <p:sp>
        <p:nvSpPr>
          <p:cNvPr id="3" name="Marcador de contenido 2"/>
          <p:cNvSpPr>
            <a:spLocks noGrp="1"/>
          </p:cNvSpPr>
          <p:nvPr>
            <p:ph idx="1"/>
          </p:nvPr>
        </p:nvSpPr>
        <p:spPr>
          <a:xfrm>
            <a:off x="442452" y="1887798"/>
            <a:ext cx="5869858" cy="4114796"/>
          </a:xfrm>
        </p:spPr>
        <p:txBody>
          <a:bodyPr>
            <a:normAutofit/>
          </a:bodyPr>
          <a:lstStyle/>
          <a:p>
            <a:r>
              <a:rPr lang="es-MX" sz="2400" smtClean="0"/>
              <a:t>De manera local, vamos a crear un cliente Web que consuma el servicio que acabamos de publicar.</a:t>
            </a:r>
          </a:p>
          <a:p>
            <a:r>
              <a:rPr lang="es-MX" sz="2400" smtClean="0"/>
              <a:t>Para ello hay que crear una clase java llamada SOAPPublisherClient en el paquete tutorial.jaxws.client.</a:t>
            </a:r>
            <a:endParaRPr lang="en-US" sz="2400" dirty="0" smtClean="0"/>
          </a:p>
        </p:txBody>
      </p:sp>
      <p:graphicFrame>
        <p:nvGraphicFramePr>
          <p:cNvPr id="4" name="Objeto 3"/>
          <p:cNvGraphicFramePr>
            <a:graphicFrameLocks noChangeAspect="1"/>
          </p:cNvGraphicFramePr>
          <p:nvPr>
            <p:extLst>
              <p:ext uri="{D42A27DB-BD31-4B8C-83A1-F6EECF244321}">
                <p14:modId xmlns:p14="http://schemas.microsoft.com/office/powerpoint/2010/main" val="3236884024"/>
              </p:ext>
            </p:extLst>
          </p:nvPr>
        </p:nvGraphicFramePr>
        <p:xfrm>
          <a:off x="7510514" y="3351468"/>
          <a:ext cx="2627313" cy="863600"/>
        </p:xfrm>
        <a:graphic>
          <a:graphicData uri="http://schemas.openxmlformats.org/presentationml/2006/ole">
            <mc:AlternateContent xmlns:mc="http://schemas.openxmlformats.org/markup-compatibility/2006">
              <mc:Choice xmlns:v="urn:schemas-microsoft-com:vml" Requires="v">
                <p:oleObj spid="_x0000_s8196" name="Objeto empaquetador del shell" showAsIcon="1" r:id="rId3" imgW="2627640" imgH="863640" progId="Package">
                  <p:embed/>
                </p:oleObj>
              </mc:Choice>
              <mc:Fallback>
                <p:oleObj name="Objeto empaquetador del shell" showAsIcon="1" r:id="rId3" imgW="2627640" imgH="863640" progId="Package">
                  <p:embed/>
                  <p:pic>
                    <p:nvPicPr>
                      <p:cNvPr id="0" name=""/>
                      <p:cNvPicPr/>
                      <p:nvPr/>
                    </p:nvPicPr>
                    <p:blipFill>
                      <a:blip r:embed="rId4"/>
                      <a:stretch>
                        <a:fillRect/>
                      </a:stretch>
                    </p:blipFill>
                    <p:spPr>
                      <a:xfrm>
                        <a:off x="7510514" y="3351468"/>
                        <a:ext cx="2627313" cy="863600"/>
                      </a:xfrm>
                      <a:prstGeom prst="rect">
                        <a:avLst/>
                      </a:prstGeom>
                    </p:spPr>
                  </p:pic>
                </p:oleObj>
              </mc:Fallback>
            </mc:AlternateContent>
          </a:graphicData>
        </a:graphic>
      </p:graphicFrame>
    </p:spTree>
    <p:extLst>
      <p:ext uri="{BB962C8B-B14F-4D97-AF65-F5344CB8AC3E}">
        <p14:creationId xmlns:p14="http://schemas.microsoft.com/office/powerpoint/2010/main" val="31719999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SIMPLE JAX-WS EXAMPLE</a:t>
            </a:r>
            <a:endParaRPr lang="es-MX" b="1" dirty="0"/>
          </a:p>
        </p:txBody>
      </p:sp>
      <p:sp>
        <p:nvSpPr>
          <p:cNvPr id="3" name="Marcador de contenido 2"/>
          <p:cNvSpPr>
            <a:spLocks noGrp="1"/>
          </p:cNvSpPr>
          <p:nvPr>
            <p:ph idx="1"/>
          </p:nvPr>
        </p:nvSpPr>
        <p:spPr>
          <a:xfrm>
            <a:off x="398207" y="2009060"/>
            <a:ext cx="5869858" cy="3008671"/>
          </a:xfrm>
        </p:spPr>
        <p:txBody>
          <a:bodyPr>
            <a:normAutofit/>
          </a:bodyPr>
          <a:lstStyle/>
          <a:p>
            <a:r>
              <a:rPr lang="es-MX" sz="2400" dirty="0" smtClean="0"/>
              <a:t>De manera local, vamos a crear un cliente Web que consuma el servicio que acabamos de publicar.</a:t>
            </a:r>
          </a:p>
          <a:p>
            <a:r>
              <a:rPr lang="es-MX" sz="2400" dirty="0" smtClean="0"/>
              <a:t>Para ello hay que crear una clase java llamada </a:t>
            </a:r>
            <a:r>
              <a:rPr lang="es-MX" sz="2400" dirty="0" err="1" smtClean="0"/>
              <a:t>SOAPPublisherClient</a:t>
            </a:r>
            <a:r>
              <a:rPr lang="es-MX" sz="2400" dirty="0" smtClean="0"/>
              <a:t> en el paquete </a:t>
            </a:r>
            <a:r>
              <a:rPr lang="es-MX" sz="2400" dirty="0" err="1" smtClean="0"/>
              <a:t>tutorial.jaxws.client</a:t>
            </a:r>
            <a:r>
              <a:rPr lang="es-MX" sz="2400" dirty="0" smtClean="0"/>
              <a:t>.</a:t>
            </a:r>
            <a:endParaRPr lang="en-US" sz="2400" dirty="0" smtClean="0"/>
          </a:p>
        </p:txBody>
      </p:sp>
      <p:graphicFrame>
        <p:nvGraphicFramePr>
          <p:cNvPr id="4" name="Objeto 3"/>
          <p:cNvGraphicFramePr>
            <a:graphicFrameLocks noChangeAspect="1"/>
          </p:cNvGraphicFramePr>
          <p:nvPr>
            <p:extLst>
              <p:ext uri="{D42A27DB-BD31-4B8C-83A1-F6EECF244321}">
                <p14:modId xmlns:p14="http://schemas.microsoft.com/office/powerpoint/2010/main" val="2976039980"/>
              </p:ext>
            </p:extLst>
          </p:nvPr>
        </p:nvGraphicFramePr>
        <p:xfrm>
          <a:off x="1817636" y="5310835"/>
          <a:ext cx="2627313" cy="863600"/>
        </p:xfrm>
        <a:graphic>
          <a:graphicData uri="http://schemas.openxmlformats.org/presentationml/2006/ole">
            <mc:AlternateContent xmlns:mc="http://schemas.openxmlformats.org/markup-compatibility/2006">
              <mc:Choice xmlns:v="urn:schemas-microsoft-com:vml" Requires="v">
                <p:oleObj spid="_x0000_s9220" name="Objeto empaquetador del shell" showAsIcon="1" r:id="rId3" imgW="2627640" imgH="863640" progId="Package">
                  <p:embed/>
                </p:oleObj>
              </mc:Choice>
              <mc:Fallback>
                <p:oleObj name="Objeto empaquetador del shell" showAsIcon="1" r:id="rId3" imgW="2627640" imgH="863640" progId="Package">
                  <p:embed/>
                  <p:pic>
                    <p:nvPicPr>
                      <p:cNvPr id="0" name=""/>
                      <p:cNvPicPr/>
                      <p:nvPr/>
                    </p:nvPicPr>
                    <p:blipFill>
                      <a:blip r:embed="rId4"/>
                      <a:stretch>
                        <a:fillRect/>
                      </a:stretch>
                    </p:blipFill>
                    <p:spPr>
                      <a:xfrm>
                        <a:off x="1817636" y="5310835"/>
                        <a:ext cx="2627313" cy="863600"/>
                      </a:xfrm>
                      <a:prstGeom prst="rect">
                        <a:avLst/>
                      </a:prstGeom>
                    </p:spPr>
                  </p:pic>
                </p:oleObj>
              </mc:Fallback>
            </mc:AlternateContent>
          </a:graphicData>
        </a:graphic>
      </p:graphicFrame>
      <p:pic>
        <p:nvPicPr>
          <p:cNvPr id="5" name="Imagen 4"/>
          <p:cNvPicPr>
            <a:picLocks noChangeAspect="1"/>
          </p:cNvPicPr>
          <p:nvPr/>
        </p:nvPicPr>
        <p:blipFill>
          <a:blip r:embed="rId5"/>
          <a:stretch>
            <a:fillRect/>
          </a:stretch>
        </p:blipFill>
        <p:spPr>
          <a:xfrm>
            <a:off x="6282813" y="2009060"/>
            <a:ext cx="5583700" cy="4599499"/>
          </a:xfrm>
          <a:prstGeom prst="rect">
            <a:avLst/>
          </a:prstGeom>
        </p:spPr>
      </p:pic>
    </p:spTree>
    <p:extLst>
      <p:ext uri="{BB962C8B-B14F-4D97-AF65-F5344CB8AC3E}">
        <p14:creationId xmlns:p14="http://schemas.microsoft.com/office/powerpoint/2010/main" val="348162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SIMPLE JAX-WS EXAMPLE</a:t>
            </a:r>
            <a:endParaRPr lang="es-MX" b="1" dirty="0"/>
          </a:p>
        </p:txBody>
      </p:sp>
      <p:sp>
        <p:nvSpPr>
          <p:cNvPr id="6" name="Marcador de texto 5"/>
          <p:cNvSpPr>
            <a:spLocks noGrp="1"/>
          </p:cNvSpPr>
          <p:nvPr>
            <p:ph type="body" idx="1"/>
          </p:nvPr>
        </p:nvSpPr>
        <p:spPr>
          <a:xfrm>
            <a:off x="722671" y="2250892"/>
            <a:ext cx="5087075" cy="536005"/>
          </a:xfrm>
        </p:spPr>
        <p:txBody>
          <a:bodyPr/>
          <a:lstStyle/>
          <a:p>
            <a:r>
              <a:rPr lang="es-MX" dirty="0" smtClean="0"/>
              <a:t>Primera ejecución</a:t>
            </a:r>
            <a:endParaRPr lang="es-MX" dirty="0"/>
          </a:p>
        </p:txBody>
      </p:sp>
      <p:sp>
        <p:nvSpPr>
          <p:cNvPr id="7" name="Marcador de texto 6"/>
          <p:cNvSpPr>
            <a:spLocks noGrp="1"/>
          </p:cNvSpPr>
          <p:nvPr>
            <p:ph type="body" sz="quarter" idx="3"/>
          </p:nvPr>
        </p:nvSpPr>
        <p:spPr/>
        <p:txBody>
          <a:bodyPr/>
          <a:lstStyle/>
          <a:p>
            <a:r>
              <a:rPr lang="es-MX" dirty="0" smtClean="0"/>
              <a:t>Segunda ejecución</a:t>
            </a:r>
            <a:endParaRPr lang="es-MX" dirty="0"/>
          </a:p>
        </p:txBody>
      </p:sp>
      <p:sp>
        <p:nvSpPr>
          <p:cNvPr id="10" name="CuadroTexto 9"/>
          <p:cNvSpPr txBox="1"/>
          <p:nvPr/>
        </p:nvSpPr>
        <p:spPr>
          <a:xfrm>
            <a:off x="722671" y="2926052"/>
            <a:ext cx="4734232" cy="1754326"/>
          </a:xfrm>
          <a:prstGeom prst="rect">
            <a:avLst/>
          </a:prstGeom>
          <a:noFill/>
        </p:spPr>
        <p:txBody>
          <a:bodyPr wrap="square" rtlCol="0">
            <a:spAutoFit/>
          </a:bodyPr>
          <a:lstStyle/>
          <a:p>
            <a:r>
              <a:rPr lang="es-MX" dirty="0" err="1">
                <a:latin typeface="Arial" panose="020B0604020202020204" pitchFamily="34" charset="0"/>
                <a:cs typeface="Arial" panose="020B0604020202020204" pitchFamily="34" charset="0"/>
              </a:rPr>
              <a:t>Add</a:t>
            </a:r>
            <a:r>
              <a:rPr lang="es-MX" dirty="0">
                <a:latin typeface="Arial" panose="020B0604020202020204" pitchFamily="34" charset="0"/>
                <a:cs typeface="Arial" panose="020B0604020202020204" pitchFamily="34" charset="0"/>
              </a:rPr>
              <a:t> </a:t>
            </a:r>
            <a:r>
              <a:rPr lang="es-MX" dirty="0" err="1">
                <a:latin typeface="Arial" panose="020B0604020202020204" pitchFamily="34" charset="0"/>
                <a:cs typeface="Arial" panose="020B0604020202020204" pitchFamily="34" charset="0"/>
              </a:rPr>
              <a:t>Person</a:t>
            </a:r>
            <a:r>
              <a:rPr lang="es-MX" dirty="0">
                <a:latin typeface="Arial" panose="020B0604020202020204" pitchFamily="34" charset="0"/>
                <a:cs typeface="Arial" panose="020B0604020202020204" pitchFamily="34" charset="0"/>
              </a:rPr>
              <a:t> Status=true </a:t>
            </a:r>
            <a:endParaRPr lang="es-MX" dirty="0" smtClean="0">
              <a:latin typeface="Arial" panose="020B0604020202020204" pitchFamily="34" charset="0"/>
              <a:cs typeface="Arial" panose="020B0604020202020204" pitchFamily="34" charset="0"/>
            </a:endParaRPr>
          </a:p>
          <a:p>
            <a:r>
              <a:rPr lang="es-MX" dirty="0" err="1" smtClean="0">
                <a:latin typeface="Arial" panose="020B0604020202020204" pitchFamily="34" charset="0"/>
                <a:cs typeface="Arial" panose="020B0604020202020204" pitchFamily="34" charset="0"/>
              </a:rPr>
              <a:t>Add</a:t>
            </a:r>
            <a:r>
              <a:rPr lang="es-MX" dirty="0" smtClean="0">
                <a:latin typeface="Arial" panose="020B0604020202020204" pitchFamily="34" charset="0"/>
                <a:cs typeface="Arial" panose="020B0604020202020204" pitchFamily="34" charset="0"/>
              </a:rPr>
              <a:t> </a:t>
            </a:r>
            <a:r>
              <a:rPr lang="es-MX" dirty="0" err="1">
                <a:latin typeface="Arial" panose="020B0604020202020204" pitchFamily="34" charset="0"/>
                <a:cs typeface="Arial" panose="020B0604020202020204" pitchFamily="34" charset="0"/>
              </a:rPr>
              <a:t>Person</a:t>
            </a:r>
            <a:r>
              <a:rPr lang="es-MX" dirty="0">
                <a:latin typeface="Arial" panose="020B0604020202020204" pitchFamily="34" charset="0"/>
                <a:cs typeface="Arial" panose="020B0604020202020204" pitchFamily="34" charset="0"/>
              </a:rPr>
              <a:t> Status=true </a:t>
            </a:r>
            <a:endParaRPr lang="es-MX" dirty="0" smtClean="0">
              <a:latin typeface="Arial" panose="020B0604020202020204" pitchFamily="34" charset="0"/>
              <a:cs typeface="Arial" panose="020B0604020202020204" pitchFamily="34" charset="0"/>
            </a:endParaRPr>
          </a:p>
          <a:p>
            <a:r>
              <a:rPr lang="es-MX" dirty="0" smtClean="0">
                <a:latin typeface="Arial" panose="020B0604020202020204" pitchFamily="34" charset="0"/>
                <a:cs typeface="Arial" panose="020B0604020202020204" pitchFamily="34" charset="0"/>
              </a:rPr>
              <a:t>1</a:t>
            </a:r>
            <a:r>
              <a:rPr lang="es-MX" dirty="0">
                <a:latin typeface="Arial" panose="020B0604020202020204" pitchFamily="34" charset="0"/>
                <a:cs typeface="Arial" panose="020B0604020202020204" pitchFamily="34" charset="0"/>
              </a:rPr>
              <a:t>::</a:t>
            </a:r>
            <a:r>
              <a:rPr lang="es-MX" dirty="0" err="1">
                <a:latin typeface="Arial" panose="020B0604020202020204" pitchFamily="34" charset="0"/>
                <a:cs typeface="Arial" panose="020B0604020202020204" pitchFamily="34" charset="0"/>
              </a:rPr>
              <a:t>Pankaj</a:t>
            </a:r>
            <a:r>
              <a:rPr lang="es-MX" dirty="0">
                <a:latin typeface="Arial" panose="020B0604020202020204" pitchFamily="34" charset="0"/>
                <a:cs typeface="Arial" panose="020B0604020202020204" pitchFamily="34" charset="0"/>
              </a:rPr>
              <a:t>::30 </a:t>
            </a:r>
            <a:endParaRPr lang="es-MX" dirty="0" smtClean="0">
              <a:latin typeface="Arial" panose="020B0604020202020204" pitchFamily="34" charset="0"/>
              <a:cs typeface="Arial" panose="020B0604020202020204" pitchFamily="34" charset="0"/>
            </a:endParaRPr>
          </a:p>
          <a:p>
            <a:r>
              <a:rPr lang="es-MX" dirty="0" smtClean="0">
                <a:latin typeface="Arial" panose="020B0604020202020204" pitchFamily="34" charset="0"/>
                <a:cs typeface="Arial" panose="020B0604020202020204" pitchFamily="34" charset="0"/>
              </a:rPr>
              <a:t>[</a:t>
            </a:r>
            <a:r>
              <a:rPr lang="es-MX" dirty="0">
                <a:latin typeface="Arial" panose="020B0604020202020204" pitchFamily="34" charset="0"/>
                <a:cs typeface="Arial" panose="020B0604020202020204" pitchFamily="34" charset="0"/>
              </a:rPr>
              <a:t>1::</a:t>
            </a:r>
            <a:r>
              <a:rPr lang="es-MX" dirty="0" err="1">
                <a:latin typeface="Arial" panose="020B0604020202020204" pitchFamily="34" charset="0"/>
                <a:cs typeface="Arial" panose="020B0604020202020204" pitchFamily="34" charset="0"/>
              </a:rPr>
              <a:t>Pankaj</a:t>
            </a:r>
            <a:r>
              <a:rPr lang="es-MX" dirty="0">
                <a:latin typeface="Arial" panose="020B0604020202020204" pitchFamily="34" charset="0"/>
                <a:cs typeface="Arial" panose="020B0604020202020204" pitchFamily="34" charset="0"/>
              </a:rPr>
              <a:t>::30, 2::</a:t>
            </a:r>
            <a:r>
              <a:rPr lang="es-MX" dirty="0" err="1">
                <a:latin typeface="Arial" panose="020B0604020202020204" pitchFamily="34" charset="0"/>
                <a:cs typeface="Arial" panose="020B0604020202020204" pitchFamily="34" charset="0"/>
              </a:rPr>
              <a:t>Meghna</a:t>
            </a:r>
            <a:r>
              <a:rPr lang="es-MX" dirty="0">
                <a:latin typeface="Arial" panose="020B0604020202020204" pitchFamily="34" charset="0"/>
                <a:cs typeface="Arial" panose="020B0604020202020204" pitchFamily="34" charset="0"/>
              </a:rPr>
              <a:t>::25</a:t>
            </a:r>
            <a:r>
              <a:rPr lang="es-MX" dirty="0" smtClean="0">
                <a:latin typeface="Arial" panose="020B0604020202020204" pitchFamily="34" charset="0"/>
                <a:cs typeface="Arial" panose="020B0604020202020204" pitchFamily="34" charset="0"/>
              </a:rPr>
              <a:t>]</a:t>
            </a:r>
          </a:p>
          <a:p>
            <a:r>
              <a:rPr lang="es-MX" dirty="0" err="1" smtClean="0">
                <a:latin typeface="Arial" panose="020B0604020202020204" pitchFamily="34" charset="0"/>
                <a:cs typeface="Arial" panose="020B0604020202020204" pitchFamily="34" charset="0"/>
              </a:rPr>
              <a:t>Delete</a:t>
            </a:r>
            <a:r>
              <a:rPr lang="es-MX" dirty="0" smtClean="0">
                <a:latin typeface="Arial" panose="020B0604020202020204" pitchFamily="34" charset="0"/>
                <a:cs typeface="Arial" panose="020B0604020202020204" pitchFamily="34" charset="0"/>
              </a:rPr>
              <a:t> </a:t>
            </a:r>
            <a:r>
              <a:rPr lang="es-MX" dirty="0" err="1">
                <a:latin typeface="Arial" panose="020B0604020202020204" pitchFamily="34" charset="0"/>
                <a:cs typeface="Arial" panose="020B0604020202020204" pitchFamily="34" charset="0"/>
              </a:rPr>
              <a:t>Person</a:t>
            </a:r>
            <a:r>
              <a:rPr lang="es-MX" dirty="0">
                <a:latin typeface="Arial" panose="020B0604020202020204" pitchFamily="34" charset="0"/>
                <a:cs typeface="Arial" panose="020B0604020202020204" pitchFamily="34" charset="0"/>
              </a:rPr>
              <a:t> Status=true </a:t>
            </a:r>
            <a:endParaRPr lang="es-MX" dirty="0" smtClean="0">
              <a:latin typeface="Arial" panose="020B0604020202020204" pitchFamily="34" charset="0"/>
              <a:cs typeface="Arial" panose="020B0604020202020204" pitchFamily="34" charset="0"/>
            </a:endParaRPr>
          </a:p>
          <a:p>
            <a:r>
              <a:rPr lang="es-MX" dirty="0" smtClean="0">
                <a:latin typeface="Arial" panose="020B0604020202020204" pitchFamily="34" charset="0"/>
                <a:cs typeface="Arial" panose="020B0604020202020204" pitchFamily="34" charset="0"/>
              </a:rPr>
              <a:t>[</a:t>
            </a:r>
            <a:r>
              <a:rPr lang="es-MX" dirty="0">
                <a:latin typeface="Arial" panose="020B0604020202020204" pitchFamily="34" charset="0"/>
                <a:cs typeface="Arial" panose="020B0604020202020204" pitchFamily="34" charset="0"/>
              </a:rPr>
              <a:t>1::</a:t>
            </a:r>
            <a:r>
              <a:rPr lang="es-MX" dirty="0" err="1">
                <a:latin typeface="Arial" panose="020B0604020202020204" pitchFamily="34" charset="0"/>
                <a:cs typeface="Arial" panose="020B0604020202020204" pitchFamily="34" charset="0"/>
              </a:rPr>
              <a:t>Pankaj</a:t>
            </a:r>
            <a:r>
              <a:rPr lang="es-MX" dirty="0">
                <a:latin typeface="Arial" panose="020B0604020202020204" pitchFamily="34" charset="0"/>
                <a:cs typeface="Arial" panose="020B0604020202020204" pitchFamily="34" charset="0"/>
              </a:rPr>
              <a:t>::30]</a:t>
            </a:r>
            <a:endParaRPr lang="es-MX" dirty="0">
              <a:latin typeface="Arial" panose="020B0604020202020204" pitchFamily="34" charset="0"/>
              <a:cs typeface="Arial" panose="020B0604020202020204" pitchFamily="34" charset="0"/>
            </a:endParaRPr>
          </a:p>
        </p:txBody>
      </p:sp>
      <p:sp>
        <p:nvSpPr>
          <p:cNvPr id="11" name="CuadroTexto 10"/>
          <p:cNvSpPr txBox="1"/>
          <p:nvPr/>
        </p:nvSpPr>
        <p:spPr>
          <a:xfrm>
            <a:off x="6523735" y="2926052"/>
            <a:ext cx="3416678" cy="1754326"/>
          </a:xfrm>
          <a:prstGeom prst="rect">
            <a:avLst/>
          </a:prstGeom>
          <a:noFill/>
        </p:spPr>
        <p:txBody>
          <a:bodyPr wrap="square" rtlCol="0">
            <a:spAutoFit/>
          </a:bodyPr>
          <a:lstStyle/>
          <a:p>
            <a:r>
              <a:rPr lang="es-MX" dirty="0" err="1">
                <a:latin typeface="Arial" panose="020B0604020202020204" pitchFamily="34" charset="0"/>
                <a:cs typeface="Arial" panose="020B0604020202020204" pitchFamily="34" charset="0"/>
              </a:rPr>
              <a:t>Add</a:t>
            </a:r>
            <a:r>
              <a:rPr lang="es-MX" dirty="0">
                <a:latin typeface="Arial" panose="020B0604020202020204" pitchFamily="34" charset="0"/>
                <a:cs typeface="Arial" panose="020B0604020202020204" pitchFamily="34" charset="0"/>
              </a:rPr>
              <a:t> </a:t>
            </a:r>
            <a:r>
              <a:rPr lang="es-MX" dirty="0" err="1">
                <a:latin typeface="Arial" panose="020B0604020202020204" pitchFamily="34" charset="0"/>
                <a:cs typeface="Arial" panose="020B0604020202020204" pitchFamily="34" charset="0"/>
              </a:rPr>
              <a:t>Person</a:t>
            </a:r>
            <a:r>
              <a:rPr lang="es-MX" dirty="0">
                <a:latin typeface="Arial" panose="020B0604020202020204" pitchFamily="34" charset="0"/>
                <a:cs typeface="Arial" panose="020B0604020202020204" pitchFamily="34" charset="0"/>
              </a:rPr>
              <a:t> Status=false </a:t>
            </a:r>
            <a:endParaRPr lang="es-MX" dirty="0" smtClean="0">
              <a:latin typeface="Arial" panose="020B0604020202020204" pitchFamily="34" charset="0"/>
              <a:cs typeface="Arial" panose="020B0604020202020204" pitchFamily="34" charset="0"/>
            </a:endParaRPr>
          </a:p>
          <a:p>
            <a:r>
              <a:rPr lang="es-MX" dirty="0" err="1" smtClean="0">
                <a:latin typeface="Arial" panose="020B0604020202020204" pitchFamily="34" charset="0"/>
                <a:cs typeface="Arial" panose="020B0604020202020204" pitchFamily="34" charset="0"/>
              </a:rPr>
              <a:t>Add</a:t>
            </a:r>
            <a:r>
              <a:rPr lang="es-MX" dirty="0" smtClean="0">
                <a:latin typeface="Arial" panose="020B0604020202020204" pitchFamily="34" charset="0"/>
                <a:cs typeface="Arial" panose="020B0604020202020204" pitchFamily="34" charset="0"/>
              </a:rPr>
              <a:t> </a:t>
            </a:r>
            <a:r>
              <a:rPr lang="es-MX" dirty="0" err="1">
                <a:latin typeface="Arial" panose="020B0604020202020204" pitchFamily="34" charset="0"/>
                <a:cs typeface="Arial" panose="020B0604020202020204" pitchFamily="34" charset="0"/>
              </a:rPr>
              <a:t>Person</a:t>
            </a:r>
            <a:r>
              <a:rPr lang="es-MX" dirty="0">
                <a:latin typeface="Arial" panose="020B0604020202020204" pitchFamily="34" charset="0"/>
                <a:cs typeface="Arial" panose="020B0604020202020204" pitchFamily="34" charset="0"/>
              </a:rPr>
              <a:t> Status=true 1::</a:t>
            </a:r>
            <a:r>
              <a:rPr lang="es-MX" dirty="0" err="1">
                <a:latin typeface="Arial" panose="020B0604020202020204" pitchFamily="34" charset="0"/>
                <a:cs typeface="Arial" panose="020B0604020202020204" pitchFamily="34" charset="0"/>
              </a:rPr>
              <a:t>Pankaj</a:t>
            </a:r>
            <a:r>
              <a:rPr lang="es-MX" dirty="0">
                <a:latin typeface="Arial" panose="020B0604020202020204" pitchFamily="34" charset="0"/>
                <a:cs typeface="Arial" panose="020B0604020202020204" pitchFamily="34" charset="0"/>
              </a:rPr>
              <a:t>::30 </a:t>
            </a:r>
            <a:endParaRPr lang="es-MX" dirty="0" smtClean="0">
              <a:latin typeface="Arial" panose="020B0604020202020204" pitchFamily="34" charset="0"/>
              <a:cs typeface="Arial" panose="020B0604020202020204" pitchFamily="34" charset="0"/>
            </a:endParaRPr>
          </a:p>
          <a:p>
            <a:r>
              <a:rPr lang="es-MX" dirty="0" smtClean="0">
                <a:latin typeface="Arial" panose="020B0604020202020204" pitchFamily="34" charset="0"/>
                <a:cs typeface="Arial" panose="020B0604020202020204" pitchFamily="34" charset="0"/>
              </a:rPr>
              <a:t>[</a:t>
            </a:r>
            <a:r>
              <a:rPr lang="es-MX" dirty="0">
                <a:latin typeface="Arial" panose="020B0604020202020204" pitchFamily="34" charset="0"/>
                <a:cs typeface="Arial" panose="020B0604020202020204" pitchFamily="34" charset="0"/>
              </a:rPr>
              <a:t>1::</a:t>
            </a:r>
            <a:r>
              <a:rPr lang="es-MX" dirty="0" err="1">
                <a:latin typeface="Arial" panose="020B0604020202020204" pitchFamily="34" charset="0"/>
                <a:cs typeface="Arial" panose="020B0604020202020204" pitchFamily="34" charset="0"/>
              </a:rPr>
              <a:t>Pankaj</a:t>
            </a:r>
            <a:r>
              <a:rPr lang="es-MX" dirty="0">
                <a:latin typeface="Arial" panose="020B0604020202020204" pitchFamily="34" charset="0"/>
                <a:cs typeface="Arial" panose="020B0604020202020204" pitchFamily="34" charset="0"/>
              </a:rPr>
              <a:t>::30, 2::</a:t>
            </a:r>
            <a:r>
              <a:rPr lang="es-MX" dirty="0" err="1">
                <a:latin typeface="Arial" panose="020B0604020202020204" pitchFamily="34" charset="0"/>
                <a:cs typeface="Arial" panose="020B0604020202020204" pitchFamily="34" charset="0"/>
              </a:rPr>
              <a:t>Meghna</a:t>
            </a:r>
            <a:r>
              <a:rPr lang="es-MX" dirty="0">
                <a:latin typeface="Arial" panose="020B0604020202020204" pitchFamily="34" charset="0"/>
                <a:cs typeface="Arial" panose="020B0604020202020204" pitchFamily="34" charset="0"/>
              </a:rPr>
              <a:t>::25] </a:t>
            </a:r>
            <a:endParaRPr lang="es-MX" dirty="0" smtClean="0">
              <a:latin typeface="Arial" panose="020B0604020202020204" pitchFamily="34" charset="0"/>
              <a:cs typeface="Arial" panose="020B0604020202020204" pitchFamily="34" charset="0"/>
            </a:endParaRPr>
          </a:p>
          <a:p>
            <a:r>
              <a:rPr lang="es-MX" dirty="0" err="1" smtClean="0">
                <a:latin typeface="Arial" panose="020B0604020202020204" pitchFamily="34" charset="0"/>
                <a:cs typeface="Arial" panose="020B0604020202020204" pitchFamily="34" charset="0"/>
              </a:rPr>
              <a:t>Delete</a:t>
            </a:r>
            <a:r>
              <a:rPr lang="es-MX" dirty="0" smtClean="0">
                <a:latin typeface="Arial" panose="020B0604020202020204" pitchFamily="34" charset="0"/>
                <a:cs typeface="Arial" panose="020B0604020202020204" pitchFamily="34" charset="0"/>
              </a:rPr>
              <a:t> </a:t>
            </a:r>
            <a:r>
              <a:rPr lang="es-MX" dirty="0" err="1">
                <a:latin typeface="Arial" panose="020B0604020202020204" pitchFamily="34" charset="0"/>
                <a:cs typeface="Arial" panose="020B0604020202020204" pitchFamily="34" charset="0"/>
              </a:rPr>
              <a:t>Person</a:t>
            </a:r>
            <a:r>
              <a:rPr lang="es-MX" dirty="0">
                <a:latin typeface="Arial" panose="020B0604020202020204" pitchFamily="34" charset="0"/>
                <a:cs typeface="Arial" panose="020B0604020202020204" pitchFamily="34" charset="0"/>
              </a:rPr>
              <a:t> Status=true [1::</a:t>
            </a:r>
            <a:r>
              <a:rPr lang="es-MX" dirty="0" err="1">
                <a:latin typeface="Arial" panose="020B0604020202020204" pitchFamily="34" charset="0"/>
                <a:cs typeface="Arial" panose="020B0604020202020204" pitchFamily="34" charset="0"/>
              </a:rPr>
              <a:t>Pankaj</a:t>
            </a:r>
            <a:r>
              <a:rPr lang="es-MX" dirty="0">
                <a:latin typeface="Arial" panose="020B0604020202020204" pitchFamily="34" charset="0"/>
                <a:cs typeface="Arial" panose="020B0604020202020204" pitchFamily="34" charset="0"/>
              </a:rPr>
              <a:t>::30]</a:t>
            </a:r>
            <a:endParaRPr lang="es-MX" dirty="0">
              <a:latin typeface="Arial" panose="020B0604020202020204" pitchFamily="34" charset="0"/>
              <a:cs typeface="Arial" panose="020B0604020202020204" pitchFamily="34" charset="0"/>
            </a:endParaRPr>
          </a:p>
        </p:txBody>
      </p:sp>
      <p:sp>
        <p:nvSpPr>
          <p:cNvPr id="12" name="CuadroTexto 11"/>
          <p:cNvSpPr txBox="1"/>
          <p:nvPr/>
        </p:nvSpPr>
        <p:spPr>
          <a:xfrm>
            <a:off x="2189017" y="5338916"/>
            <a:ext cx="7241458" cy="1015663"/>
          </a:xfrm>
          <a:prstGeom prst="rect">
            <a:avLst/>
          </a:prstGeom>
          <a:noFill/>
        </p:spPr>
        <p:txBody>
          <a:bodyPr wrap="square" rtlCol="0">
            <a:spAutoFit/>
          </a:bodyPr>
          <a:lstStyle/>
          <a:p>
            <a:r>
              <a:rPr lang="es-MX" sz="2000" dirty="0" smtClean="0"/>
              <a:t>Note que cuando realizamos la segunda ejecución la primera instrucción para agregar persona regresa false, porque ya existe ésta persona en la lista, puesto que se agregó con la primer ejecución.</a:t>
            </a:r>
            <a:endParaRPr lang="es-MX" sz="2000" dirty="0"/>
          </a:p>
        </p:txBody>
      </p:sp>
    </p:spTree>
    <p:extLst>
      <p:ext uri="{BB962C8B-B14F-4D97-AF65-F5344CB8AC3E}">
        <p14:creationId xmlns:p14="http://schemas.microsoft.com/office/powerpoint/2010/main" val="34795284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J</a:t>
            </a:r>
            <a:r>
              <a:rPr lang="es-MX" b="1" dirty="0" smtClean="0"/>
              <a:t>AX-WS EXAMPLE CREATE A REMOTE CLIENT</a:t>
            </a:r>
            <a:endParaRPr lang="es-MX" b="1" dirty="0"/>
          </a:p>
        </p:txBody>
      </p:sp>
      <p:sp>
        <p:nvSpPr>
          <p:cNvPr id="5" name="Marcador de contenido 4"/>
          <p:cNvSpPr>
            <a:spLocks noGrp="1"/>
          </p:cNvSpPr>
          <p:nvPr>
            <p:ph idx="1"/>
          </p:nvPr>
        </p:nvSpPr>
        <p:spPr/>
        <p:txBody>
          <a:bodyPr/>
          <a:lstStyle/>
          <a:p>
            <a:r>
              <a:rPr lang="es-MX" dirty="0" smtClean="0"/>
              <a:t>CONCLUSIONES DE LA PRIMERA PARTE.</a:t>
            </a:r>
            <a:endParaRPr lang="es-MX" dirty="0"/>
          </a:p>
        </p:txBody>
      </p:sp>
    </p:spTree>
    <p:extLst>
      <p:ext uri="{BB962C8B-B14F-4D97-AF65-F5344CB8AC3E}">
        <p14:creationId xmlns:p14="http://schemas.microsoft.com/office/powerpoint/2010/main" val="11195845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Laboatorio</a:t>
            </a:r>
            <a:r>
              <a:rPr lang="es-MX" dirty="0" smtClean="0"/>
              <a:t> 12</a:t>
            </a:r>
            <a:endParaRPr lang="es-MX" dirty="0"/>
          </a:p>
        </p:txBody>
      </p:sp>
      <p:sp>
        <p:nvSpPr>
          <p:cNvPr id="3" name="Marcador de contenido 2"/>
          <p:cNvSpPr>
            <a:spLocks noGrp="1"/>
          </p:cNvSpPr>
          <p:nvPr>
            <p:ph idx="1"/>
          </p:nvPr>
        </p:nvSpPr>
        <p:spPr>
          <a:xfrm>
            <a:off x="461272" y="1914197"/>
            <a:ext cx="11149536" cy="3678303"/>
          </a:xfrm>
        </p:spPr>
        <p:txBody>
          <a:bodyPr>
            <a:normAutofit/>
          </a:bodyPr>
          <a:lstStyle/>
          <a:p>
            <a:pPr marL="0" indent="0">
              <a:buNone/>
            </a:pPr>
            <a:endParaRPr lang="es-MX" dirty="0" smtClean="0"/>
          </a:p>
        </p:txBody>
      </p:sp>
    </p:spTree>
    <p:extLst>
      <p:ext uri="{BB962C8B-B14F-4D97-AF65-F5344CB8AC3E}">
        <p14:creationId xmlns:p14="http://schemas.microsoft.com/office/powerpoint/2010/main" val="26398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son los Web </a:t>
            </a:r>
            <a:r>
              <a:rPr lang="es-MX" dirty="0" err="1" smtClean="0"/>
              <a:t>services</a:t>
            </a:r>
            <a:r>
              <a:rPr lang="es-MX" dirty="0" smtClean="0"/>
              <a:t>?</a:t>
            </a:r>
            <a:endParaRPr lang="es-MX" dirty="0"/>
          </a:p>
        </p:txBody>
      </p:sp>
      <p:sp>
        <p:nvSpPr>
          <p:cNvPr id="6" name="Marcador de contenido 2"/>
          <p:cNvSpPr txBox="1">
            <a:spLocks/>
          </p:cNvSpPr>
          <p:nvPr/>
        </p:nvSpPr>
        <p:spPr>
          <a:xfrm>
            <a:off x="501448" y="1946786"/>
            <a:ext cx="11050368" cy="440477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smtClean="0"/>
              <a:t>Los </a:t>
            </a:r>
            <a:r>
              <a:rPr lang="en-US" sz="2000" dirty="0" err="1" smtClean="0"/>
              <a:t>servicios</a:t>
            </a:r>
            <a:r>
              <a:rPr lang="en-US" sz="2000" dirty="0" smtClean="0"/>
              <a:t> web son </a:t>
            </a:r>
            <a:r>
              <a:rPr lang="en-US" sz="2000" dirty="0" err="1" smtClean="0"/>
              <a:t>componentes</a:t>
            </a:r>
            <a:r>
              <a:rPr lang="en-US" sz="2000" dirty="0" smtClean="0"/>
              <a:t> de </a:t>
            </a:r>
            <a:r>
              <a:rPr lang="en-US" sz="2000" dirty="0" err="1" smtClean="0"/>
              <a:t>una</a:t>
            </a:r>
            <a:r>
              <a:rPr lang="en-US" sz="2000" dirty="0" smtClean="0"/>
              <a:t> </a:t>
            </a:r>
            <a:r>
              <a:rPr lang="en-US" sz="2000" dirty="0" err="1" smtClean="0"/>
              <a:t>aplicación</a:t>
            </a:r>
            <a:r>
              <a:rPr lang="en-US" sz="2000" dirty="0" smtClean="0"/>
              <a:t>.</a:t>
            </a:r>
          </a:p>
          <a:p>
            <a:r>
              <a:rPr lang="en-US" sz="2000" dirty="0" smtClean="0"/>
              <a:t>Los </a:t>
            </a:r>
            <a:r>
              <a:rPr lang="en-US" sz="2000" dirty="0" err="1" smtClean="0"/>
              <a:t>servicios</a:t>
            </a:r>
            <a:r>
              <a:rPr lang="en-US" sz="2000" dirty="0" smtClean="0"/>
              <a:t> Web se </a:t>
            </a:r>
            <a:r>
              <a:rPr lang="en-US" sz="2000" dirty="0" err="1" smtClean="0"/>
              <a:t>pueden</a:t>
            </a:r>
            <a:r>
              <a:rPr lang="en-US" sz="2000" dirty="0" smtClean="0"/>
              <a:t> </a:t>
            </a:r>
            <a:r>
              <a:rPr lang="en-US" sz="2000" dirty="0" err="1" smtClean="0"/>
              <a:t>publicar</a:t>
            </a:r>
            <a:r>
              <a:rPr lang="en-US" sz="2000" dirty="0" smtClean="0"/>
              <a:t>, </a:t>
            </a:r>
            <a:r>
              <a:rPr lang="en-US" sz="2000" dirty="0" err="1" smtClean="0"/>
              <a:t>encontrar</a:t>
            </a:r>
            <a:r>
              <a:rPr lang="en-US" sz="2000" dirty="0" smtClean="0"/>
              <a:t> y </a:t>
            </a:r>
            <a:r>
              <a:rPr lang="en-US" sz="2000" dirty="0" err="1" smtClean="0"/>
              <a:t>usar</a:t>
            </a:r>
            <a:r>
              <a:rPr lang="en-US" sz="2000" dirty="0" smtClean="0"/>
              <a:t> </a:t>
            </a:r>
            <a:r>
              <a:rPr lang="en-US" sz="2000" dirty="0" err="1" smtClean="0"/>
              <a:t>en</a:t>
            </a:r>
            <a:r>
              <a:rPr lang="en-US" sz="2000" dirty="0" smtClean="0"/>
              <a:t> la Web.</a:t>
            </a:r>
          </a:p>
          <a:p>
            <a:r>
              <a:rPr lang="en-US" sz="2000" dirty="0" err="1" smtClean="0"/>
              <a:t>Existen</a:t>
            </a:r>
            <a:r>
              <a:rPr lang="en-US" sz="2000" dirty="0" smtClean="0"/>
              <a:t> </a:t>
            </a:r>
            <a:r>
              <a:rPr lang="en-US" sz="2000" dirty="0" err="1" smtClean="0"/>
              <a:t>varios</a:t>
            </a:r>
            <a:r>
              <a:rPr lang="en-US" sz="2000" dirty="0" smtClean="0"/>
              <a:t> </a:t>
            </a:r>
            <a:r>
              <a:rPr lang="en-US" sz="2000" dirty="0" err="1" smtClean="0"/>
              <a:t>tipos</a:t>
            </a:r>
            <a:r>
              <a:rPr lang="en-US" sz="2000" dirty="0" smtClean="0"/>
              <a:t> WSDL, SOAP, RDF, RSS, REST.</a:t>
            </a:r>
            <a:endParaRPr lang="en-US" sz="2000" dirty="0"/>
          </a:p>
        </p:txBody>
      </p:sp>
    </p:spTree>
    <p:extLst>
      <p:ext uri="{BB962C8B-B14F-4D97-AF65-F5344CB8AC3E}">
        <p14:creationId xmlns:p14="http://schemas.microsoft.com/office/powerpoint/2010/main" val="2412874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WSDL &amp; SOAP</a:t>
            </a:r>
            <a:endParaRPr lang="es-MX" dirty="0"/>
          </a:p>
        </p:txBody>
      </p:sp>
      <p:sp>
        <p:nvSpPr>
          <p:cNvPr id="5" name="Marcador de texto 4"/>
          <p:cNvSpPr>
            <a:spLocks noGrp="1"/>
          </p:cNvSpPr>
          <p:nvPr>
            <p:ph type="body" idx="1"/>
          </p:nvPr>
        </p:nvSpPr>
        <p:spPr/>
        <p:txBody>
          <a:bodyPr/>
          <a:lstStyle/>
          <a:p>
            <a:r>
              <a:rPr lang="es-MX" dirty="0" smtClean="0"/>
              <a:t>WSDL</a:t>
            </a:r>
            <a:endParaRPr lang="es-MX" dirty="0"/>
          </a:p>
        </p:txBody>
      </p:sp>
      <p:sp>
        <p:nvSpPr>
          <p:cNvPr id="3" name="Marcador de contenido 2"/>
          <p:cNvSpPr>
            <a:spLocks noGrp="1"/>
          </p:cNvSpPr>
          <p:nvPr>
            <p:ph sz="half" idx="2"/>
          </p:nvPr>
        </p:nvSpPr>
        <p:spPr/>
        <p:txBody>
          <a:bodyPr/>
          <a:lstStyle/>
          <a:p>
            <a:r>
              <a:rPr lang="en-US" dirty="0"/>
              <a:t>WSDL </a:t>
            </a:r>
            <a:r>
              <a:rPr lang="en-US" dirty="0" err="1" smtClean="0"/>
              <a:t>significa</a:t>
            </a:r>
            <a:r>
              <a:rPr lang="en-US" dirty="0" smtClean="0"/>
              <a:t> Web </a:t>
            </a:r>
            <a:r>
              <a:rPr lang="en-US" dirty="0"/>
              <a:t>Services Description Language</a:t>
            </a:r>
          </a:p>
          <a:p>
            <a:r>
              <a:rPr lang="en-US" dirty="0"/>
              <a:t>WSDL </a:t>
            </a:r>
            <a:r>
              <a:rPr lang="en-US" dirty="0" err="1" smtClean="0"/>
              <a:t>es</a:t>
            </a:r>
            <a:r>
              <a:rPr lang="en-US" dirty="0" smtClean="0"/>
              <a:t> un </a:t>
            </a:r>
            <a:r>
              <a:rPr lang="en-US" dirty="0" err="1" smtClean="0"/>
              <a:t>leguaje</a:t>
            </a:r>
            <a:r>
              <a:rPr lang="en-US" dirty="0" smtClean="0"/>
              <a:t> </a:t>
            </a:r>
            <a:r>
              <a:rPr lang="en-US" dirty="0" err="1" smtClean="0"/>
              <a:t>basado</a:t>
            </a:r>
            <a:r>
              <a:rPr lang="en-US" dirty="0" smtClean="0"/>
              <a:t> </a:t>
            </a:r>
            <a:r>
              <a:rPr lang="en-US" dirty="0" err="1" smtClean="0"/>
              <a:t>en</a:t>
            </a:r>
            <a:r>
              <a:rPr lang="en-US" dirty="0" smtClean="0"/>
              <a:t> XML-based para </a:t>
            </a:r>
            <a:r>
              <a:rPr lang="en-US" dirty="0" err="1" smtClean="0"/>
              <a:t>describirWeb</a:t>
            </a:r>
            <a:r>
              <a:rPr lang="en-US" dirty="0" smtClean="0"/>
              <a:t> </a:t>
            </a:r>
            <a:r>
              <a:rPr lang="en-US" dirty="0"/>
              <a:t>services.</a:t>
            </a:r>
          </a:p>
          <a:p>
            <a:r>
              <a:rPr lang="en-US" dirty="0"/>
              <a:t>WSDL </a:t>
            </a:r>
            <a:r>
              <a:rPr lang="en-US" dirty="0" err="1" smtClean="0"/>
              <a:t>es</a:t>
            </a:r>
            <a:r>
              <a:rPr lang="en-US" dirty="0" smtClean="0"/>
              <a:t> </a:t>
            </a:r>
            <a:r>
              <a:rPr lang="en-US" dirty="0" err="1" smtClean="0"/>
              <a:t>una</a:t>
            </a:r>
            <a:r>
              <a:rPr lang="en-US" dirty="0" smtClean="0"/>
              <a:t> </a:t>
            </a:r>
            <a:r>
              <a:rPr lang="en-US" dirty="0" err="1" smtClean="0"/>
              <a:t>recomendación</a:t>
            </a:r>
            <a:r>
              <a:rPr lang="en-US" dirty="0" smtClean="0"/>
              <a:t> de la W3C</a:t>
            </a:r>
            <a:endParaRPr lang="en-US" dirty="0"/>
          </a:p>
        </p:txBody>
      </p:sp>
      <p:sp>
        <p:nvSpPr>
          <p:cNvPr id="6" name="Marcador de texto 5"/>
          <p:cNvSpPr>
            <a:spLocks noGrp="1"/>
          </p:cNvSpPr>
          <p:nvPr>
            <p:ph type="body" sz="quarter" idx="3"/>
          </p:nvPr>
        </p:nvSpPr>
        <p:spPr/>
        <p:txBody>
          <a:bodyPr/>
          <a:lstStyle/>
          <a:p>
            <a:r>
              <a:rPr lang="es-MX" dirty="0" smtClean="0"/>
              <a:t>SOAP</a:t>
            </a:r>
            <a:endParaRPr lang="es-MX" dirty="0"/>
          </a:p>
        </p:txBody>
      </p:sp>
      <p:sp>
        <p:nvSpPr>
          <p:cNvPr id="4" name="Marcador de contenido 3"/>
          <p:cNvSpPr>
            <a:spLocks noGrp="1"/>
          </p:cNvSpPr>
          <p:nvPr>
            <p:ph sz="quarter" idx="4"/>
          </p:nvPr>
        </p:nvSpPr>
        <p:spPr/>
        <p:txBody>
          <a:bodyPr/>
          <a:lstStyle/>
          <a:p>
            <a:r>
              <a:rPr lang="en-US" dirty="0"/>
              <a:t>SOAP </a:t>
            </a:r>
            <a:r>
              <a:rPr lang="en-US" dirty="0" err="1" smtClean="0"/>
              <a:t>significa</a:t>
            </a:r>
            <a:r>
              <a:rPr lang="en-US" dirty="0" smtClean="0"/>
              <a:t> Simple </a:t>
            </a:r>
            <a:r>
              <a:rPr lang="en-US" dirty="0"/>
              <a:t>Object Access Protocol</a:t>
            </a:r>
          </a:p>
          <a:p>
            <a:r>
              <a:rPr lang="en-US" dirty="0"/>
              <a:t>SOAP </a:t>
            </a:r>
            <a:r>
              <a:rPr lang="en-US" dirty="0" err="1" smtClean="0"/>
              <a:t>es</a:t>
            </a:r>
            <a:r>
              <a:rPr lang="en-US" dirty="0" smtClean="0"/>
              <a:t> un protocol </a:t>
            </a:r>
            <a:r>
              <a:rPr lang="en-US" dirty="0" err="1" smtClean="0"/>
              <a:t>basado</a:t>
            </a:r>
            <a:r>
              <a:rPr lang="en-US" dirty="0" smtClean="0"/>
              <a:t> </a:t>
            </a:r>
            <a:r>
              <a:rPr lang="en-US" dirty="0" err="1" smtClean="0"/>
              <a:t>en</a:t>
            </a:r>
            <a:r>
              <a:rPr lang="en-US" dirty="0" smtClean="0"/>
              <a:t> XML para accede a </a:t>
            </a:r>
            <a:r>
              <a:rPr lang="en-US" dirty="0" err="1" smtClean="0"/>
              <a:t>los</a:t>
            </a:r>
            <a:r>
              <a:rPr lang="en-US" dirty="0" smtClean="0"/>
              <a:t> Web </a:t>
            </a:r>
            <a:r>
              <a:rPr lang="en-US" dirty="0"/>
              <a:t>Services.</a:t>
            </a:r>
          </a:p>
          <a:p>
            <a:r>
              <a:rPr lang="en-US" dirty="0"/>
              <a:t>SOAP </a:t>
            </a:r>
            <a:r>
              <a:rPr lang="en-US" dirty="0" err="1" smtClean="0"/>
              <a:t>está</a:t>
            </a:r>
            <a:r>
              <a:rPr lang="en-US" dirty="0" smtClean="0"/>
              <a:t> </a:t>
            </a:r>
            <a:r>
              <a:rPr lang="en-US" dirty="0" err="1" smtClean="0"/>
              <a:t>basado</a:t>
            </a:r>
            <a:r>
              <a:rPr lang="en-US" dirty="0" smtClean="0"/>
              <a:t> </a:t>
            </a:r>
            <a:r>
              <a:rPr lang="en-US" dirty="0" err="1" smtClean="0"/>
              <a:t>en</a:t>
            </a:r>
            <a:r>
              <a:rPr lang="en-US" dirty="0" smtClean="0"/>
              <a:t> XML</a:t>
            </a:r>
            <a:endParaRPr lang="en-US" dirty="0"/>
          </a:p>
          <a:p>
            <a:r>
              <a:rPr lang="en-US" dirty="0"/>
              <a:t>SOAP </a:t>
            </a:r>
            <a:r>
              <a:rPr lang="en-US" dirty="0" err="1"/>
              <a:t>es</a:t>
            </a:r>
            <a:r>
              <a:rPr lang="en-US" dirty="0"/>
              <a:t> </a:t>
            </a:r>
            <a:r>
              <a:rPr lang="en-US" dirty="0" err="1"/>
              <a:t>una</a:t>
            </a:r>
            <a:r>
              <a:rPr lang="en-US" dirty="0"/>
              <a:t> </a:t>
            </a:r>
            <a:r>
              <a:rPr lang="en-US" dirty="0" err="1"/>
              <a:t>recomendación</a:t>
            </a:r>
            <a:r>
              <a:rPr lang="en-US" dirty="0"/>
              <a:t> de </a:t>
            </a:r>
            <a:r>
              <a:rPr lang="en-US" dirty="0" smtClean="0"/>
              <a:t>la W3C</a:t>
            </a:r>
            <a:endParaRPr lang="en-US" dirty="0"/>
          </a:p>
        </p:txBody>
      </p:sp>
    </p:spTree>
    <p:extLst>
      <p:ext uri="{BB962C8B-B14F-4D97-AF65-F5344CB8AC3E}">
        <p14:creationId xmlns:p14="http://schemas.microsoft.com/office/powerpoint/2010/main" val="2431649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RDF &amp; RSS</a:t>
            </a:r>
            <a:endParaRPr lang="es-MX" dirty="0"/>
          </a:p>
        </p:txBody>
      </p:sp>
      <p:sp>
        <p:nvSpPr>
          <p:cNvPr id="5" name="Marcador de texto 4"/>
          <p:cNvSpPr>
            <a:spLocks noGrp="1"/>
          </p:cNvSpPr>
          <p:nvPr>
            <p:ph type="body" idx="1"/>
          </p:nvPr>
        </p:nvSpPr>
        <p:spPr/>
        <p:txBody>
          <a:bodyPr/>
          <a:lstStyle/>
          <a:p>
            <a:r>
              <a:rPr lang="es-MX" dirty="0" smtClean="0"/>
              <a:t>RDF</a:t>
            </a:r>
            <a:endParaRPr lang="es-MX" dirty="0"/>
          </a:p>
        </p:txBody>
      </p:sp>
      <p:sp>
        <p:nvSpPr>
          <p:cNvPr id="3" name="Marcador de contenido 2"/>
          <p:cNvSpPr>
            <a:spLocks noGrp="1"/>
          </p:cNvSpPr>
          <p:nvPr>
            <p:ph sz="half" idx="2"/>
          </p:nvPr>
        </p:nvSpPr>
        <p:spPr/>
        <p:txBody>
          <a:bodyPr/>
          <a:lstStyle/>
          <a:p>
            <a:r>
              <a:rPr lang="en-US" dirty="0"/>
              <a:t>RDF </a:t>
            </a:r>
            <a:r>
              <a:rPr lang="en-US" dirty="0" err="1" smtClean="0"/>
              <a:t>significa</a:t>
            </a:r>
            <a:r>
              <a:rPr lang="en-US" dirty="0" smtClean="0"/>
              <a:t> Resource </a:t>
            </a:r>
            <a:r>
              <a:rPr lang="en-US" dirty="0"/>
              <a:t>Description Framework</a:t>
            </a:r>
          </a:p>
          <a:p>
            <a:r>
              <a:rPr lang="en-US" dirty="0"/>
              <a:t>RDF </a:t>
            </a:r>
            <a:r>
              <a:rPr lang="en-US" dirty="0" err="1" smtClean="0"/>
              <a:t>es</a:t>
            </a:r>
            <a:r>
              <a:rPr lang="en-US" dirty="0" smtClean="0"/>
              <a:t> un framework para </a:t>
            </a:r>
            <a:r>
              <a:rPr lang="en-US" dirty="0" err="1" smtClean="0"/>
              <a:t>describir</a:t>
            </a:r>
            <a:r>
              <a:rPr lang="en-US" dirty="0" smtClean="0"/>
              <a:t> </a:t>
            </a:r>
            <a:r>
              <a:rPr lang="en-US" dirty="0" err="1" smtClean="0"/>
              <a:t>recursos</a:t>
            </a:r>
            <a:r>
              <a:rPr lang="en-US" dirty="0" smtClean="0"/>
              <a:t> </a:t>
            </a:r>
            <a:r>
              <a:rPr lang="en-US" dirty="0" err="1" smtClean="0"/>
              <a:t>en</a:t>
            </a:r>
            <a:r>
              <a:rPr lang="en-US" dirty="0" smtClean="0"/>
              <a:t> la web</a:t>
            </a:r>
            <a:endParaRPr lang="en-US" dirty="0"/>
          </a:p>
          <a:p>
            <a:r>
              <a:rPr lang="en-US" dirty="0"/>
              <a:t>RDF </a:t>
            </a:r>
            <a:r>
              <a:rPr lang="en-US" dirty="0" err="1" smtClean="0"/>
              <a:t>está</a:t>
            </a:r>
            <a:r>
              <a:rPr lang="en-US" dirty="0" smtClean="0"/>
              <a:t> </a:t>
            </a:r>
            <a:r>
              <a:rPr lang="en-US" dirty="0" err="1" smtClean="0"/>
              <a:t>escrito</a:t>
            </a:r>
            <a:r>
              <a:rPr lang="en-US" dirty="0" smtClean="0"/>
              <a:t> </a:t>
            </a:r>
            <a:r>
              <a:rPr lang="en-US" dirty="0" err="1" smtClean="0"/>
              <a:t>en</a:t>
            </a:r>
            <a:r>
              <a:rPr lang="en-US" dirty="0" smtClean="0"/>
              <a:t> XML</a:t>
            </a:r>
            <a:endParaRPr lang="en-US" dirty="0"/>
          </a:p>
          <a:p>
            <a:r>
              <a:rPr lang="en-US" dirty="0"/>
              <a:t>RDF </a:t>
            </a:r>
            <a:r>
              <a:rPr lang="en-US" dirty="0" err="1" smtClean="0"/>
              <a:t>es</a:t>
            </a:r>
            <a:r>
              <a:rPr lang="en-US" dirty="0" smtClean="0"/>
              <a:t> </a:t>
            </a:r>
            <a:r>
              <a:rPr lang="en-US" dirty="0" err="1" smtClean="0"/>
              <a:t>una</a:t>
            </a:r>
            <a:r>
              <a:rPr lang="en-US" dirty="0" smtClean="0"/>
              <a:t> </a:t>
            </a:r>
            <a:r>
              <a:rPr lang="en-US" dirty="0" err="1" smtClean="0"/>
              <a:t>recomendación</a:t>
            </a:r>
            <a:r>
              <a:rPr lang="en-US" dirty="0" smtClean="0"/>
              <a:t> de la W3C</a:t>
            </a:r>
            <a:endParaRPr lang="en-US" dirty="0"/>
          </a:p>
        </p:txBody>
      </p:sp>
      <p:sp>
        <p:nvSpPr>
          <p:cNvPr id="6" name="Marcador de texto 5"/>
          <p:cNvSpPr>
            <a:spLocks noGrp="1"/>
          </p:cNvSpPr>
          <p:nvPr>
            <p:ph type="body" sz="quarter" idx="3"/>
          </p:nvPr>
        </p:nvSpPr>
        <p:spPr/>
        <p:txBody>
          <a:bodyPr/>
          <a:lstStyle/>
          <a:p>
            <a:r>
              <a:rPr lang="es-MX" dirty="0" smtClean="0"/>
              <a:t>RSS</a:t>
            </a:r>
            <a:endParaRPr lang="es-MX" dirty="0"/>
          </a:p>
        </p:txBody>
      </p:sp>
      <p:sp>
        <p:nvSpPr>
          <p:cNvPr id="4" name="Marcador de contenido 3"/>
          <p:cNvSpPr>
            <a:spLocks noGrp="1"/>
          </p:cNvSpPr>
          <p:nvPr>
            <p:ph sz="quarter" idx="4"/>
          </p:nvPr>
        </p:nvSpPr>
        <p:spPr/>
        <p:txBody>
          <a:bodyPr>
            <a:normAutofit fontScale="92500"/>
          </a:bodyPr>
          <a:lstStyle/>
          <a:p>
            <a:r>
              <a:rPr lang="en-US" dirty="0"/>
              <a:t>RSS </a:t>
            </a:r>
            <a:r>
              <a:rPr lang="en-US" dirty="0" err="1"/>
              <a:t>significa</a:t>
            </a:r>
            <a:r>
              <a:rPr lang="en-US" dirty="0"/>
              <a:t> </a:t>
            </a:r>
            <a:r>
              <a:rPr lang="en-US" dirty="0" smtClean="0"/>
              <a:t>Really </a:t>
            </a:r>
            <a:r>
              <a:rPr lang="en-US" dirty="0"/>
              <a:t>Simple Syndication</a:t>
            </a:r>
          </a:p>
          <a:p>
            <a:r>
              <a:rPr lang="en-US" dirty="0"/>
              <a:t>RSS </a:t>
            </a:r>
            <a:r>
              <a:rPr lang="en-US" dirty="0" smtClean="0"/>
              <a:t>que se </a:t>
            </a:r>
            <a:r>
              <a:rPr lang="en-US" dirty="0" err="1" smtClean="0"/>
              <a:t>pueda</a:t>
            </a:r>
            <a:r>
              <a:rPr lang="en-US" dirty="0" smtClean="0"/>
              <a:t> consumer el </a:t>
            </a:r>
            <a:r>
              <a:rPr lang="en-US" dirty="0" err="1" smtClean="0"/>
              <a:t>contenido</a:t>
            </a:r>
            <a:r>
              <a:rPr lang="en-US" dirty="0" smtClean="0"/>
              <a:t> de </a:t>
            </a:r>
            <a:r>
              <a:rPr lang="en-US" dirty="0" err="1" smtClean="0"/>
              <a:t>tu</a:t>
            </a:r>
            <a:r>
              <a:rPr lang="en-US" dirty="0" smtClean="0"/>
              <a:t> </a:t>
            </a:r>
            <a:r>
              <a:rPr lang="en-US" dirty="0" err="1" smtClean="0"/>
              <a:t>sitio</a:t>
            </a:r>
            <a:endParaRPr lang="en-US" dirty="0"/>
          </a:p>
          <a:p>
            <a:r>
              <a:rPr lang="en-US" dirty="0"/>
              <a:t>RSS </a:t>
            </a:r>
            <a:r>
              <a:rPr lang="en-US" dirty="0" smtClean="0"/>
              <a:t>define </a:t>
            </a:r>
            <a:r>
              <a:rPr lang="en-US" dirty="0" err="1" smtClean="0"/>
              <a:t>una</a:t>
            </a:r>
            <a:r>
              <a:rPr lang="en-US" dirty="0" smtClean="0"/>
              <a:t> forma </a:t>
            </a:r>
            <a:r>
              <a:rPr lang="en-US" dirty="0" err="1" smtClean="0"/>
              <a:t>fácil</a:t>
            </a:r>
            <a:r>
              <a:rPr lang="en-US" dirty="0" smtClean="0"/>
              <a:t> de </a:t>
            </a:r>
            <a:r>
              <a:rPr lang="en-US" dirty="0" err="1" smtClean="0"/>
              <a:t>compartir</a:t>
            </a:r>
            <a:r>
              <a:rPr lang="en-US" dirty="0" smtClean="0"/>
              <a:t> y </a:t>
            </a:r>
            <a:r>
              <a:rPr lang="en-US" dirty="0" err="1" smtClean="0"/>
              <a:t>mostrar</a:t>
            </a:r>
            <a:r>
              <a:rPr lang="en-US" dirty="0" smtClean="0"/>
              <a:t> </a:t>
            </a:r>
            <a:r>
              <a:rPr lang="en-US" dirty="0" err="1" smtClean="0"/>
              <a:t>encabezados</a:t>
            </a:r>
            <a:r>
              <a:rPr lang="en-US" dirty="0" smtClean="0"/>
              <a:t> y </a:t>
            </a:r>
            <a:r>
              <a:rPr lang="en-US" dirty="0" err="1" smtClean="0"/>
              <a:t>contenido</a:t>
            </a:r>
            <a:endParaRPr lang="en-US" dirty="0"/>
          </a:p>
          <a:p>
            <a:r>
              <a:rPr lang="en-US" dirty="0" smtClean="0"/>
              <a:t>Los </a:t>
            </a:r>
            <a:r>
              <a:rPr lang="en-US" dirty="0" err="1" smtClean="0"/>
              <a:t>archivos</a:t>
            </a:r>
            <a:r>
              <a:rPr lang="en-US" dirty="0" smtClean="0"/>
              <a:t> RSS se </a:t>
            </a:r>
            <a:r>
              <a:rPr lang="en-US" dirty="0" err="1" smtClean="0"/>
              <a:t>pueden</a:t>
            </a:r>
            <a:r>
              <a:rPr lang="en-US" dirty="0" smtClean="0"/>
              <a:t> </a:t>
            </a:r>
            <a:r>
              <a:rPr lang="en-US" dirty="0" err="1" smtClean="0"/>
              <a:t>actualizar</a:t>
            </a:r>
            <a:r>
              <a:rPr lang="en-US" dirty="0" smtClean="0"/>
              <a:t> </a:t>
            </a:r>
            <a:r>
              <a:rPr lang="en-US" dirty="0" err="1" smtClean="0"/>
              <a:t>automáticamente</a:t>
            </a:r>
            <a:endParaRPr lang="en-US" dirty="0"/>
          </a:p>
          <a:p>
            <a:r>
              <a:rPr lang="en-US" dirty="0"/>
              <a:t>RSS </a:t>
            </a:r>
            <a:r>
              <a:rPr lang="en-US" dirty="0" err="1" smtClean="0"/>
              <a:t>permite</a:t>
            </a:r>
            <a:r>
              <a:rPr lang="en-US" dirty="0" smtClean="0"/>
              <a:t> </a:t>
            </a:r>
            <a:r>
              <a:rPr lang="en-US" dirty="0" err="1" smtClean="0"/>
              <a:t>ver</a:t>
            </a:r>
            <a:r>
              <a:rPr lang="en-US" dirty="0" smtClean="0"/>
              <a:t> de </a:t>
            </a:r>
            <a:r>
              <a:rPr lang="en-US" dirty="0" err="1" smtClean="0"/>
              <a:t>una</a:t>
            </a:r>
            <a:r>
              <a:rPr lang="en-US" dirty="0" smtClean="0"/>
              <a:t> forma </a:t>
            </a:r>
            <a:r>
              <a:rPr lang="en-US" dirty="0" err="1" smtClean="0"/>
              <a:t>personalizada</a:t>
            </a:r>
            <a:r>
              <a:rPr lang="en-US" dirty="0"/>
              <a:t> </a:t>
            </a:r>
            <a:r>
              <a:rPr lang="en-US" dirty="0" err="1" smtClean="0"/>
              <a:t>diferentes</a:t>
            </a:r>
            <a:r>
              <a:rPr lang="en-US" dirty="0" smtClean="0"/>
              <a:t> </a:t>
            </a:r>
            <a:r>
              <a:rPr lang="en-US" dirty="0" err="1" smtClean="0"/>
              <a:t>sitios</a:t>
            </a:r>
            <a:endParaRPr lang="en-US" dirty="0"/>
          </a:p>
          <a:p>
            <a:r>
              <a:rPr lang="en-US" dirty="0"/>
              <a:t>RSS </a:t>
            </a:r>
            <a:r>
              <a:rPr lang="en-US" dirty="0" err="1" smtClean="0"/>
              <a:t>está</a:t>
            </a:r>
            <a:r>
              <a:rPr lang="en-US" dirty="0" smtClean="0"/>
              <a:t> </a:t>
            </a:r>
            <a:r>
              <a:rPr lang="en-US" dirty="0" err="1" smtClean="0"/>
              <a:t>escrito</a:t>
            </a:r>
            <a:r>
              <a:rPr lang="en-US" dirty="0" smtClean="0"/>
              <a:t> </a:t>
            </a:r>
            <a:r>
              <a:rPr lang="en-US" dirty="0" err="1" smtClean="0"/>
              <a:t>en</a:t>
            </a:r>
            <a:r>
              <a:rPr lang="en-US" dirty="0" smtClean="0"/>
              <a:t> </a:t>
            </a:r>
            <a:r>
              <a:rPr lang="en-US" dirty="0"/>
              <a:t>XML</a:t>
            </a:r>
          </a:p>
        </p:txBody>
      </p:sp>
    </p:spTree>
    <p:extLst>
      <p:ext uri="{BB962C8B-B14F-4D97-AF65-F5344CB8AC3E}">
        <p14:creationId xmlns:p14="http://schemas.microsoft.com/office/powerpoint/2010/main" val="423571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REST</a:t>
            </a:r>
            <a:endParaRPr lang="es-MX" dirty="0"/>
          </a:p>
        </p:txBody>
      </p:sp>
      <p:sp>
        <p:nvSpPr>
          <p:cNvPr id="3" name="Marcador de contenido 2"/>
          <p:cNvSpPr>
            <a:spLocks noGrp="1"/>
          </p:cNvSpPr>
          <p:nvPr>
            <p:ph idx="1"/>
          </p:nvPr>
        </p:nvSpPr>
        <p:spPr/>
        <p:txBody>
          <a:bodyPr/>
          <a:lstStyle/>
          <a:p>
            <a:r>
              <a:rPr lang="en-US" dirty="0" smtClean="0"/>
              <a:t>REST </a:t>
            </a:r>
            <a:r>
              <a:rPr lang="en-US" dirty="0" err="1" smtClean="0"/>
              <a:t>significa</a:t>
            </a:r>
            <a:r>
              <a:rPr lang="en-US" dirty="0" smtClean="0"/>
              <a:t> Representation State Transfer.</a:t>
            </a:r>
            <a:endParaRPr lang="en-US" dirty="0"/>
          </a:p>
          <a:p>
            <a:r>
              <a:rPr lang="en-US" dirty="0" smtClean="0"/>
              <a:t>Los </a:t>
            </a:r>
            <a:r>
              <a:rPr lang="en-US" dirty="0" err="1" smtClean="0"/>
              <a:t>servicios</a:t>
            </a:r>
            <a:r>
              <a:rPr lang="en-US" dirty="0" smtClean="0"/>
              <a:t> Web que se </a:t>
            </a:r>
            <a:r>
              <a:rPr lang="en-US" dirty="0" err="1" smtClean="0"/>
              <a:t>apegan</a:t>
            </a:r>
            <a:r>
              <a:rPr lang="en-US" dirty="0" smtClean="0"/>
              <a:t> al </a:t>
            </a:r>
            <a:r>
              <a:rPr lang="en-US" dirty="0" err="1" smtClean="0"/>
              <a:t>estándar</a:t>
            </a:r>
            <a:r>
              <a:rPr lang="en-US" dirty="0" smtClean="0"/>
              <a:t> REST </a:t>
            </a:r>
            <a:r>
              <a:rPr lang="en-US" dirty="0" err="1" smtClean="0"/>
              <a:t>también</a:t>
            </a:r>
            <a:r>
              <a:rPr lang="en-US" dirty="0" smtClean="0"/>
              <a:t> son </a:t>
            </a:r>
            <a:r>
              <a:rPr lang="en-US" dirty="0" err="1" smtClean="0"/>
              <a:t>llamados</a:t>
            </a:r>
            <a:r>
              <a:rPr lang="en-US" dirty="0" smtClean="0"/>
              <a:t> RESTful </a:t>
            </a:r>
            <a:r>
              <a:rPr lang="en-US" dirty="0" err="1" smtClean="0"/>
              <a:t>webservices</a:t>
            </a:r>
            <a:endParaRPr lang="en-US" dirty="0"/>
          </a:p>
          <a:p>
            <a:r>
              <a:rPr lang="en-US" dirty="0" err="1" smtClean="0"/>
              <a:t>Permite</a:t>
            </a:r>
            <a:r>
              <a:rPr lang="en-US" dirty="0" smtClean="0"/>
              <a:t> </a:t>
            </a:r>
            <a:r>
              <a:rPr lang="en-US" dirty="0" err="1" smtClean="0"/>
              <a:t>obtener</a:t>
            </a:r>
            <a:r>
              <a:rPr lang="en-US" dirty="0" smtClean="0"/>
              <a:t> y </a:t>
            </a:r>
            <a:r>
              <a:rPr lang="en-US" dirty="0" err="1" smtClean="0"/>
              <a:t>manipular</a:t>
            </a:r>
            <a:r>
              <a:rPr lang="en-US" dirty="0" smtClean="0"/>
              <a:t> </a:t>
            </a:r>
            <a:r>
              <a:rPr lang="en-US" dirty="0" err="1" smtClean="0"/>
              <a:t>representaciones</a:t>
            </a:r>
            <a:r>
              <a:rPr lang="en-US" dirty="0" smtClean="0"/>
              <a:t> </a:t>
            </a:r>
            <a:r>
              <a:rPr lang="en-US" dirty="0" err="1" smtClean="0"/>
              <a:t>en</a:t>
            </a:r>
            <a:r>
              <a:rPr lang="en-US" dirty="0" smtClean="0"/>
              <a:t> </a:t>
            </a:r>
            <a:r>
              <a:rPr lang="en-US" dirty="0" err="1" smtClean="0"/>
              <a:t>texto</a:t>
            </a:r>
            <a:r>
              <a:rPr lang="en-US" dirty="0" smtClean="0"/>
              <a:t> de </a:t>
            </a:r>
            <a:r>
              <a:rPr lang="en-US" dirty="0" err="1" smtClean="0"/>
              <a:t>recursos</a:t>
            </a:r>
            <a:r>
              <a:rPr lang="en-US" dirty="0" smtClean="0"/>
              <a:t> Web.</a:t>
            </a:r>
            <a:endParaRPr lang="en-US" dirty="0"/>
          </a:p>
          <a:p>
            <a:r>
              <a:rPr lang="en-US" dirty="0" smtClean="0"/>
              <a:t>Los </a:t>
            </a:r>
            <a:r>
              <a:rPr lang="en-US" dirty="0" err="1" smtClean="0"/>
              <a:t>servicios</a:t>
            </a:r>
            <a:r>
              <a:rPr lang="en-US" dirty="0" smtClean="0"/>
              <a:t> REST </a:t>
            </a:r>
            <a:r>
              <a:rPr lang="en-US" dirty="0" err="1" smtClean="0"/>
              <a:t>trabajan</a:t>
            </a:r>
            <a:r>
              <a:rPr lang="en-US" dirty="0" smtClean="0"/>
              <a:t> con </a:t>
            </a:r>
            <a:r>
              <a:rPr lang="en-US" dirty="0" err="1" smtClean="0"/>
              <a:t>objetos</a:t>
            </a:r>
            <a:r>
              <a:rPr lang="en-US" dirty="0" smtClean="0"/>
              <a:t> </a:t>
            </a:r>
            <a:r>
              <a:rPr lang="en-US" dirty="0" err="1" smtClean="0"/>
              <a:t>en</a:t>
            </a:r>
            <a:r>
              <a:rPr lang="en-US" dirty="0" smtClean="0"/>
              <a:t> HTML, XML, JSON </a:t>
            </a:r>
            <a:r>
              <a:rPr lang="en-US" dirty="0" err="1" smtClean="0"/>
              <a:t>generalmente</a:t>
            </a:r>
            <a:r>
              <a:rPr lang="en-US" dirty="0" smtClean="0"/>
              <a:t>.</a:t>
            </a:r>
            <a:endParaRPr lang="en-US" dirty="0"/>
          </a:p>
        </p:txBody>
      </p:sp>
    </p:spTree>
    <p:extLst>
      <p:ext uri="{BB962C8B-B14F-4D97-AF65-F5344CB8AC3E}">
        <p14:creationId xmlns:p14="http://schemas.microsoft.com/office/powerpoint/2010/main" val="308295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Java Web </a:t>
            </a:r>
            <a:r>
              <a:rPr lang="es-MX" b="1" dirty="0" err="1"/>
              <a:t>Services</a:t>
            </a:r>
            <a:endParaRPr lang="es-MX" b="1" dirty="0"/>
          </a:p>
        </p:txBody>
      </p:sp>
      <p:sp>
        <p:nvSpPr>
          <p:cNvPr id="3" name="Marcador de contenido 2"/>
          <p:cNvSpPr>
            <a:spLocks noGrp="1"/>
          </p:cNvSpPr>
          <p:nvPr>
            <p:ph idx="1"/>
          </p:nvPr>
        </p:nvSpPr>
        <p:spPr>
          <a:xfrm>
            <a:off x="581192" y="2180496"/>
            <a:ext cx="10922549" cy="4087569"/>
          </a:xfrm>
        </p:spPr>
        <p:txBody>
          <a:bodyPr>
            <a:normAutofit/>
          </a:bodyPr>
          <a:lstStyle/>
          <a:p>
            <a:r>
              <a:rPr lang="en-US" sz="2800" dirty="0"/>
              <a:t>Java </a:t>
            </a:r>
            <a:r>
              <a:rPr lang="en-US" sz="2800" dirty="0" err="1" smtClean="0"/>
              <a:t>proporciona</a:t>
            </a:r>
            <a:r>
              <a:rPr lang="en-US" sz="2800" dirty="0" smtClean="0"/>
              <a:t> </a:t>
            </a:r>
            <a:r>
              <a:rPr lang="en-US" sz="2800" dirty="0" err="1" smtClean="0"/>
              <a:t>su</a:t>
            </a:r>
            <a:r>
              <a:rPr lang="en-US" sz="2800" dirty="0" smtClean="0"/>
              <a:t> </a:t>
            </a:r>
            <a:r>
              <a:rPr lang="en-US" sz="2800" dirty="0" err="1" smtClean="0"/>
              <a:t>propia</a:t>
            </a:r>
            <a:r>
              <a:rPr lang="en-US" sz="2800" dirty="0" smtClean="0"/>
              <a:t> API para </a:t>
            </a:r>
            <a:r>
              <a:rPr lang="en-US" sz="2800" dirty="0" err="1" smtClean="0"/>
              <a:t>crear</a:t>
            </a:r>
            <a:r>
              <a:rPr lang="en-US" sz="2800" dirty="0" smtClean="0"/>
              <a:t> </a:t>
            </a:r>
            <a:r>
              <a:rPr lang="en-US" sz="2800" dirty="0" err="1" smtClean="0"/>
              <a:t>tanto</a:t>
            </a:r>
            <a:r>
              <a:rPr lang="en-US" sz="2800" dirty="0" smtClean="0"/>
              <a:t> SOAP </a:t>
            </a:r>
            <a:r>
              <a:rPr lang="en-US" sz="2800" dirty="0" err="1" smtClean="0"/>
              <a:t>como</a:t>
            </a:r>
            <a:r>
              <a:rPr lang="en-US" sz="2800" dirty="0" smtClean="0"/>
              <a:t> REST </a:t>
            </a:r>
            <a:r>
              <a:rPr lang="en-US" sz="2800" dirty="0"/>
              <a:t>web services.</a:t>
            </a:r>
          </a:p>
          <a:p>
            <a:pPr marL="666900" lvl="1" indent="-342900">
              <a:buFont typeface="+mj-lt"/>
              <a:buAutoNum type="arabicPeriod"/>
            </a:pPr>
            <a:r>
              <a:rPr lang="en-US" sz="2400" dirty="0"/>
              <a:t>JAX-WS: JAX-WS </a:t>
            </a:r>
            <a:r>
              <a:rPr lang="en-US" sz="2400" dirty="0" err="1" smtClean="0"/>
              <a:t>significa</a:t>
            </a:r>
            <a:r>
              <a:rPr lang="en-US" sz="2400" dirty="0" smtClean="0"/>
              <a:t> Java </a:t>
            </a:r>
            <a:r>
              <a:rPr lang="en-US" sz="2400" dirty="0"/>
              <a:t>API </a:t>
            </a:r>
            <a:r>
              <a:rPr lang="en-US" sz="2400" dirty="0" smtClean="0"/>
              <a:t>for XML </a:t>
            </a:r>
            <a:r>
              <a:rPr lang="en-US" sz="2400" dirty="0"/>
              <a:t>Web Services. JAX-WS </a:t>
            </a:r>
            <a:r>
              <a:rPr lang="en-US" sz="2400" dirty="0" err="1" smtClean="0"/>
              <a:t>es</a:t>
            </a:r>
            <a:r>
              <a:rPr lang="en-US" sz="2400" dirty="0" smtClean="0"/>
              <a:t> </a:t>
            </a:r>
            <a:r>
              <a:rPr lang="en-US" sz="2400" dirty="0" err="1" smtClean="0"/>
              <a:t>una</a:t>
            </a:r>
            <a:r>
              <a:rPr lang="en-US" sz="2400" dirty="0" smtClean="0"/>
              <a:t> API </a:t>
            </a:r>
            <a:r>
              <a:rPr lang="en-US" sz="2400" dirty="0" err="1" smtClean="0"/>
              <a:t>basada</a:t>
            </a:r>
            <a:r>
              <a:rPr lang="en-US" sz="2400" dirty="0" smtClean="0"/>
              <a:t> </a:t>
            </a:r>
            <a:r>
              <a:rPr lang="en-US" sz="2400" dirty="0" err="1" smtClean="0"/>
              <a:t>en</a:t>
            </a:r>
            <a:r>
              <a:rPr lang="en-US" sz="2400" dirty="0" smtClean="0"/>
              <a:t> XML para construer </a:t>
            </a:r>
            <a:r>
              <a:rPr lang="en-US" sz="2400" dirty="0" err="1" smtClean="0"/>
              <a:t>servicios</a:t>
            </a:r>
            <a:r>
              <a:rPr lang="en-US" sz="2400" dirty="0" smtClean="0"/>
              <a:t> de </a:t>
            </a:r>
            <a:r>
              <a:rPr lang="en-US" sz="2400" dirty="0" err="1" smtClean="0"/>
              <a:t>tipo</a:t>
            </a:r>
            <a:r>
              <a:rPr lang="en-US" sz="2400" dirty="0" smtClean="0"/>
              <a:t> </a:t>
            </a:r>
            <a:r>
              <a:rPr lang="en-US" sz="2400" dirty="0" err="1" smtClean="0"/>
              <a:t>cliente</a:t>
            </a:r>
            <a:r>
              <a:rPr lang="en-US" sz="2400" dirty="0" smtClean="0"/>
              <a:t> – </a:t>
            </a:r>
            <a:r>
              <a:rPr lang="en-US" sz="2400" dirty="0" err="1" smtClean="0"/>
              <a:t>servidor</a:t>
            </a:r>
            <a:r>
              <a:rPr lang="en-US" sz="2400" dirty="0" smtClean="0"/>
              <a:t>.</a:t>
            </a:r>
            <a:endParaRPr lang="en-US" sz="2400" dirty="0"/>
          </a:p>
          <a:p>
            <a:pPr marL="666900" lvl="1" indent="-342900">
              <a:buFont typeface="+mj-lt"/>
              <a:buAutoNum type="arabicPeriod"/>
            </a:pPr>
            <a:r>
              <a:rPr lang="en-US" sz="2400" dirty="0"/>
              <a:t>JAX-RS: </a:t>
            </a:r>
            <a:r>
              <a:rPr lang="en-US" sz="2400" dirty="0" smtClean="0"/>
              <a:t>JAX-RS </a:t>
            </a:r>
            <a:r>
              <a:rPr lang="en-US" sz="2400" dirty="0" err="1" smtClean="0"/>
              <a:t>significa</a:t>
            </a:r>
            <a:r>
              <a:rPr lang="en-US" sz="2400" dirty="0" smtClean="0"/>
              <a:t> Java </a:t>
            </a:r>
            <a:r>
              <a:rPr lang="en-US" sz="2400" dirty="0"/>
              <a:t>API for RESTful Web </a:t>
            </a:r>
            <a:r>
              <a:rPr lang="en-US" sz="2400" dirty="0" smtClean="0"/>
              <a:t>Services. JAX-RS</a:t>
            </a:r>
            <a:r>
              <a:rPr lang="en-US" sz="2400" dirty="0"/>
              <a:t> </a:t>
            </a:r>
            <a:r>
              <a:rPr lang="en-US" sz="2400" dirty="0" err="1" smtClean="0"/>
              <a:t>es</a:t>
            </a:r>
            <a:r>
              <a:rPr lang="en-US" sz="2400" dirty="0" smtClean="0"/>
              <a:t> </a:t>
            </a:r>
            <a:r>
              <a:rPr lang="en-US" sz="2400" dirty="0" err="1" smtClean="0"/>
              <a:t>una</a:t>
            </a:r>
            <a:r>
              <a:rPr lang="en-US" sz="2400" dirty="0" smtClean="0"/>
              <a:t> API de Java para </a:t>
            </a:r>
            <a:r>
              <a:rPr lang="en-US" sz="2400" dirty="0" err="1" smtClean="0"/>
              <a:t>crear</a:t>
            </a:r>
            <a:r>
              <a:rPr lang="en-US" sz="2400" dirty="0" smtClean="0"/>
              <a:t> </a:t>
            </a:r>
            <a:r>
              <a:rPr lang="en-US" sz="2400" dirty="0" err="1" smtClean="0"/>
              <a:t>servicios</a:t>
            </a:r>
            <a:r>
              <a:rPr lang="en-US" sz="2400" dirty="0" smtClean="0"/>
              <a:t> web </a:t>
            </a:r>
            <a:r>
              <a:rPr lang="en-US" sz="2400" dirty="0" err="1" smtClean="0"/>
              <a:t>tipo</a:t>
            </a:r>
            <a:r>
              <a:rPr lang="en-US" sz="2400" dirty="0" smtClean="0"/>
              <a:t> REST.  JAX-RS </a:t>
            </a:r>
            <a:r>
              <a:rPr lang="en-US" sz="2400" dirty="0" err="1" smtClean="0"/>
              <a:t>utiliza</a:t>
            </a:r>
            <a:r>
              <a:rPr lang="en-US" sz="2400" dirty="0" smtClean="0"/>
              <a:t> </a:t>
            </a:r>
            <a:r>
              <a:rPr lang="en-US" sz="2400" dirty="0" err="1" smtClean="0"/>
              <a:t>anotaciones</a:t>
            </a:r>
            <a:r>
              <a:rPr lang="en-US" sz="2400" dirty="0" smtClean="0"/>
              <a:t> (annotations) para </a:t>
            </a:r>
            <a:r>
              <a:rPr lang="en-US" sz="2400" dirty="0" err="1" smtClean="0"/>
              <a:t>simplificar</a:t>
            </a:r>
            <a:r>
              <a:rPr lang="en-US" sz="2400" dirty="0" smtClean="0"/>
              <a:t> el </a:t>
            </a:r>
            <a:r>
              <a:rPr lang="en-US" sz="2400" dirty="0" err="1" smtClean="0"/>
              <a:t>desarrollo</a:t>
            </a:r>
            <a:r>
              <a:rPr lang="en-US" sz="2400" dirty="0" smtClean="0"/>
              <a:t> y </a:t>
            </a:r>
            <a:r>
              <a:rPr lang="en-US" sz="2400" dirty="0" err="1" smtClean="0"/>
              <a:t>despliegue</a:t>
            </a:r>
            <a:r>
              <a:rPr lang="en-US" sz="2400" dirty="0" smtClean="0"/>
              <a:t> de </a:t>
            </a:r>
            <a:r>
              <a:rPr lang="en-US" sz="2400" dirty="0" err="1" smtClean="0"/>
              <a:t>los</a:t>
            </a:r>
            <a:r>
              <a:rPr lang="en-US" sz="2400" dirty="0" smtClean="0"/>
              <a:t> </a:t>
            </a:r>
            <a:r>
              <a:rPr lang="en-US" sz="2400" dirty="0" err="1" smtClean="0"/>
              <a:t>servicios</a:t>
            </a:r>
            <a:r>
              <a:rPr lang="en-US" sz="2400" dirty="0" smtClean="0"/>
              <a:t> web.</a:t>
            </a:r>
            <a:endParaRPr lang="en-US" sz="2400" dirty="0"/>
          </a:p>
        </p:txBody>
      </p:sp>
    </p:spTree>
    <p:extLst>
      <p:ext uri="{BB962C8B-B14F-4D97-AF65-F5344CB8AC3E}">
        <p14:creationId xmlns:p14="http://schemas.microsoft.com/office/powerpoint/2010/main" val="705931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SIMPLE JAX-WS EXAMPLE</a:t>
            </a:r>
            <a:endParaRPr lang="es-MX" b="1" dirty="0"/>
          </a:p>
        </p:txBody>
      </p:sp>
      <p:sp>
        <p:nvSpPr>
          <p:cNvPr id="3" name="Marcador de contenido 2"/>
          <p:cNvSpPr>
            <a:spLocks noGrp="1"/>
          </p:cNvSpPr>
          <p:nvPr>
            <p:ph idx="1"/>
          </p:nvPr>
        </p:nvSpPr>
        <p:spPr>
          <a:xfrm>
            <a:off x="581192" y="2115260"/>
            <a:ext cx="6070331" cy="4559517"/>
          </a:xfrm>
        </p:spPr>
        <p:txBody>
          <a:bodyPr>
            <a:normAutofit/>
          </a:bodyPr>
          <a:lstStyle/>
          <a:p>
            <a:r>
              <a:rPr lang="en-US" sz="2400" dirty="0" smtClean="0"/>
              <a:t>Para </a:t>
            </a:r>
            <a:r>
              <a:rPr lang="en-US" sz="2400" dirty="0" err="1" smtClean="0"/>
              <a:t>nuestro</a:t>
            </a:r>
            <a:r>
              <a:rPr lang="en-US" sz="2400" dirty="0" smtClean="0"/>
              <a:t> </a:t>
            </a:r>
            <a:r>
              <a:rPr lang="en-US" sz="2400" dirty="0" err="1" smtClean="0"/>
              <a:t>ejemplo</a:t>
            </a:r>
            <a:r>
              <a:rPr lang="en-US" sz="2400" dirty="0" smtClean="0"/>
              <a:t> </a:t>
            </a:r>
            <a:r>
              <a:rPr lang="en-US" sz="2400" dirty="0" err="1" smtClean="0"/>
              <a:t>vamos</a:t>
            </a:r>
            <a:r>
              <a:rPr lang="en-US" sz="2400" dirty="0" smtClean="0"/>
              <a:t> a </a:t>
            </a:r>
            <a:r>
              <a:rPr lang="en-US" sz="2400" dirty="0" err="1" smtClean="0"/>
              <a:t>crear</a:t>
            </a:r>
            <a:r>
              <a:rPr lang="en-US" sz="2400" dirty="0" smtClean="0"/>
              <a:t> un </a:t>
            </a:r>
            <a:r>
              <a:rPr lang="en-US" sz="2400" dirty="0" err="1" smtClean="0"/>
              <a:t>servicio</a:t>
            </a:r>
            <a:r>
              <a:rPr lang="en-US" sz="2400" dirty="0" smtClean="0"/>
              <a:t> web que se </a:t>
            </a:r>
            <a:r>
              <a:rPr lang="en-US" sz="2400" dirty="0" err="1" smtClean="0"/>
              <a:t>pueda</a:t>
            </a:r>
            <a:r>
              <a:rPr lang="en-US" sz="2400" dirty="0" smtClean="0"/>
              <a:t> </a:t>
            </a:r>
            <a:r>
              <a:rPr lang="en-US" sz="2400" dirty="0" err="1" smtClean="0"/>
              <a:t>utilizar</a:t>
            </a:r>
            <a:r>
              <a:rPr lang="en-US" sz="2400" dirty="0" smtClean="0"/>
              <a:t> para </a:t>
            </a:r>
            <a:r>
              <a:rPr lang="en-US" sz="2400" dirty="0" err="1" smtClean="0"/>
              <a:t>agregar</a:t>
            </a:r>
            <a:r>
              <a:rPr lang="en-US" sz="2400" dirty="0" smtClean="0"/>
              <a:t>, </a:t>
            </a:r>
            <a:r>
              <a:rPr lang="en-US" sz="2400" dirty="0" err="1" smtClean="0"/>
              <a:t>eliminar</a:t>
            </a:r>
            <a:r>
              <a:rPr lang="en-US" sz="2400" dirty="0" smtClean="0"/>
              <a:t> u </a:t>
            </a:r>
            <a:r>
              <a:rPr lang="en-US" sz="2400" dirty="0" err="1" smtClean="0"/>
              <a:t>obtener</a:t>
            </a:r>
            <a:r>
              <a:rPr lang="en-US" sz="2400" dirty="0" smtClean="0"/>
              <a:t> un </a:t>
            </a:r>
            <a:r>
              <a:rPr lang="en-US" sz="2400" dirty="0" err="1" smtClean="0"/>
              <a:t>objeto</a:t>
            </a:r>
            <a:r>
              <a:rPr lang="en-US" sz="2400" dirty="0" smtClean="0"/>
              <a:t>. </a:t>
            </a:r>
            <a:r>
              <a:rPr lang="en-US" sz="2400" dirty="0" err="1" smtClean="0"/>
              <a:t>Por</a:t>
            </a:r>
            <a:r>
              <a:rPr lang="en-US" sz="2400" dirty="0" smtClean="0"/>
              <a:t> lo </a:t>
            </a:r>
            <a:r>
              <a:rPr lang="en-US" sz="2400" dirty="0" err="1" smtClean="0"/>
              <a:t>tanto</a:t>
            </a:r>
            <a:r>
              <a:rPr lang="en-US" sz="2400" dirty="0" smtClean="0"/>
              <a:t> lo primero </a:t>
            </a:r>
            <a:r>
              <a:rPr lang="en-US" sz="2400" dirty="0" err="1" smtClean="0"/>
              <a:t>es</a:t>
            </a:r>
            <a:r>
              <a:rPr lang="en-US" sz="2400" dirty="0" smtClean="0"/>
              <a:t> </a:t>
            </a:r>
            <a:r>
              <a:rPr lang="en-US" sz="2400" dirty="0" err="1" smtClean="0"/>
              <a:t>crear</a:t>
            </a:r>
            <a:r>
              <a:rPr lang="en-US" sz="2400" dirty="0" smtClean="0"/>
              <a:t> el bean que </a:t>
            </a:r>
            <a:r>
              <a:rPr lang="en-US" sz="2400" dirty="0" err="1" smtClean="0"/>
              <a:t>contiene</a:t>
            </a:r>
            <a:r>
              <a:rPr lang="en-US" sz="2400" dirty="0" smtClean="0"/>
              <a:t> el </a:t>
            </a:r>
            <a:r>
              <a:rPr lang="en-US" sz="2400" dirty="0" err="1" smtClean="0"/>
              <a:t>modelo</a:t>
            </a:r>
            <a:r>
              <a:rPr lang="en-US" sz="2400" dirty="0"/>
              <a:t> </a:t>
            </a:r>
            <a:r>
              <a:rPr lang="en-US" sz="2400" dirty="0" smtClean="0"/>
              <a:t>del </a:t>
            </a:r>
            <a:r>
              <a:rPr lang="en-US" sz="2400" dirty="0" err="1" smtClean="0"/>
              <a:t>objeto</a:t>
            </a:r>
            <a:r>
              <a:rPr lang="en-US" sz="2400" dirty="0" smtClean="0"/>
              <a:t>.</a:t>
            </a:r>
          </a:p>
          <a:p>
            <a:r>
              <a:rPr lang="en-US" sz="2400" dirty="0" smtClean="0"/>
              <a:t>Para lo </a:t>
            </a:r>
            <a:r>
              <a:rPr lang="en-US" sz="2400" dirty="0" err="1" smtClean="0"/>
              <a:t>cual</a:t>
            </a:r>
            <a:r>
              <a:rPr lang="en-US" sz="2400" dirty="0" smtClean="0"/>
              <a:t> </a:t>
            </a:r>
            <a:r>
              <a:rPr lang="en-US" sz="2400" dirty="0" err="1" smtClean="0"/>
              <a:t>vamos</a:t>
            </a:r>
            <a:r>
              <a:rPr lang="en-US" sz="2400" dirty="0" smtClean="0"/>
              <a:t> a </a:t>
            </a:r>
            <a:r>
              <a:rPr lang="en-US" sz="2400" dirty="0" err="1" smtClean="0"/>
              <a:t>crear</a:t>
            </a:r>
            <a:r>
              <a:rPr lang="en-US" sz="2400" dirty="0" smtClean="0"/>
              <a:t> </a:t>
            </a:r>
            <a:r>
              <a:rPr lang="en-US" sz="2400" dirty="0" err="1" smtClean="0"/>
              <a:t>una</a:t>
            </a:r>
            <a:r>
              <a:rPr lang="en-US" sz="2400" dirty="0" smtClean="0"/>
              <a:t> </a:t>
            </a:r>
            <a:r>
              <a:rPr lang="en-US" sz="2400" dirty="0" err="1" smtClean="0"/>
              <a:t>clase</a:t>
            </a:r>
            <a:r>
              <a:rPr lang="en-US" sz="2400" dirty="0" smtClean="0"/>
              <a:t> Person </a:t>
            </a:r>
            <a:r>
              <a:rPr lang="en-US" sz="2400" dirty="0" err="1" smtClean="0"/>
              <a:t>en</a:t>
            </a:r>
            <a:r>
              <a:rPr lang="en-US" sz="2400" dirty="0" smtClean="0"/>
              <a:t> el </a:t>
            </a:r>
            <a:r>
              <a:rPr lang="en-US" sz="2400" dirty="0" err="1" smtClean="0"/>
              <a:t>paquete</a:t>
            </a:r>
            <a:r>
              <a:rPr lang="en-US" sz="2400" dirty="0" smtClean="0"/>
              <a:t> </a:t>
            </a:r>
            <a:r>
              <a:rPr lang="en-US" sz="2400" dirty="0" err="1" smtClean="0"/>
              <a:t>tutorial.jaxws.beans</a:t>
            </a:r>
            <a:r>
              <a:rPr lang="en-US" sz="2400" dirty="0" smtClean="0"/>
              <a:t> que </a:t>
            </a:r>
            <a:r>
              <a:rPr lang="en-US" sz="2400" dirty="0" err="1" smtClean="0"/>
              <a:t>implemente</a:t>
            </a:r>
            <a:r>
              <a:rPr lang="en-US" sz="2400" dirty="0" smtClean="0"/>
              <a:t> la </a:t>
            </a:r>
            <a:r>
              <a:rPr lang="en-US" sz="2400" dirty="0" err="1" smtClean="0"/>
              <a:t>interfaz</a:t>
            </a:r>
            <a:r>
              <a:rPr lang="en-US" sz="2400" dirty="0" smtClean="0"/>
              <a:t> Serializable y </a:t>
            </a:r>
            <a:r>
              <a:rPr lang="en-US" sz="2400" dirty="0"/>
              <a:t>que </a:t>
            </a:r>
            <a:r>
              <a:rPr lang="en-US" sz="2400" dirty="0" err="1"/>
              <a:t>tenga</a:t>
            </a:r>
            <a:r>
              <a:rPr lang="en-US" sz="2400" dirty="0"/>
              <a:t> de </a:t>
            </a:r>
            <a:r>
              <a:rPr lang="en-US" sz="2400" dirty="0" err="1"/>
              <a:t>atributos</a:t>
            </a:r>
            <a:r>
              <a:rPr lang="en-US" sz="2400" dirty="0"/>
              <a:t> name, age, id, </a:t>
            </a:r>
            <a:r>
              <a:rPr lang="en-US" sz="2400" dirty="0" smtClean="0"/>
              <a:t> y un valor default para </a:t>
            </a:r>
            <a:r>
              <a:rPr lang="en-US" sz="2400" dirty="0" err="1" smtClean="0"/>
              <a:t>su</a:t>
            </a:r>
            <a:r>
              <a:rPr lang="en-US" sz="2400" dirty="0" smtClean="0"/>
              <a:t> </a:t>
            </a:r>
            <a:r>
              <a:rPr lang="en-US" sz="2400" dirty="0" err="1" smtClean="0"/>
              <a:t>serialVersionUID</a:t>
            </a:r>
            <a:r>
              <a:rPr lang="en-US" sz="2400" dirty="0" smtClean="0"/>
              <a:t>.</a:t>
            </a:r>
          </a:p>
          <a:p>
            <a:pPr marL="0" indent="0">
              <a:buNone/>
            </a:pPr>
            <a:endParaRPr lang="es-MX" sz="2400" dirty="0"/>
          </a:p>
        </p:txBody>
      </p:sp>
      <p:pic>
        <p:nvPicPr>
          <p:cNvPr id="10" name="Imagen 9"/>
          <p:cNvPicPr>
            <a:picLocks noChangeAspect="1"/>
          </p:cNvPicPr>
          <p:nvPr/>
        </p:nvPicPr>
        <p:blipFill>
          <a:blip r:embed="rId2"/>
          <a:stretch>
            <a:fillRect/>
          </a:stretch>
        </p:blipFill>
        <p:spPr>
          <a:xfrm>
            <a:off x="6745357" y="1887794"/>
            <a:ext cx="3304730" cy="3569108"/>
          </a:xfrm>
          <a:prstGeom prst="rect">
            <a:avLst/>
          </a:prstGeom>
        </p:spPr>
      </p:pic>
      <p:pic>
        <p:nvPicPr>
          <p:cNvPr id="11" name="Imagen 10"/>
          <p:cNvPicPr>
            <a:picLocks noChangeAspect="1"/>
          </p:cNvPicPr>
          <p:nvPr/>
        </p:nvPicPr>
        <p:blipFill>
          <a:blip r:embed="rId3"/>
          <a:stretch>
            <a:fillRect/>
          </a:stretch>
        </p:blipFill>
        <p:spPr>
          <a:xfrm>
            <a:off x="8406581" y="5133463"/>
            <a:ext cx="3450353" cy="1579337"/>
          </a:xfrm>
          <a:prstGeom prst="rect">
            <a:avLst/>
          </a:prstGeom>
        </p:spPr>
      </p:pic>
    </p:spTree>
    <p:extLst>
      <p:ext uri="{BB962C8B-B14F-4D97-AF65-F5344CB8AC3E}">
        <p14:creationId xmlns:p14="http://schemas.microsoft.com/office/powerpoint/2010/main" val="313851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SIMPLE JAX-WS EXAMPLE</a:t>
            </a:r>
            <a:endParaRPr lang="es-MX" b="1" dirty="0"/>
          </a:p>
        </p:txBody>
      </p:sp>
      <p:sp>
        <p:nvSpPr>
          <p:cNvPr id="3" name="Marcador de contenido 2"/>
          <p:cNvSpPr>
            <a:spLocks noGrp="1"/>
          </p:cNvSpPr>
          <p:nvPr>
            <p:ph idx="1"/>
          </p:nvPr>
        </p:nvSpPr>
        <p:spPr>
          <a:xfrm>
            <a:off x="581192" y="2115260"/>
            <a:ext cx="6070331" cy="4559517"/>
          </a:xfrm>
        </p:spPr>
        <p:txBody>
          <a:bodyPr>
            <a:normAutofit/>
          </a:bodyPr>
          <a:lstStyle/>
          <a:p>
            <a:r>
              <a:rPr lang="en-US" sz="2400" dirty="0" err="1" smtClean="0"/>
              <a:t>Vamos</a:t>
            </a:r>
            <a:r>
              <a:rPr lang="en-US" sz="2400" dirty="0" smtClean="0"/>
              <a:t> a </a:t>
            </a:r>
            <a:r>
              <a:rPr lang="en-US" sz="2400" dirty="0" err="1" smtClean="0"/>
              <a:t>agregar</a:t>
            </a:r>
            <a:r>
              <a:rPr lang="en-US" sz="2400" dirty="0" smtClean="0"/>
              <a:t> </a:t>
            </a:r>
            <a:r>
              <a:rPr lang="en-US" sz="2400" dirty="0" err="1" smtClean="0"/>
              <a:t>también</a:t>
            </a:r>
            <a:r>
              <a:rPr lang="en-US" sz="2400" dirty="0" smtClean="0"/>
              <a:t> un </a:t>
            </a:r>
            <a:r>
              <a:rPr lang="en-US" sz="2400" dirty="0" err="1" smtClean="0"/>
              <a:t>método</a:t>
            </a:r>
            <a:r>
              <a:rPr lang="en-US" sz="2400" dirty="0" smtClean="0"/>
              <a:t> </a:t>
            </a:r>
            <a:r>
              <a:rPr lang="en-US" sz="2400" dirty="0" err="1" smtClean="0"/>
              <a:t>toString</a:t>
            </a:r>
            <a:r>
              <a:rPr lang="en-US" sz="2400" dirty="0" smtClean="0"/>
              <a:t>() que se </a:t>
            </a:r>
            <a:r>
              <a:rPr lang="en-US" sz="2400" dirty="0" err="1" smtClean="0"/>
              <a:t>va</a:t>
            </a:r>
            <a:r>
              <a:rPr lang="en-US" sz="2400" dirty="0" smtClean="0"/>
              <a:t> a </a:t>
            </a:r>
            <a:r>
              <a:rPr lang="en-US" sz="2400" dirty="0" err="1" smtClean="0"/>
              <a:t>utilizar</a:t>
            </a:r>
            <a:r>
              <a:rPr lang="en-US" sz="2400" dirty="0" smtClean="0"/>
              <a:t> del </a:t>
            </a:r>
            <a:r>
              <a:rPr lang="en-US" sz="2400" dirty="0" err="1" smtClean="0"/>
              <a:t>lado</a:t>
            </a:r>
            <a:r>
              <a:rPr lang="en-US" sz="2400" dirty="0" smtClean="0"/>
              <a:t> del </a:t>
            </a:r>
            <a:r>
              <a:rPr lang="en-US" sz="2400" dirty="0" err="1" smtClean="0"/>
              <a:t>cliente</a:t>
            </a:r>
            <a:r>
              <a:rPr lang="en-US" sz="2400" dirty="0" smtClean="0"/>
              <a:t> para </a:t>
            </a:r>
            <a:r>
              <a:rPr lang="en-US" sz="2400" dirty="0" err="1" smtClean="0"/>
              <a:t>mostrar</a:t>
            </a:r>
            <a:r>
              <a:rPr lang="en-US" sz="2400" dirty="0" smtClean="0"/>
              <a:t> la </a:t>
            </a:r>
            <a:r>
              <a:rPr lang="en-US" sz="2400" dirty="0" err="1" smtClean="0"/>
              <a:t>información</a:t>
            </a:r>
            <a:r>
              <a:rPr lang="en-US" sz="2400" dirty="0" smtClean="0"/>
              <a:t> </a:t>
            </a:r>
            <a:r>
              <a:rPr lang="en-US" sz="2400" dirty="0" err="1" smtClean="0"/>
              <a:t>obtenida</a:t>
            </a:r>
            <a:r>
              <a:rPr lang="en-US" sz="2400" dirty="0" smtClean="0"/>
              <a:t>.</a:t>
            </a:r>
          </a:p>
          <a:p>
            <a:r>
              <a:rPr lang="en-US" sz="2400" dirty="0" smtClean="0"/>
              <a:t>El bean final </a:t>
            </a:r>
            <a:r>
              <a:rPr lang="en-US" sz="2400" dirty="0" err="1" smtClean="0"/>
              <a:t>debe</a:t>
            </a:r>
            <a:r>
              <a:rPr lang="en-US" sz="2400" dirty="0" smtClean="0"/>
              <a:t> verse </a:t>
            </a:r>
            <a:r>
              <a:rPr lang="en-US" sz="2400" dirty="0" err="1" smtClean="0"/>
              <a:t>como</a:t>
            </a:r>
            <a:r>
              <a:rPr lang="en-US" sz="2400" dirty="0" smtClean="0"/>
              <a:t> </a:t>
            </a:r>
            <a:r>
              <a:rPr lang="en-US" sz="2400" dirty="0" err="1" smtClean="0"/>
              <a:t>en</a:t>
            </a:r>
            <a:r>
              <a:rPr lang="en-US" sz="2400" dirty="0" smtClean="0"/>
              <a:t> la </a:t>
            </a:r>
            <a:r>
              <a:rPr lang="en-US" sz="2400" dirty="0" err="1" smtClean="0"/>
              <a:t>pantalla</a:t>
            </a:r>
            <a:r>
              <a:rPr lang="en-US" sz="2400" dirty="0" smtClean="0"/>
              <a:t> de la </a:t>
            </a:r>
            <a:r>
              <a:rPr lang="en-US" sz="2400" dirty="0" err="1" smtClean="0"/>
              <a:t>derecha</a:t>
            </a:r>
            <a:r>
              <a:rPr lang="en-US" sz="2400" dirty="0" smtClean="0"/>
              <a:t>.</a:t>
            </a:r>
          </a:p>
          <a:p>
            <a:pPr marL="0" indent="0">
              <a:buNone/>
            </a:pPr>
            <a:endParaRPr lang="es-MX" sz="2400" dirty="0"/>
          </a:p>
        </p:txBody>
      </p:sp>
      <p:pic>
        <p:nvPicPr>
          <p:cNvPr id="4" name="Imagen 3"/>
          <p:cNvPicPr>
            <a:picLocks noChangeAspect="1"/>
          </p:cNvPicPr>
          <p:nvPr/>
        </p:nvPicPr>
        <p:blipFill>
          <a:blip r:embed="rId2"/>
          <a:stretch>
            <a:fillRect/>
          </a:stretch>
        </p:blipFill>
        <p:spPr>
          <a:xfrm>
            <a:off x="7345978" y="2012021"/>
            <a:ext cx="3167202" cy="4559517"/>
          </a:xfrm>
          <a:prstGeom prst="rect">
            <a:avLst/>
          </a:prstGeom>
        </p:spPr>
      </p:pic>
    </p:spTree>
    <p:extLst>
      <p:ext uri="{BB962C8B-B14F-4D97-AF65-F5344CB8AC3E}">
        <p14:creationId xmlns:p14="http://schemas.microsoft.com/office/powerpoint/2010/main" val="3661831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SIMPLE JAX-WS EXAMPLE</a:t>
            </a:r>
            <a:endParaRPr lang="es-MX" b="1" dirty="0"/>
          </a:p>
        </p:txBody>
      </p:sp>
      <p:sp>
        <p:nvSpPr>
          <p:cNvPr id="3" name="Marcador de contenido 2"/>
          <p:cNvSpPr>
            <a:spLocks noGrp="1"/>
          </p:cNvSpPr>
          <p:nvPr>
            <p:ph idx="1"/>
          </p:nvPr>
        </p:nvSpPr>
        <p:spPr>
          <a:xfrm>
            <a:off x="442452" y="2005781"/>
            <a:ext cx="8332838" cy="5161935"/>
          </a:xfrm>
        </p:spPr>
        <p:txBody>
          <a:bodyPr>
            <a:normAutofit/>
          </a:bodyPr>
          <a:lstStyle/>
          <a:p>
            <a:r>
              <a:rPr lang="en-US" sz="2400" dirty="0" smtClean="0"/>
              <a:t>El </a:t>
            </a:r>
            <a:r>
              <a:rPr lang="en-US" sz="2400" dirty="0" err="1" smtClean="0"/>
              <a:t>próxmo</a:t>
            </a:r>
            <a:r>
              <a:rPr lang="en-US" sz="2400" dirty="0" smtClean="0"/>
              <a:t> </a:t>
            </a:r>
            <a:r>
              <a:rPr lang="en-US" sz="2400" dirty="0" err="1" smtClean="0"/>
              <a:t>paso</a:t>
            </a:r>
            <a:r>
              <a:rPr lang="en-US" sz="2400" dirty="0" smtClean="0"/>
              <a:t> </a:t>
            </a:r>
            <a:r>
              <a:rPr lang="en-US" sz="2400" dirty="0" err="1" smtClean="0"/>
              <a:t>es</a:t>
            </a:r>
            <a:r>
              <a:rPr lang="en-US" sz="2400" dirty="0" smtClean="0"/>
              <a:t> </a:t>
            </a:r>
            <a:r>
              <a:rPr lang="en-US" sz="2400" dirty="0" err="1" smtClean="0"/>
              <a:t>crear</a:t>
            </a:r>
            <a:r>
              <a:rPr lang="en-US" sz="2400" dirty="0" smtClean="0"/>
              <a:t> las </a:t>
            </a:r>
            <a:r>
              <a:rPr lang="en-US" sz="2400" dirty="0" err="1" smtClean="0"/>
              <a:t>clases</a:t>
            </a:r>
            <a:r>
              <a:rPr lang="en-US" sz="2400" dirty="0" smtClean="0"/>
              <a:t> de </a:t>
            </a:r>
            <a:r>
              <a:rPr lang="en-US" sz="2400" dirty="0" err="1" smtClean="0"/>
              <a:t>servicio</a:t>
            </a:r>
            <a:r>
              <a:rPr lang="en-US" sz="2400" dirty="0" smtClean="0"/>
              <a:t>, </a:t>
            </a:r>
            <a:r>
              <a:rPr lang="en-US" sz="2400" dirty="0" err="1" smtClean="0"/>
              <a:t>por</a:t>
            </a:r>
            <a:r>
              <a:rPr lang="en-US" sz="2400" dirty="0" smtClean="0"/>
              <a:t> lo </a:t>
            </a:r>
            <a:r>
              <a:rPr lang="en-US" sz="2400" dirty="0" err="1" smtClean="0"/>
              <a:t>tanto</a:t>
            </a:r>
            <a:r>
              <a:rPr lang="en-US" sz="2400" dirty="0" smtClean="0"/>
              <a:t> </a:t>
            </a:r>
            <a:r>
              <a:rPr lang="en-US" sz="2400" dirty="0" err="1" smtClean="0"/>
              <a:t>vamos</a:t>
            </a:r>
            <a:r>
              <a:rPr lang="en-US" sz="2400" dirty="0" smtClean="0"/>
              <a:t> a </a:t>
            </a:r>
            <a:r>
              <a:rPr lang="en-US" sz="2400" dirty="0" err="1" smtClean="0"/>
              <a:t>tener</a:t>
            </a:r>
            <a:r>
              <a:rPr lang="en-US" sz="2400" dirty="0" smtClean="0"/>
              <a:t> </a:t>
            </a:r>
            <a:r>
              <a:rPr lang="en-US" sz="2400" dirty="0" err="1" smtClean="0"/>
              <a:t>una</a:t>
            </a:r>
            <a:r>
              <a:rPr lang="en-US" sz="2400" dirty="0" smtClean="0"/>
              <a:t> interface </a:t>
            </a:r>
            <a:r>
              <a:rPr lang="en-US" sz="2400" dirty="0" err="1" smtClean="0"/>
              <a:t>llamada</a:t>
            </a:r>
            <a:r>
              <a:rPr lang="en-US" sz="2400" dirty="0" smtClean="0"/>
              <a:t> </a:t>
            </a:r>
            <a:r>
              <a:rPr lang="en-US" sz="2400" b="1" dirty="0" err="1" smtClean="0"/>
              <a:t>PearsonService</a:t>
            </a:r>
            <a:r>
              <a:rPr lang="en-US" sz="2400" b="1" dirty="0" smtClean="0"/>
              <a:t> </a:t>
            </a:r>
            <a:r>
              <a:rPr lang="en-US" sz="2400" dirty="0" smtClean="0"/>
              <a:t>y </a:t>
            </a:r>
            <a:r>
              <a:rPr lang="en-US" sz="2400" dirty="0" err="1" smtClean="0"/>
              <a:t>su</a:t>
            </a:r>
            <a:r>
              <a:rPr lang="en-US" sz="2400" dirty="0" smtClean="0"/>
              <a:t> </a:t>
            </a:r>
            <a:r>
              <a:rPr lang="en-US" sz="2400" dirty="0" err="1" smtClean="0"/>
              <a:t>clase</a:t>
            </a:r>
            <a:r>
              <a:rPr lang="en-US" sz="2400" dirty="0" smtClean="0"/>
              <a:t> que la </a:t>
            </a:r>
            <a:r>
              <a:rPr lang="en-US" sz="2400" dirty="0" err="1" smtClean="0"/>
              <a:t>implementa</a:t>
            </a:r>
            <a:r>
              <a:rPr lang="en-US" sz="2400" dirty="0" smtClean="0"/>
              <a:t> </a:t>
            </a:r>
            <a:r>
              <a:rPr lang="en-US" sz="2400" b="1" dirty="0" err="1" smtClean="0"/>
              <a:t>PearsonServiceImpl</a:t>
            </a:r>
            <a:r>
              <a:rPr lang="en-US" sz="2400" dirty="0" smtClean="0"/>
              <a:t>. </a:t>
            </a:r>
          </a:p>
          <a:p>
            <a:pPr lvl="1"/>
            <a:r>
              <a:rPr lang="en-US" sz="2200" b="1" dirty="0" smtClean="0"/>
              <a:t>NOTA</a:t>
            </a:r>
            <a:r>
              <a:rPr lang="en-US" sz="2200" dirty="0" smtClean="0"/>
              <a:t>:</a:t>
            </a:r>
            <a:r>
              <a:rPr lang="en-US" sz="2200" dirty="0"/>
              <a:t> </a:t>
            </a:r>
            <a:r>
              <a:rPr lang="en-US" sz="2200" dirty="0" err="1" smtClean="0"/>
              <a:t>En</a:t>
            </a:r>
            <a:r>
              <a:rPr lang="en-US" sz="2200" dirty="0" smtClean="0"/>
              <a:t> la </a:t>
            </a:r>
            <a:r>
              <a:rPr lang="en-US" sz="2200" dirty="0" err="1" smtClean="0"/>
              <a:t>implementación</a:t>
            </a:r>
            <a:r>
              <a:rPr lang="en-US" sz="2200" dirty="0" smtClean="0"/>
              <a:t> del </a:t>
            </a:r>
            <a:r>
              <a:rPr lang="en-US" sz="2200" dirty="0" err="1" smtClean="0"/>
              <a:t>servicio</a:t>
            </a:r>
            <a:r>
              <a:rPr lang="en-US" sz="2200" dirty="0" smtClean="0"/>
              <a:t> </a:t>
            </a:r>
            <a:r>
              <a:rPr lang="en-US" sz="2200" dirty="0" err="1" smtClean="0"/>
              <a:t>estamos</a:t>
            </a:r>
            <a:r>
              <a:rPr lang="en-US" sz="2200" dirty="0" smtClean="0"/>
              <a:t> </a:t>
            </a:r>
            <a:r>
              <a:rPr lang="en-US" sz="2200" dirty="0" err="1" smtClean="0"/>
              <a:t>utilizando</a:t>
            </a:r>
            <a:r>
              <a:rPr lang="en-US" sz="2200" dirty="0" smtClean="0"/>
              <a:t> un Map para </a:t>
            </a:r>
            <a:r>
              <a:rPr lang="en-US" sz="2200" dirty="0" err="1" smtClean="0"/>
              <a:t>almacenar</a:t>
            </a:r>
            <a:r>
              <a:rPr lang="en-US" sz="2200" dirty="0" smtClean="0"/>
              <a:t> </a:t>
            </a:r>
            <a:r>
              <a:rPr lang="en-US" sz="2200" dirty="0" err="1" smtClean="0"/>
              <a:t>los</a:t>
            </a:r>
            <a:r>
              <a:rPr lang="en-US" sz="2200" dirty="0" smtClean="0"/>
              <a:t> </a:t>
            </a:r>
            <a:r>
              <a:rPr lang="en-US" sz="2200" dirty="0" err="1" smtClean="0"/>
              <a:t>objetos</a:t>
            </a:r>
            <a:r>
              <a:rPr lang="en-US" sz="2200" dirty="0" smtClean="0"/>
              <a:t> Person </a:t>
            </a:r>
            <a:r>
              <a:rPr lang="en-US" sz="2200" dirty="0" err="1" smtClean="0"/>
              <a:t>en</a:t>
            </a:r>
            <a:r>
              <a:rPr lang="en-US" sz="2200" dirty="0" smtClean="0"/>
              <a:t> el </a:t>
            </a:r>
            <a:r>
              <a:rPr lang="en-US" sz="2200" dirty="0" err="1" smtClean="0"/>
              <a:t>mundo</a:t>
            </a:r>
            <a:r>
              <a:rPr lang="en-US" sz="2200" dirty="0" smtClean="0"/>
              <a:t> real </a:t>
            </a:r>
            <a:r>
              <a:rPr lang="en-US" sz="2200" dirty="0" err="1" smtClean="0"/>
              <a:t>quisieramos</a:t>
            </a:r>
            <a:r>
              <a:rPr lang="en-US" sz="2200" dirty="0" smtClean="0"/>
              <a:t> </a:t>
            </a:r>
            <a:r>
              <a:rPr lang="en-US" sz="2200" dirty="0" err="1" smtClean="0"/>
              <a:t>almacenar</a:t>
            </a:r>
            <a:r>
              <a:rPr lang="en-US" sz="2200" dirty="0" smtClean="0"/>
              <a:t> </a:t>
            </a:r>
            <a:r>
              <a:rPr lang="en-US" sz="2200" dirty="0" err="1" smtClean="0"/>
              <a:t>ésta</a:t>
            </a:r>
            <a:r>
              <a:rPr lang="en-US" sz="2200" dirty="0" smtClean="0"/>
              <a:t> </a:t>
            </a:r>
            <a:r>
              <a:rPr lang="en-US" sz="2200" dirty="0" err="1" smtClean="0"/>
              <a:t>información</a:t>
            </a:r>
            <a:r>
              <a:rPr lang="en-US" sz="2200" dirty="0" smtClean="0"/>
              <a:t> </a:t>
            </a:r>
            <a:r>
              <a:rPr lang="en-US" sz="2200" dirty="0" err="1" smtClean="0"/>
              <a:t>en</a:t>
            </a:r>
            <a:r>
              <a:rPr lang="en-US" sz="2200" dirty="0" smtClean="0"/>
              <a:t> </a:t>
            </a:r>
            <a:r>
              <a:rPr lang="en-US" sz="2200" dirty="0" err="1" smtClean="0"/>
              <a:t>tablas</a:t>
            </a:r>
            <a:r>
              <a:rPr lang="en-US" sz="2200" dirty="0" smtClean="0"/>
              <a:t> de </a:t>
            </a:r>
            <a:r>
              <a:rPr lang="en-US" sz="2200" dirty="0" err="1" smtClean="0"/>
              <a:t>nuestra</a:t>
            </a:r>
            <a:r>
              <a:rPr lang="en-US" sz="2200" dirty="0" smtClean="0"/>
              <a:t> base de </a:t>
            </a:r>
            <a:r>
              <a:rPr lang="en-US" sz="2200" dirty="0" err="1" smtClean="0"/>
              <a:t>datos</a:t>
            </a:r>
            <a:r>
              <a:rPr lang="en-US" sz="2200" dirty="0" smtClean="0"/>
              <a:t>.</a:t>
            </a:r>
            <a:endParaRPr lang="en-US" sz="2400" dirty="0" smtClean="0"/>
          </a:p>
          <a:p>
            <a:r>
              <a:rPr lang="en-US" sz="2400" dirty="0" err="1" smtClean="0"/>
              <a:t>Esto</a:t>
            </a:r>
            <a:r>
              <a:rPr lang="en-US" sz="2400" dirty="0" smtClean="0"/>
              <a:t> </a:t>
            </a:r>
            <a:r>
              <a:rPr lang="en-US" sz="2400" dirty="0" err="1" smtClean="0"/>
              <a:t>es</a:t>
            </a:r>
            <a:r>
              <a:rPr lang="en-US" sz="2400" dirty="0" smtClean="0"/>
              <a:t> </a:t>
            </a:r>
            <a:r>
              <a:rPr lang="en-US" sz="2400" dirty="0" err="1" smtClean="0"/>
              <a:t>todo</a:t>
            </a:r>
            <a:r>
              <a:rPr lang="en-US" sz="2400" dirty="0" smtClean="0"/>
              <a:t> lo que </a:t>
            </a:r>
            <a:r>
              <a:rPr lang="en-US" sz="2400" dirty="0" err="1" smtClean="0"/>
              <a:t>necesitamos</a:t>
            </a:r>
            <a:r>
              <a:rPr lang="en-US" sz="2400" dirty="0" smtClean="0"/>
              <a:t> para </a:t>
            </a:r>
            <a:r>
              <a:rPr lang="en-US" sz="2400" dirty="0" err="1" smtClean="0"/>
              <a:t>nuestra</a:t>
            </a:r>
            <a:r>
              <a:rPr lang="en-US" sz="2400" dirty="0" smtClean="0"/>
              <a:t> </a:t>
            </a:r>
            <a:r>
              <a:rPr lang="en-US" sz="2400" dirty="0" err="1" smtClean="0"/>
              <a:t>lógica</a:t>
            </a:r>
            <a:r>
              <a:rPr lang="en-US" sz="2400" dirty="0" smtClean="0"/>
              <a:t> de </a:t>
            </a:r>
            <a:r>
              <a:rPr lang="en-US" sz="2400" dirty="0" err="1" smtClean="0"/>
              <a:t>negocio</a:t>
            </a:r>
            <a:r>
              <a:rPr lang="en-US" sz="2400" dirty="0" smtClean="0"/>
              <a:t>, dado que solo lo </a:t>
            </a:r>
            <a:r>
              <a:rPr lang="en-US" sz="2400" dirty="0" err="1" smtClean="0"/>
              <a:t>vamos</a:t>
            </a:r>
            <a:r>
              <a:rPr lang="en-US" sz="2400" dirty="0" smtClean="0"/>
              <a:t> a </a:t>
            </a:r>
            <a:r>
              <a:rPr lang="en-US" sz="2400" dirty="0" err="1" smtClean="0"/>
              <a:t>utilizar</a:t>
            </a:r>
            <a:r>
              <a:rPr lang="en-US" sz="2400" dirty="0" smtClean="0"/>
              <a:t> </a:t>
            </a:r>
            <a:r>
              <a:rPr lang="en-US" sz="2400" dirty="0" err="1" smtClean="0"/>
              <a:t>en</a:t>
            </a:r>
            <a:r>
              <a:rPr lang="en-US" sz="2400" dirty="0" smtClean="0"/>
              <a:t> un </a:t>
            </a:r>
            <a:r>
              <a:rPr lang="en-US" sz="2400" dirty="0" err="1" smtClean="0"/>
              <a:t>servicio</a:t>
            </a:r>
            <a:r>
              <a:rPr lang="en-US" sz="2400" dirty="0" smtClean="0"/>
              <a:t>, no </a:t>
            </a:r>
            <a:r>
              <a:rPr lang="en-US" sz="2400" dirty="0" err="1" smtClean="0"/>
              <a:t>tiene</a:t>
            </a:r>
            <a:r>
              <a:rPr lang="en-US" sz="2400" dirty="0" smtClean="0"/>
              <a:t> </a:t>
            </a:r>
            <a:r>
              <a:rPr lang="en-US" sz="2400" dirty="0" err="1" smtClean="0"/>
              <a:t>sentido</a:t>
            </a:r>
            <a:r>
              <a:rPr lang="en-US" sz="2400" dirty="0" smtClean="0"/>
              <a:t> </a:t>
            </a:r>
            <a:r>
              <a:rPr lang="en-US" sz="2400" dirty="0" err="1" smtClean="0"/>
              <a:t>crear</a:t>
            </a:r>
            <a:r>
              <a:rPr lang="en-US" sz="2400" dirty="0" smtClean="0"/>
              <a:t> </a:t>
            </a:r>
            <a:r>
              <a:rPr lang="en-US" sz="2400" dirty="0" err="1" smtClean="0"/>
              <a:t>una</a:t>
            </a:r>
            <a:r>
              <a:rPr lang="en-US" sz="2400" dirty="0" smtClean="0"/>
              <a:t> </a:t>
            </a:r>
            <a:r>
              <a:rPr lang="en-US" sz="2400" dirty="0" err="1" smtClean="0"/>
              <a:t>página</a:t>
            </a:r>
            <a:r>
              <a:rPr lang="en-US" sz="2400" dirty="0" smtClean="0"/>
              <a:t> web </a:t>
            </a:r>
            <a:r>
              <a:rPr lang="en-US" sz="2400" dirty="0" err="1" smtClean="0"/>
              <a:t>aquí</a:t>
            </a:r>
            <a:r>
              <a:rPr lang="en-US" sz="2400" dirty="0" smtClean="0"/>
              <a:t>.</a:t>
            </a:r>
          </a:p>
          <a:p>
            <a:pPr lvl="1"/>
            <a:r>
              <a:rPr lang="en-US" sz="2200" b="1" dirty="0" smtClean="0"/>
              <a:t>NOTA</a:t>
            </a:r>
            <a:r>
              <a:rPr lang="en-US" sz="2200" dirty="0" smtClean="0"/>
              <a:t>: Como se </a:t>
            </a:r>
            <a:r>
              <a:rPr lang="en-US" sz="2200" dirty="0" err="1" smtClean="0"/>
              <a:t>puede</a:t>
            </a:r>
            <a:r>
              <a:rPr lang="en-US" sz="2200" dirty="0" smtClean="0"/>
              <a:t> </a:t>
            </a:r>
            <a:r>
              <a:rPr lang="en-US" sz="2200" dirty="0" err="1" smtClean="0"/>
              <a:t>ver</a:t>
            </a:r>
            <a:r>
              <a:rPr lang="en-US" sz="2200" dirty="0" smtClean="0"/>
              <a:t>, no </a:t>
            </a:r>
            <a:r>
              <a:rPr lang="en-US" sz="2200" dirty="0" err="1" smtClean="0"/>
              <a:t>hemos</a:t>
            </a:r>
            <a:r>
              <a:rPr lang="en-US" sz="2200" dirty="0" smtClean="0"/>
              <a:t> </a:t>
            </a:r>
            <a:r>
              <a:rPr lang="en-US" sz="2200" dirty="0" err="1" smtClean="0"/>
              <a:t>utilizado</a:t>
            </a:r>
            <a:r>
              <a:rPr lang="en-US" sz="2200" dirty="0" smtClean="0"/>
              <a:t> </a:t>
            </a:r>
            <a:r>
              <a:rPr lang="en-US" sz="2200" dirty="0" err="1" smtClean="0"/>
              <a:t>ningun</a:t>
            </a:r>
            <a:r>
              <a:rPr lang="en-US" sz="2200" dirty="0" smtClean="0"/>
              <a:t> </a:t>
            </a:r>
            <a:r>
              <a:rPr lang="en-US" sz="2200" dirty="0" err="1" smtClean="0"/>
              <a:t>tipo</a:t>
            </a:r>
            <a:r>
              <a:rPr lang="en-US" sz="2200" dirty="0" smtClean="0"/>
              <a:t> de </a:t>
            </a:r>
            <a:r>
              <a:rPr lang="en-US" sz="2200" dirty="0" err="1" smtClean="0"/>
              <a:t>referencia</a:t>
            </a:r>
            <a:r>
              <a:rPr lang="en-US" sz="2200" dirty="0" smtClean="0"/>
              <a:t> a </a:t>
            </a:r>
            <a:r>
              <a:rPr lang="en-US" sz="2200" dirty="0" err="1" smtClean="0"/>
              <a:t>servicios</a:t>
            </a:r>
            <a:r>
              <a:rPr lang="en-US" sz="2200" dirty="0" smtClean="0"/>
              <a:t> web al </a:t>
            </a:r>
            <a:r>
              <a:rPr lang="en-US" sz="2200" dirty="0" err="1" smtClean="0"/>
              <a:t>crear</a:t>
            </a:r>
            <a:r>
              <a:rPr lang="en-US" sz="2200" dirty="0" smtClean="0"/>
              <a:t> </a:t>
            </a:r>
            <a:r>
              <a:rPr lang="en-US" sz="2200" dirty="0" err="1" smtClean="0"/>
              <a:t>éstas</a:t>
            </a:r>
            <a:r>
              <a:rPr lang="en-US" sz="2200" dirty="0" smtClean="0"/>
              <a:t> </a:t>
            </a:r>
            <a:r>
              <a:rPr lang="en-US" sz="2200" dirty="0" err="1" smtClean="0"/>
              <a:t>clases</a:t>
            </a:r>
            <a:r>
              <a:rPr lang="en-US" sz="2200" dirty="0" smtClean="0"/>
              <a:t>.</a:t>
            </a:r>
          </a:p>
          <a:p>
            <a:pPr marL="0" indent="0">
              <a:buNone/>
            </a:pPr>
            <a:endParaRPr lang="es-MX" sz="2400" dirty="0"/>
          </a:p>
        </p:txBody>
      </p:sp>
      <p:graphicFrame>
        <p:nvGraphicFramePr>
          <p:cNvPr id="6" name="Objeto 5"/>
          <p:cNvGraphicFramePr>
            <a:graphicFrameLocks noChangeAspect="1"/>
          </p:cNvGraphicFramePr>
          <p:nvPr>
            <p:extLst>
              <p:ext uri="{D42A27DB-BD31-4B8C-83A1-F6EECF244321}">
                <p14:modId xmlns:p14="http://schemas.microsoft.com/office/powerpoint/2010/main" val="2452169448"/>
              </p:ext>
            </p:extLst>
          </p:nvPr>
        </p:nvGraphicFramePr>
        <p:xfrm>
          <a:off x="9016589" y="2671517"/>
          <a:ext cx="1928813" cy="863600"/>
        </p:xfrm>
        <a:graphic>
          <a:graphicData uri="http://schemas.openxmlformats.org/presentationml/2006/ole">
            <mc:AlternateContent xmlns:mc="http://schemas.openxmlformats.org/markup-compatibility/2006">
              <mc:Choice xmlns:v="urn:schemas-microsoft-com:vml" Requires="v">
                <p:oleObj spid="_x0000_s2078" name="Objeto empaquetador del shell" showAsIcon="1" r:id="rId3" imgW="1929600" imgH="863640" progId="Package">
                  <p:embed/>
                </p:oleObj>
              </mc:Choice>
              <mc:Fallback>
                <p:oleObj name="Objeto empaquetador del shell" showAsIcon="1" r:id="rId3" imgW="1929600" imgH="863640" progId="Package">
                  <p:embed/>
                  <p:pic>
                    <p:nvPicPr>
                      <p:cNvPr id="0" name=""/>
                      <p:cNvPicPr/>
                      <p:nvPr/>
                    </p:nvPicPr>
                    <p:blipFill>
                      <a:blip r:embed="rId4"/>
                      <a:stretch>
                        <a:fillRect/>
                      </a:stretch>
                    </p:blipFill>
                    <p:spPr>
                      <a:xfrm>
                        <a:off x="9016589" y="2671517"/>
                        <a:ext cx="1928813" cy="863600"/>
                      </a:xfrm>
                      <a:prstGeom prst="rect">
                        <a:avLst/>
                      </a:prstGeom>
                    </p:spPr>
                  </p:pic>
                </p:oleObj>
              </mc:Fallback>
            </mc:AlternateContent>
          </a:graphicData>
        </a:graphic>
      </p:graphicFrame>
      <p:graphicFrame>
        <p:nvGraphicFramePr>
          <p:cNvPr id="7" name="Objeto 6"/>
          <p:cNvGraphicFramePr>
            <a:graphicFrameLocks noChangeAspect="1"/>
          </p:cNvGraphicFramePr>
          <p:nvPr>
            <p:extLst>
              <p:ext uri="{D42A27DB-BD31-4B8C-83A1-F6EECF244321}">
                <p14:modId xmlns:p14="http://schemas.microsoft.com/office/powerpoint/2010/main" val="3865911043"/>
              </p:ext>
            </p:extLst>
          </p:nvPr>
        </p:nvGraphicFramePr>
        <p:xfrm>
          <a:off x="8775290" y="4505427"/>
          <a:ext cx="2411413" cy="863600"/>
        </p:xfrm>
        <a:graphic>
          <a:graphicData uri="http://schemas.openxmlformats.org/presentationml/2006/ole">
            <mc:AlternateContent xmlns:mc="http://schemas.openxmlformats.org/markup-compatibility/2006">
              <mc:Choice xmlns:v="urn:schemas-microsoft-com:vml" Requires="v">
                <p:oleObj spid="_x0000_s2079" name="Objeto empaquetador del shell" showAsIcon="1" r:id="rId5" imgW="2411640" imgH="863640" progId="Package">
                  <p:embed/>
                </p:oleObj>
              </mc:Choice>
              <mc:Fallback>
                <p:oleObj name="Objeto empaquetador del shell" showAsIcon="1" r:id="rId5" imgW="2411640" imgH="863640" progId="Package">
                  <p:embed/>
                  <p:pic>
                    <p:nvPicPr>
                      <p:cNvPr id="0" name=""/>
                      <p:cNvPicPr/>
                      <p:nvPr/>
                    </p:nvPicPr>
                    <p:blipFill>
                      <a:blip r:embed="rId6"/>
                      <a:stretch>
                        <a:fillRect/>
                      </a:stretch>
                    </p:blipFill>
                    <p:spPr>
                      <a:xfrm>
                        <a:off x="8775290" y="4505427"/>
                        <a:ext cx="2411413" cy="863600"/>
                      </a:xfrm>
                      <a:prstGeom prst="rect">
                        <a:avLst/>
                      </a:prstGeom>
                    </p:spPr>
                  </p:pic>
                </p:oleObj>
              </mc:Fallback>
            </mc:AlternateContent>
          </a:graphicData>
        </a:graphic>
      </p:graphicFrame>
    </p:spTree>
    <p:extLst>
      <p:ext uri="{BB962C8B-B14F-4D97-AF65-F5344CB8AC3E}">
        <p14:creationId xmlns:p14="http://schemas.microsoft.com/office/powerpoint/2010/main" val="1740109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Dividendo</Template>
  <TotalTime>8286</TotalTime>
  <Words>992</Words>
  <Application>Microsoft Office PowerPoint</Application>
  <PresentationFormat>Panorámica</PresentationFormat>
  <Paragraphs>104</Paragraphs>
  <Slides>19</Slides>
  <Notes>0</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2</vt:i4>
      </vt:variant>
      <vt:variant>
        <vt:lpstr>Títulos de diapositiva</vt:lpstr>
      </vt:variant>
      <vt:variant>
        <vt:i4>19</vt:i4>
      </vt:variant>
    </vt:vector>
  </HeadingPairs>
  <TitlesOfParts>
    <vt:vector size="25" baseType="lpstr">
      <vt:lpstr>Arial</vt:lpstr>
      <vt:lpstr>Gill Sans MT</vt:lpstr>
      <vt:lpstr>Wingdings 2</vt:lpstr>
      <vt:lpstr>Dividendo</vt:lpstr>
      <vt:lpstr>Objeto empaquetador del shell</vt:lpstr>
      <vt:lpstr>Paquete</vt:lpstr>
      <vt:lpstr>Web Services</vt:lpstr>
      <vt:lpstr>¿Qué son los Web services?</vt:lpstr>
      <vt:lpstr>WSDL &amp; SOAP</vt:lpstr>
      <vt:lpstr>RDF &amp; RSS</vt:lpstr>
      <vt:lpstr>REST</vt:lpstr>
      <vt:lpstr>Java Web Services</vt:lpstr>
      <vt:lpstr>SIMPLE JAX-WS EXAMPLE</vt:lpstr>
      <vt:lpstr>SIMPLE JAX-WS EXAMPLE</vt:lpstr>
      <vt:lpstr>SIMPLE JAX-WS EXAMPLE</vt:lpstr>
      <vt:lpstr>SIMPLE JAX-WS EXAMPLE</vt:lpstr>
      <vt:lpstr>SIMPLE JAX-WS EXAMPLE</vt:lpstr>
      <vt:lpstr>SIMPLE JAX-WS EXAMPLE</vt:lpstr>
      <vt:lpstr>SIMPLE JAX-WS EXAMPLE</vt:lpstr>
      <vt:lpstr>SIMPLE JAX-WS EXAMPLE</vt:lpstr>
      <vt:lpstr>SIMPLE JAX-WS EXAMPLE</vt:lpstr>
      <vt:lpstr>SIMPLE JAX-WS EXAMPLE</vt:lpstr>
      <vt:lpstr>SIMPLE JAX-WS EXAMPLE</vt:lpstr>
      <vt:lpstr>JAX-WS EXAMPLE CREATE A REMOTE CLIENT</vt:lpstr>
      <vt:lpstr>Laboatorio 12</vt:lpstr>
    </vt:vector>
  </TitlesOfParts>
  <Company>Iron Mountain,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Fernandez Varela, Juvenal</dc:creator>
  <cp:lastModifiedBy>Fernandez Varela, Juvenal</cp:lastModifiedBy>
  <cp:revision>58</cp:revision>
  <dcterms:created xsi:type="dcterms:W3CDTF">2020-03-21T13:56:38Z</dcterms:created>
  <dcterms:modified xsi:type="dcterms:W3CDTF">2020-04-15T01:27:56Z</dcterms:modified>
</cp:coreProperties>
</file>