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86" r:id="rId4"/>
    <p:sldId id="287" r:id="rId5"/>
    <p:sldId id="302" r:id="rId6"/>
    <p:sldId id="303" r:id="rId7"/>
    <p:sldId id="288" r:id="rId8"/>
    <p:sldId id="304" r:id="rId9"/>
    <p:sldId id="305" r:id="rId10"/>
    <p:sldId id="306" r:id="rId11"/>
    <p:sldId id="307" r:id="rId12"/>
    <p:sldId id="308" r:id="rId13"/>
    <p:sldId id="301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5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3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4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8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3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7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27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8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9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ws/person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888/ws/person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SOAP CONT.</a:t>
            </a:r>
          </a:p>
        </p:txBody>
      </p:sp>
    </p:spTree>
    <p:extLst>
      <p:ext uri="{BB962C8B-B14F-4D97-AF65-F5344CB8AC3E}">
        <p14:creationId xmlns:p14="http://schemas.microsoft.com/office/powerpoint/2010/main" val="25234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UTILIZANDO EL IDE DE ECLIPSE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5057607" cy="3200396"/>
          </a:xfrm>
        </p:spPr>
        <p:txBody>
          <a:bodyPr>
            <a:normAutofit/>
          </a:bodyPr>
          <a:lstStyle/>
          <a:p>
            <a:r>
              <a:rPr lang="en-US" dirty="0" smtClean="0"/>
              <a:t>Una </a:t>
            </a:r>
            <a:r>
              <a:rPr lang="en-US" dirty="0" err="1" smtClean="0"/>
              <a:t>vez</a:t>
            </a:r>
            <a:r>
              <a:rPr lang="en-US" dirty="0" smtClean="0"/>
              <a:t> que </a:t>
            </a:r>
            <a:r>
              <a:rPr lang="en-US" dirty="0" err="1" smtClean="0"/>
              <a:t>todos</a:t>
            </a:r>
            <a:r>
              <a:rPr lang="en-US" dirty="0" smtClean="0"/>
              <a:t> lo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web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página</a:t>
            </a:r>
            <a:r>
              <a:rPr lang="en-US" dirty="0" smtClean="0"/>
              <a:t> que se ha </a:t>
            </a:r>
            <a:r>
              <a:rPr lang="en-US" dirty="0" err="1" smtClean="0"/>
              <a:t>creado</a:t>
            </a:r>
            <a:r>
              <a:rPr lang="en-US" dirty="0" smtClean="0"/>
              <a:t> de forma </a:t>
            </a:r>
            <a:r>
              <a:rPr lang="en-US" dirty="0" err="1" smtClean="0"/>
              <a:t>automática</a:t>
            </a:r>
            <a:r>
              <a:rPr lang="en-US" dirty="0" smtClean="0"/>
              <a:t> para </a:t>
            </a:r>
            <a:r>
              <a:rPr lang="en-US" dirty="0" err="1" smtClean="0"/>
              <a:t>tal</a:t>
            </a:r>
            <a:r>
              <a:rPr lang="en-US" dirty="0" smtClean="0"/>
              <a:t> fin.</a:t>
            </a:r>
          </a:p>
          <a:p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/>
              <a:t>a</a:t>
            </a:r>
            <a:r>
              <a:rPr lang="en-US" dirty="0" err="1" smtClean="0"/>
              <a:t>ddPerson</a:t>
            </a:r>
            <a:r>
              <a:rPr lang="en-US" dirty="0" smtClean="0"/>
              <a:t>, </a:t>
            </a:r>
            <a:r>
              <a:rPr lang="en-US" dirty="0" err="1" smtClean="0"/>
              <a:t>deletePerson</a:t>
            </a:r>
            <a:r>
              <a:rPr lang="en-US" dirty="0" smtClean="0"/>
              <a:t>, </a:t>
            </a:r>
            <a:r>
              <a:rPr lang="en-US" dirty="0" err="1" smtClean="0"/>
              <a:t>getPerson</a:t>
            </a:r>
            <a:r>
              <a:rPr lang="en-US" dirty="0" smtClean="0"/>
              <a:t> y </a:t>
            </a:r>
            <a:r>
              <a:rPr lang="en-US" dirty="0" err="1" smtClean="0"/>
              <a:t>getAllPersons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validar</a:t>
            </a:r>
            <a:r>
              <a:rPr lang="en-US" dirty="0" smtClean="0"/>
              <a:t> que el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funcionando</a:t>
            </a:r>
            <a:r>
              <a:rPr lang="en-US" dirty="0" smtClean="0"/>
              <a:t> </a:t>
            </a:r>
            <a:r>
              <a:rPr lang="en-US" dirty="0" err="1" smtClean="0"/>
              <a:t>confirme</a:t>
            </a:r>
            <a:r>
              <a:rPr lang="en-US" dirty="0" smtClean="0"/>
              <a:t> se </a:t>
            </a:r>
            <a:r>
              <a:rPr lang="en-US" dirty="0" err="1" smtClean="0"/>
              <a:t>definió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675" y="2016369"/>
            <a:ext cx="4767652" cy="26256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259" y="3561192"/>
            <a:ext cx="3383962" cy="31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Utilizando </a:t>
            </a:r>
            <a:r>
              <a:rPr lang="es-MX" dirty="0" smtClean="0"/>
              <a:t>ECLIPSE IDE  </a:t>
            </a:r>
            <a:br>
              <a:rPr lang="es-MX" dirty="0" smtClean="0"/>
            </a:br>
            <a:r>
              <a:rPr lang="es-MX" sz="2000" dirty="0" smtClean="0"/>
              <a:t>Crear un cliente PERSONALIZADO</a:t>
            </a:r>
            <a:endParaRPr lang="es-MX" sz="2000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448670" y="1974574"/>
            <a:ext cx="5395540" cy="3476657"/>
          </a:xfrm>
        </p:spPr>
        <p:txBody>
          <a:bodyPr>
            <a:normAutofit/>
          </a:bodyPr>
          <a:lstStyle/>
          <a:p>
            <a:r>
              <a:rPr lang="es-MX" dirty="0" smtClean="0"/>
              <a:t>Abrir la carpeta </a:t>
            </a:r>
            <a:r>
              <a:rPr lang="es-MX" dirty="0" err="1" smtClean="0"/>
              <a:t>src</a:t>
            </a:r>
            <a:r>
              <a:rPr lang="es-MX" dirty="0" smtClean="0"/>
              <a:t> y crear una clase llamada </a:t>
            </a:r>
            <a:r>
              <a:rPr lang="es-MX" dirty="0" err="1" smtClean="0"/>
              <a:t>SOAPPublisherClient</a:t>
            </a:r>
            <a:r>
              <a:rPr lang="es-MX" dirty="0"/>
              <a:t> </a:t>
            </a:r>
            <a:r>
              <a:rPr lang="es-MX" dirty="0" smtClean="0"/>
              <a:t>en el paquete </a:t>
            </a:r>
            <a:r>
              <a:rPr lang="es-MX" dirty="0" err="1" smtClean="0"/>
              <a:t>tutorial.jaxws.client</a:t>
            </a:r>
            <a:endParaRPr lang="es-MX" dirty="0" smtClean="0"/>
          </a:p>
          <a:p>
            <a:r>
              <a:rPr lang="es-MX" dirty="0" smtClean="0"/>
              <a:t>Copiar el código creado para ésta clase en el laboratorio 12</a:t>
            </a:r>
          </a:p>
          <a:p>
            <a:r>
              <a:rPr lang="es-MX" dirty="0" smtClean="0"/>
              <a:t>Al compilar marca errores dado que eclipse crea una clase llamada </a:t>
            </a:r>
            <a:r>
              <a:rPr lang="es-MX" dirty="0" err="1" smtClean="0"/>
              <a:t>Person</a:t>
            </a:r>
            <a:r>
              <a:rPr lang="es-MX" dirty="0" err="1" smtClean="0"/>
              <a:t>ServiceProxy</a:t>
            </a:r>
            <a:r>
              <a:rPr lang="es-MX" dirty="0" smtClean="0"/>
              <a:t> que es la que se debe invocar.</a:t>
            </a:r>
          </a:p>
          <a:p>
            <a:r>
              <a:rPr lang="es-MX" dirty="0" smtClean="0"/>
              <a:t>Modificar el código viendo como funciona </a:t>
            </a:r>
            <a:r>
              <a:rPr lang="es-MX" dirty="0" err="1" smtClean="0"/>
              <a:t>Test.jsp</a:t>
            </a:r>
            <a:r>
              <a:rPr lang="es-MX" dirty="0" smtClean="0"/>
              <a:t> para invocar los servicios web.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30" y="1974574"/>
            <a:ext cx="3239965" cy="3103545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67186"/>
              </p:ext>
            </p:extLst>
          </p:nvPr>
        </p:nvGraphicFramePr>
        <p:xfrm>
          <a:off x="7161090" y="5665393"/>
          <a:ext cx="2627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Objeto empaquetador del shell" showAsIcon="1" r:id="rId4" imgW="2627640" imgH="863640" progId="Package">
                  <p:embed/>
                </p:oleObj>
              </mc:Choice>
              <mc:Fallback>
                <p:oleObj name="Objeto empaquetador del shell" showAsIcon="1" r:id="rId4" imgW="26276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1090" y="5665393"/>
                        <a:ext cx="26273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2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448670" y="1974574"/>
            <a:ext cx="10699976" cy="4004195"/>
          </a:xfrm>
        </p:spPr>
        <p:txBody>
          <a:bodyPr>
            <a:normAutofit/>
          </a:bodyPr>
          <a:lstStyle/>
          <a:p>
            <a:r>
              <a:rPr lang="es-MX" dirty="0" smtClean="0"/>
              <a:t>Los servicios web permiten la comunicación entre proyectos de diferentes tecnologías siempre y cuando se cumpla con el protocolo SOAP de maner</a:t>
            </a:r>
            <a:r>
              <a:rPr lang="es-MX" dirty="0" smtClean="0"/>
              <a:t>a adecuada.</a:t>
            </a:r>
          </a:p>
          <a:p>
            <a:r>
              <a:rPr lang="es-MX" dirty="0" smtClean="0"/>
              <a:t>El uso de SOAP implica crear una definición del servicio conocida como WSDL</a:t>
            </a:r>
          </a:p>
          <a:p>
            <a:r>
              <a:rPr lang="es-MX" dirty="0" smtClean="0"/>
              <a:t>Para poder consumir servicios SOAP, es necesario crear un cliente utilizando alguna utilería de consumo de WSDL para crear los objetos necesarios y poder invocar al servicio.</a:t>
            </a:r>
          </a:p>
          <a:p>
            <a:r>
              <a:rPr lang="es-MX" dirty="0" smtClean="0"/>
              <a:t>En el caso de JAVA, para poder consumir un servicio, se deben utilizar Scriptlets en el JSP, clases Java o </a:t>
            </a:r>
            <a:r>
              <a:rPr lang="es-MX" dirty="0" err="1" smtClean="0"/>
              <a:t>Actions</a:t>
            </a:r>
            <a:r>
              <a:rPr lang="es-MX" dirty="0" smtClean="0"/>
              <a:t> del servidor. Es decir, no se puede invocar un servicio SOAP utilizando sólo JavaScript.</a:t>
            </a:r>
          </a:p>
          <a:p>
            <a:r>
              <a:rPr lang="es-MX" dirty="0" smtClean="0"/>
              <a:t>Se puede agregar una capa de seguridad a un servicio SOAP utilizando un protocolo https (cifrado de información) y autenticando a los clientes por medio de certificados o con usuario y </a:t>
            </a:r>
            <a:r>
              <a:rPr lang="es-MX" dirty="0" err="1" smtClean="0"/>
              <a:t>password</a:t>
            </a:r>
            <a:r>
              <a:rPr lang="es-MX" dirty="0" smtClean="0"/>
              <a:t> y el uso de </a:t>
            </a:r>
            <a:r>
              <a:rPr lang="es-MX" dirty="0" err="1" smtClean="0"/>
              <a:t>tokens</a:t>
            </a:r>
            <a:r>
              <a:rPr lang="es-MX" dirty="0" smtClean="0"/>
              <a:t> en la comunicación.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67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Laboratorio 13</a:t>
            </a:r>
            <a:endParaRPr lang="es-MX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Subir a </a:t>
            </a:r>
            <a:r>
              <a:rPr lang="es-MX" sz="2400" dirty="0" err="1" smtClean="0"/>
              <a:t>Schoology</a:t>
            </a:r>
            <a:r>
              <a:rPr lang="es-MX" sz="2400" dirty="0" smtClean="0"/>
              <a:t>, la pantalla de evidencia de que ambos clientes (</a:t>
            </a:r>
            <a:r>
              <a:rPr lang="es-MX" sz="2400" dirty="0" err="1" smtClean="0"/>
              <a:t>wsimport</a:t>
            </a:r>
            <a:r>
              <a:rPr lang="es-MX" sz="2400" dirty="0" smtClean="0"/>
              <a:t> y eclipse IDE) están funcionando correctamente.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19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JAX-WS EXAMPLE CREATE A REMOTE CLIENT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1448" y="1946786"/>
            <a:ext cx="11050368" cy="440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En</a:t>
            </a:r>
            <a:r>
              <a:rPr lang="en-US" sz="2000" dirty="0"/>
              <a:t> </a:t>
            </a:r>
            <a:r>
              <a:rPr lang="en-US" sz="2000" dirty="0" smtClean="0"/>
              <a:t>el </a:t>
            </a:r>
            <a:r>
              <a:rPr lang="en-US" sz="2000" dirty="0" err="1" smtClean="0"/>
              <a:t>ejemplo</a:t>
            </a:r>
            <a:r>
              <a:rPr lang="en-US" sz="2000" dirty="0" smtClean="0"/>
              <a:t> anterior, </a:t>
            </a:r>
            <a:r>
              <a:rPr lang="en-US" sz="2000" dirty="0" err="1" smtClean="0"/>
              <a:t>estamos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utilizando</a:t>
            </a:r>
            <a:r>
              <a:rPr lang="en-US" sz="2000" dirty="0" smtClean="0"/>
              <a:t> las </a:t>
            </a:r>
            <a:r>
              <a:rPr lang="en-US" sz="2000" dirty="0" err="1" smtClean="0"/>
              <a:t>clases</a:t>
            </a:r>
            <a:r>
              <a:rPr lang="en-US" sz="2000" dirty="0" smtClean="0"/>
              <a:t> </a:t>
            </a:r>
            <a:r>
              <a:rPr lang="en-US" sz="2000" dirty="0" err="1" smtClean="0"/>
              <a:t>propias</a:t>
            </a:r>
            <a:r>
              <a:rPr lang="en-US" sz="2000" dirty="0" smtClean="0"/>
              <a:t> del </a:t>
            </a:r>
            <a:r>
              <a:rPr lang="en-US" sz="2000" dirty="0" err="1" smtClean="0"/>
              <a:t>servidor</a:t>
            </a:r>
            <a:r>
              <a:rPr lang="en-US" sz="2000" dirty="0" smtClean="0"/>
              <a:t> para </a:t>
            </a:r>
            <a:r>
              <a:rPr lang="en-US" sz="2000" dirty="0" err="1" smtClean="0"/>
              <a:t>llamar</a:t>
            </a:r>
            <a:r>
              <a:rPr lang="en-US" sz="2000" dirty="0" smtClean="0"/>
              <a:t> al </a:t>
            </a:r>
            <a:r>
              <a:rPr lang="en-US" sz="2000" dirty="0" err="1" smtClean="0"/>
              <a:t>servicio</a:t>
            </a:r>
            <a:r>
              <a:rPr lang="en-US" sz="2000" dirty="0" smtClean="0"/>
              <a:t> que </a:t>
            </a:r>
            <a:r>
              <a:rPr lang="en-US" sz="2000" dirty="0" err="1" smtClean="0"/>
              <a:t>hemos</a:t>
            </a:r>
            <a:r>
              <a:rPr lang="en-US" sz="2000" dirty="0" smtClean="0"/>
              <a:t> </a:t>
            </a:r>
            <a:r>
              <a:rPr lang="en-US" sz="2000" dirty="0" err="1" smtClean="0"/>
              <a:t>creado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En</a:t>
            </a:r>
            <a:r>
              <a:rPr lang="en-US" sz="2000" dirty="0" smtClean="0"/>
              <a:t> un </a:t>
            </a:r>
            <a:r>
              <a:rPr lang="en-US" sz="2000" dirty="0" err="1" smtClean="0"/>
              <a:t>webservice</a:t>
            </a:r>
            <a:r>
              <a:rPr lang="en-US" sz="2000" dirty="0" smtClean="0"/>
              <a:t> normal, solo </a:t>
            </a:r>
            <a:r>
              <a:rPr lang="en-US" sz="2000" dirty="0" err="1" smtClean="0"/>
              <a:t>tendremos</a:t>
            </a:r>
            <a:r>
              <a:rPr lang="en-US" sz="2000" dirty="0" smtClean="0"/>
              <a:t> el WSDL y </a:t>
            </a:r>
            <a:r>
              <a:rPr lang="en-US" sz="2000" dirty="0" err="1" smtClean="0"/>
              <a:t>aplicaciones</a:t>
            </a:r>
            <a:r>
              <a:rPr lang="en-US" sz="2000" dirty="0" smtClean="0"/>
              <a:t> </a:t>
            </a:r>
            <a:r>
              <a:rPr lang="en-US" sz="2000" dirty="0" err="1" smtClean="0"/>
              <a:t>adicionales</a:t>
            </a:r>
            <a:r>
              <a:rPr lang="en-US" sz="2000" dirty="0" smtClean="0"/>
              <a:t> </a:t>
            </a:r>
            <a:r>
              <a:rPr lang="en-US" sz="2000" dirty="0" err="1" smtClean="0"/>
              <a:t>expuestas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Por</a:t>
            </a:r>
            <a:r>
              <a:rPr lang="en-US" sz="2000" dirty="0" smtClean="0"/>
              <a:t> lo </a:t>
            </a:r>
            <a:r>
              <a:rPr lang="en-US" sz="2000" dirty="0" err="1" smtClean="0"/>
              <a:t>tanto</a:t>
            </a:r>
            <a:r>
              <a:rPr lang="en-US" sz="2000" dirty="0" smtClean="0"/>
              <a:t>, demos </a:t>
            </a:r>
            <a:r>
              <a:rPr lang="en-US" sz="2000" dirty="0" err="1" smtClean="0"/>
              <a:t>utilizar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utilería</a:t>
            </a:r>
            <a:r>
              <a:rPr lang="en-US" sz="2000" dirty="0" smtClean="0"/>
              <a:t> para </a:t>
            </a:r>
            <a:r>
              <a:rPr lang="en-US" sz="2000" dirty="0" err="1" smtClean="0"/>
              <a:t>crear</a:t>
            </a:r>
            <a:r>
              <a:rPr lang="en-US" sz="2000" dirty="0" smtClean="0"/>
              <a:t> </a:t>
            </a:r>
            <a:r>
              <a:rPr lang="en-US" sz="2000" dirty="0" err="1" smtClean="0"/>
              <a:t>nuestras</a:t>
            </a:r>
            <a:r>
              <a:rPr lang="en-US" sz="2000" dirty="0" smtClean="0"/>
              <a:t> </a:t>
            </a:r>
            <a:r>
              <a:rPr lang="en-US" sz="2000" dirty="0" err="1" smtClean="0"/>
              <a:t>clases</a:t>
            </a:r>
            <a:r>
              <a:rPr lang="en-US" sz="2000" dirty="0" smtClean="0"/>
              <a:t> </a:t>
            </a:r>
            <a:r>
              <a:rPr lang="en-US" sz="2000" dirty="0" err="1" smtClean="0"/>
              <a:t>particulares</a:t>
            </a:r>
            <a:r>
              <a:rPr lang="en-US" sz="2000" dirty="0" smtClean="0"/>
              <a:t> </a:t>
            </a:r>
            <a:r>
              <a:rPr lang="en-US" sz="2000" dirty="0" err="1" smtClean="0"/>
              <a:t>basados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un WSDL, se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utilizar</a:t>
            </a:r>
            <a:r>
              <a:rPr lang="en-US" sz="2000" dirty="0" smtClean="0"/>
              <a:t> </a:t>
            </a:r>
            <a:r>
              <a:rPr lang="en-US" sz="2000" dirty="0" err="1" smtClean="0"/>
              <a:t>wsimport</a:t>
            </a:r>
            <a:r>
              <a:rPr lang="en-US" sz="2000" dirty="0" smtClean="0"/>
              <a:t> que </a:t>
            </a:r>
            <a:r>
              <a:rPr lang="en-US" sz="2000" dirty="0" err="1" smtClean="0"/>
              <a:t>viene</a:t>
            </a:r>
            <a:r>
              <a:rPr lang="en-US" sz="2000" dirty="0" smtClean="0"/>
              <a:t> </a:t>
            </a:r>
            <a:r>
              <a:rPr lang="en-US" sz="2000" dirty="0" err="1" smtClean="0"/>
              <a:t>incluido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utilería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JDK.</a:t>
            </a:r>
          </a:p>
          <a:p>
            <a:r>
              <a:rPr lang="en-US" sz="2000" dirty="0" smtClean="0"/>
              <a:t>O se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utilizar</a:t>
            </a:r>
            <a:r>
              <a:rPr lang="en-US" sz="2000" dirty="0" smtClean="0"/>
              <a:t> el wizard de eclipse para consumer un WSDL.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8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Utilizando </a:t>
            </a:r>
            <a:r>
              <a:rPr lang="es-MX" dirty="0" err="1" smtClean="0"/>
              <a:t>WSImport</a:t>
            </a:r>
            <a:endParaRPr lang="es-MX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581192" y="2180497"/>
            <a:ext cx="5607573" cy="1914426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Abrar</a:t>
            </a:r>
            <a:r>
              <a:rPr lang="es-MX" dirty="0" smtClean="0"/>
              <a:t> un </a:t>
            </a:r>
            <a:r>
              <a:rPr lang="es-MX" dirty="0" err="1" smtClean="0"/>
              <a:t>comand</a:t>
            </a:r>
            <a:r>
              <a:rPr lang="es-MX" dirty="0" smtClean="0"/>
              <a:t> </a:t>
            </a:r>
            <a:r>
              <a:rPr lang="es-MX" dirty="0" err="1" smtClean="0"/>
              <a:t>prompt</a:t>
            </a:r>
            <a:r>
              <a:rPr lang="es-MX" dirty="0" smtClean="0"/>
              <a:t>, vaya al directorio donde desee copiar los archivos y escriba lo siguiente:</a:t>
            </a:r>
          </a:p>
          <a:p>
            <a:r>
              <a:rPr lang="es-MX" dirty="0" err="1"/>
              <a:t>w</a:t>
            </a:r>
            <a:r>
              <a:rPr lang="es-MX" dirty="0" err="1" smtClean="0"/>
              <a:t>simport</a:t>
            </a:r>
            <a:r>
              <a:rPr lang="es-MX" dirty="0" smtClean="0"/>
              <a:t> –s . </a:t>
            </a:r>
            <a:r>
              <a:rPr lang="es-MX" dirty="0" smtClean="0">
                <a:hlinkClick r:id="rId2"/>
              </a:rPr>
              <a:t>http:</a:t>
            </a:r>
            <a:r>
              <a:rPr lang="es-MX" dirty="0" smtClean="0">
                <a:sym typeface="Wingdings" panose="05000000000000000000" pitchFamily="2" charset="2"/>
                <a:hlinkClick r:id="rId2"/>
              </a:rPr>
              <a:t>//localhost:8888/ws/person?wsdl</a:t>
            </a:r>
            <a:endParaRPr lang="es-MX" dirty="0" smtClean="0">
              <a:sym typeface="Wingdings" panose="05000000000000000000" pitchFamily="2" charset="2"/>
            </a:endParaRP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NOTA: </a:t>
            </a:r>
            <a:r>
              <a:rPr lang="es-MX" dirty="0" err="1" smtClean="0">
                <a:sym typeface="Wingdings" panose="05000000000000000000" pitchFamily="2" charset="2"/>
              </a:rPr>
              <a:t>asegurese</a:t>
            </a:r>
            <a:r>
              <a:rPr lang="es-MX" dirty="0" smtClean="0">
                <a:sym typeface="Wingdings" panose="05000000000000000000" pitchFamily="2" charset="2"/>
              </a:rPr>
              <a:t> de que el servicio está activo.</a:t>
            </a:r>
          </a:p>
          <a:p>
            <a:endParaRPr lang="es-MX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1" y="3844237"/>
            <a:ext cx="4576242" cy="298025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974" y="3465706"/>
            <a:ext cx="5248993" cy="2783163"/>
          </a:xfrm>
          <a:prstGeom prst="rect">
            <a:avLst/>
          </a:prstGeom>
        </p:spPr>
      </p:pic>
      <p:sp>
        <p:nvSpPr>
          <p:cNvPr id="15" name="Marcador de contenido 10"/>
          <p:cNvSpPr txBox="1">
            <a:spLocks/>
          </p:cNvSpPr>
          <p:nvPr/>
        </p:nvSpPr>
        <p:spPr>
          <a:xfrm>
            <a:off x="6188765" y="2028358"/>
            <a:ext cx="5607573" cy="1914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Si vamos a la ruta definida, vemos que se han creado las clases necesarias para trabajar el servicio Web</a:t>
            </a:r>
            <a:endParaRPr lang="es-MX" dirty="0" smtClean="0">
              <a:sym typeface="Wingdings" panose="05000000000000000000" pitchFamily="2" charset="2"/>
            </a:endParaRP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4316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Utilizando </a:t>
            </a:r>
            <a:r>
              <a:rPr lang="es-MX" dirty="0" err="1"/>
              <a:t>WSImport</a:t>
            </a:r>
            <a:endParaRPr lang="es-MX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461923" y="1881808"/>
            <a:ext cx="6296686" cy="2002416"/>
          </a:xfrm>
        </p:spPr>
        <p:txBody>
          <a:bodyPr/>
          <a:lstStyle/>
          <a:p>
            <a:r>
              <a:rPr lang="es-MX" dirty="0" smtClean="0"/>
              <a:t>En eclipse crear un nuevo proyecto web Dinámico, nombrarlo SOAP_Test0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32" y="3710402"/>
            <a:ext cx="4380355" cy="314759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96" y="1881808"/>
            <a:ext cx="4046539" cy="488475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133914" y="4124128"/>
            <a:ext cx="41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337078" y="2115559"/>
            <a:ext cx="41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Utilizando </a:t>
            </a:r>
            <a:r>
              <a:rPr lang="es-MX" dirty="0" err="1"/>
              <a:t>WSImport</a:t>
            </a:r>
            <a:endParaRPr lang="es-MX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448670" y="1974574"/>
            <a:ext cx="5395540" cy="221445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Una vez creado el proyecto,</a:t>
            </a:r>
          </a:p>
          <a:p>
            <a:r>
              <a:rPr lang="es-MX" dirty="0" smtClean="0"/>
              <a:t>Ir a la ruta del </a:t>
            </a:r>
            <a:r>
              <a:rPr lang="es-MX" dirty="0" err="1" smtClean="0"/>
              <a:t>src</a:t>
            </a:r>
            <a:r>
              <a:rPr lang="es-MX" dirty="0" smtClean="0"/>
              <a:t> de eclipse(ver imagen 1.) y copiar los archivos (con todo y carpetas) de la ruta de donde se hizo el </a:t>
            </a:r>
            <a:r>
              <a:rPr lang="es-MX" dirty="0" err="1" smtClean="0"/>
              <a:t>wsimport</a:t>
            </a:r>
            <a:r>
              <a:rPr lang="es-MX" dirty="0" smtClean="0"/>
              <a:t> (ej. C:\Temp\wstest\) a la ruta del proyecto de </a:t>
            </a:r>
            <a:r>
              <a:rPr lang="es-MX" dirty="0" err="1" smtClean="0"/>
              <a:t>ecplise</a:t>
            </a:r>
            <a:r>
              <a:rPr lang="es-MX" dirty="0" smtClean="0"/>
              <a:t>. (ver imagen 2.)</a:t>
            </a:r>
          </a:p>
          <a:p>
            <a:r>
              <a:rPr lang="es-MX" dirty="0" smtClean="0"/>
              <a:t>Hacer </a:t>
            </a:r>
            <a:r>
              <a:rPr lang="es-MX" dirty="0" err="1" smtClean="0"/>
              <a:t>refresh</a:t>
            </a:r>
            <a:r>
              <a:rPr lang="es-MX" dirty="0" smtClean="0"/>
              <a:t> sobre la carpeta </a:t>
            </a:r>
            <a:r>
              <a:rPr lang="es-MX" dirty="0" err="1" smtClean="0"/>
              <a:t>src</a:t>
            </a:r>
            <a:r>
              <a:rPr lang="es-MX" dirty="0" smtClean="0"/>
              <a:t> del proyecto para que se muestren las clases copiadas.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2" y="4189025"/>
            <a:ext cx="4406818" cy="24985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28" y="2226365"/>
            <a:ext cx="3420029" cy="302936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181710" y="2352325"/>
            <a:ext cx="41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72955" y="4443090"/>
            <a:ext cx="41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Utilizando </a:t>
            </a:r>
            <a:r>
              <a:rPr lang="es-MX" dirty="0" err="1"/>
              <a:t>WSImport</a:t>
            </a:r>
            <a:endParaRPr lang="es-MX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448670" y="1974574"/>
            <a:ext cx="5395540" cy="2214451"/>
          </a:xfrm>
        </p:spPr>
        <p:txBody>
          <a:bodyPr>
            <a:normAutofit/>
          </a:bodyPr>
          <a:lstStyle/>
          <a:p>
            <a:r>
              <a:rPr lang="es-MX" dirty="0" smtClean="0"/>
              <a:t>Abrir la carpeta </a:t>
            </a:r>
            <a:r>
              <a:rPr lang="es-MX" dirty="0" err="1" smtClean="0"/>
              <a:t>src</a:t>
            </a:r>
            <a:r>
              <a:rPr lang="es-MX" dirty="0" smtClean="0"/>
              <a:t> y crear una clase llamada </a:t>
            </a:r>
            <a:r>
              <a:rPr lang="es-MX" dirty="0" err="1" smtClean="0"/>
              <a:t>SOAPPublisherClient</a:t>
            </a:r>
            <a:r>
              <a:rPr lang="es-MX" dirty="0"/>
              <a:t> </a:t>
            </a:r>
            <a:r>
              <a:rPr lang="es-MX" dirty="0" smtClean="0"/>
              <a:t>en el paquete </a:t>
            </a:r>
            <a:r>
              <a:rPr lang="es-MX" dirty="0" err="1" smtClean="0"/>
              <a:t>tutorial.jaxws.client</a:t>
            </a:r>
            <a:endParaRPr lang="es-MX" dirty="0" smtClean="0"/>
          </a:p>
          <a:p>
            <a:r>
              <a:rPr lang="es-MX" dirty="0" smtClean="0"/>
              <a:t>Copiar el código creado para ésta clase en el laboratorio 12</a:t>
            </a:r>
          </a:p>
          <a:p>
            <a:r>
              <a:rPr lang="es-MX" dirty="0" smtClean="0"/>
              <a:t>Correr el cliente y confirmar los resultados.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696" y="2211265"/>
            <a:ext cx="3619500" cy="3467100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37353"/>
              </p:ext>
            </p:extLst>
          </p:nvPr>
        </p:nvGraphicFramePr>
        <p:xfrm>
          <a:off x="1369890" y="4375366"/>
          <a:ext cx="2627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Objeto empaquetador del shell" showAsIcon="1" r:id="rId4" imgW="2627640" imgH="863640" progId="Package">
                  <p:embed/>
                </p:oleObj>
              </mc:Choice>
              <mc:Fallback>
                <p:oleObj name="Objeto empaquetador del shell" showAsIcon="1" r:id="rId4" imgW="26276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9890" y="4375366"/>
                        <a:ext cx="26273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arcador de contenido 10"/>
          <p:cNvSpPr txBox="1">
            <a:spLocks/>
          </p:cNvSpPr>
          <p:nvPr/>
        </p:nvSpPr>
        <p:spPr>
          <a:xfrm>
            <a:off x="448670" y="5665393"/>
            <a:ext cx="5395540" cy="81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/>
              <a:t>NOTA:</a:t>
            </a:r>
            <a:r>
              <a:rPr lang="es-MX" dirty="0" smtClean="0"/>
              <a:t> NO se ha hecho ningún cambio a la implementación original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92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UTILIZANDO EL IDE DE ECLIPSE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13515"/>
            <a:ext cx="5245177" cy="2447384"/>
          </a:xfrm>
        </p:spPr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Nuevo Proyecto Web </a:t>
            </a:r>
            <a:r>
              <a:rPr lang="en-US" dirty="0" err="1" smtClean="0"/>
              <a:t>Dinámico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SOAP_Test1</a:t>
            </a:r>
          </a:p>
          <a:p>
            <a:r>
              <a:rPr lang="en-US" dirty="0" smtClean="0"/>
              <a:t>Una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r>
              <a:rPr lang="en-US" dirty="0" smtClean="0"/>
              <a:t>, </a:t>
            </a:r>
            <a:r>
              <a:rPr lang="en-US" dirty="0" err="1" smtClean="0"/>
              <a:t>hacer</a:t>
            </a:r>
            <a:r>
              <a:rPr lang="en-US" dirty="0" smtClean="0"/>
              <a:t> click derecho </a:t>
            </a:r>
            <a:r>
              <a:rPr lang="en-US" dirty="0" err="1" smtClean="0"/>
              <a:t>sobre</a:t>
            </a:r>
            <a:r>
              <a:rPr lang="en-US" dirty="0" smtClean="0"/>
              <a:t> el Proyecto y </a:t>
            </a:r>
            <a:r>
              <a:rPr lang="en-US" dirty="0" err="1" smtClean="0"/>
              <a:t>seleccionar</a:t>
            </a:r>
            <a:r>
              <a:rPr lang="en-US" dirty="0" smtClean="0"/>
              <a:t> New - - - Other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cuadro</a:t>
            </a:r>
            <a:r>
              <a:rPr lang="en-US" dirty="0" smtClean="0"/>
              <a:t> de </a:t>
            </a:r>
            <a:r>
              <a:rPr lang="en-US" dirty="0" err="1" smtClean="0"/>
              <a:t>búsqueda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: “web service client” y </a:t>
            </a:r>
            <a:r>
              <a:rPr lang="en-US" dirty="0" err="1" smtClean="0"/>
              <a:t>presionar</a:t>
            </a:r>
            <a:r>
              <a:rPr lang="en-US" dirty="0" smtClean="0"/>
              <a:t> Next.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61" y="1912467"/>
            <a:ext cx="3615811" cy="23471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55" y="4456161"/>
            <a:ext cx="3342517" cy="240183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529243" y="4696940"/>
            <a:ext cx="41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29243" y="2113515"/>
            <a:ext cx="41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UTILIZANDO EL IDE DE ECLIPSE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682469" cy="3678303"/>
          </a:xfrm>
        </p:spPr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presionar</a:t>
            </a:r>
            <a:r>
              <a:rPr lang="en-US" dirty="0" smtClean="0"/>
              <a:t> Browse…</a:t>
            </a:r>
          </a:p>
          <a:p>
            <a:r>
              <a:rPr lang="en-US" dirty="0" smtClean="0"/>
              <a:t>Y </a:t>
            </a:r>
            <a:r>
              <a:rPr lang="en-US" dirty="0" err="1" smtClean="0"/>
              <a:t>escribir</a:t>
            </a:r>
            <a:r>
              <a:rPr lang="en-US" dirty="0" smtClean="0"/>
              <a:t> la URL del web service que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consumir</a:t>
            </a:r>
            <a:r>
              <a:rPr lang="en-US" dirty="0" smtClean="0"/>
              <a:t>. 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localhost:8888/ws/person?wsdl</a:t>
            </a:r>
            <a:endParaRPr lang="en-US" dirty="0" smtClean="0"/>
          </a:p>
          <a:p>
            <a:r>
              <a:rPr lang="en-US" dirty="0" err="1" smtClean="0"/>
              <a:t>Esperar</a:t>
            </a:r>
            <a:r>
              <a:rPr lang="en-US" dirty="0" smtClean="0"/>
              <a:t> a que </a:t>
            </a:r>
            <a:r>
              <a:rPr lang="en-US" dirty="0" err="1" smtClean="0"/>
              <a:t>carge</a:t>
            </a:r>
            <a:r>
              <a:rPr lang="en-US" dirty="0" smtClean="0"/>
              <a:t> la </a:t>
            </a:r>
            <a:r>
              <a:rPr lang="en-US" dirty="0" err="1" smtClean="0"/>
              <a:t>wsdl</a:t>
            </a:r>
            <a:r>
              <a:rPr lang="en-US" dirty="0" smtClean="0"/>
              <a:t> y </a:t>
            </a:r>
            <a:r>
              <a:rPr lang="en-US" dirty="0" err="1" smtClean="0"/>
              <a:t>presionar</a:t>
            </a:r>
            <a:r>
              <a:rPr lang="en-US" dirty="0" smtClean="0"/>
              <a:t> OK.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61" y="1936871"/>
            <a:ext cx="3749830" cy="29516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46" y="2839771"/>
            <a:ext cx="2874206" cy="40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UTILIZANDO EL IDE DE ECLIPSE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682469" cy="4138242"/>
          </a:xfrm>
        </p:spPr>
        <p:txBody>
          <a:bodyPr>
            <a:normAutofit/>
          </a:bodyPr>
          <a:lstStyle/>
          <a:p>
            <a:r>
              <a:rPr lang="en-US" dirty="0" err="1" smtClean="0"/>
              <a:t>Deslizar</a:t>
            </a:r>
            <a:r>
              <a:rPr lang="en-US" dirty="0" smtClean="0"/>
              <a:t> el </a:t>
            </a:r>
            <a:r>
              <a:rPr lang="en-US" dirty="0" err="1" smtClean="0"/>
              <a:t>indicador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 hasta la parte superior para que </a:t>
            </a:r>
            <a:r>
              <a:rPr lang="en-US" dirty="0" err="1" smtClean="0"/>
              <a:t>cree</a:t>
            </a:r>
            <a:r>
              <a:rPr lang="en-US" dirty="0" smtClean="0"/>
              <a:t> hasta </a:t>
            </a:r>
            <a:r>
              <a:rPr lang="en-US" dirty="0" err="1" smtClean="0"/>
              <a:t>páginas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r>
              <a:rPr lang="en-US" dirty="0" smtClean="0"/>
              <a:t> para </a:t>
            </a:r>
            <a:r>
              <a:rPr lang="en-US" dirty="0" err="1" smtClean="0"/>
              <a:t>probar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 lo anterior, </a:t>
            </a:r>
            <a:r>
              <a:rPr lang="en-US" dirty="0" err="1" smtClean="0"/>
              <a:t>presionar</a:t>
            </a:r>
            <a:r>
              <a:rPr lang="en-US" dirty="0" smtClean="0"/>
              <a:t> Finish y </a:t>
            </a:r>
            <a:r>
              <a:rPr lang="en-US" dirty="0" err="1" smtClean="0"/>
              <a:t>esperar</a:t>
            </a:r>
            <a:r>
              <a:rPr lang="en-US" dirty="0" smtClean="0"/>
              <a:t> a que el wizard </a:t>
            </a:r>
            <a:r>
              <a:rPr lang="en-US" dirty="0" err="1" smtClean="0"/>
              <a:t>termine</a:t>
            </a:r>
            <a:r>
              <a:rPr lang="en-US" dirty="0" smtClean="0"/>
              <a:t> de realizer la </a:t>
            </a:r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Proyecto.</a:t>
            </a:r>
          </a:p>
          <a:p>
            <a:endParaRPr lang="en-US" dirty="0"/>
          </a:p>
          <a:p>
            <a:r>
              <a:rPr lang="en-US" dirty="0" smtClean="0"/>
              <a:t>NOTA: Si Tomcat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iniciado</a:t>
            </a:r>
            <a:r>
              <a:rPr lang="en-US" dirty="0" smtClean="0"/>
              <a:t>, Eclipse </a:t>
            </a:r>
            <a:r>
              <a:rPr lang="en-US" dirty="0" err="1" smtClean="0"/>
              <a:t>solicitará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r>
              <a:rPr lang="en-US" dirty="0" smtClean="0"/>
              <a:t>, para </a:t>
            </a:r>
            <a:r>
              <a:rPr lang="en-US" dirty="0" err="1" smtClean="0"/>
              <a:t>poder</a:t>
            </a:r>
            <a:r>
              <a:rPr lang="en-US" dirty="0" smtClean="0"/>
              <a:t> localizer </a:t>
            </a:r>
            <a:r>
              <a:rPr lang="en-US" dirty="0" err="1" smtClean="0"/>
              <a:t>así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web </a:t>
            </a:r>
            <a:r>
              <a:rPr lang="en-US" dirty="0" err="1" smtClean="0"/>
              <a:t>indicado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12" y="2180496"/>
            <a:ext cx="4130536" cy="32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9270</TotalTime>
  <Words>742</Words>
  <Application>Microsoft Office PowerPoint</Application>
  <PresentationFormat>Panorámica</PresentationFormat>
  <Paragraphs>62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Gill Sans MT</vt:lpstr>
      <vt:lpstr>Wingdings</vt:lpstr>
      <vt:lpstr>Wingdings 2</vt:lpstr>
      <vt:lpstr>Dividendo</vt:lpstr>
      <vt:lpstr>Paquete</vt:lpstr>
      <vt:lpstr>Web Services</vt:lpstr>
      <vt:lpstr>JAX-WS EXAMPLE CREATE A REMOTE CLIENT</vt:lpstr>
      <vt:lpstr>Utilizando WSImport</vt:lpstr>
      <vt:lpstr>Utilizando WSImport</vt:lpstr>
      <vt:lpstr>Utilizando WSImport</vt:lpstr>
      <vt:lpstr>Utilizando WSImport</vt:lpstr>
      <vt:lpstr>UTILIZANDO EL IDE DE ECLIPSE</vt:lpstr>
      <vt:lpstr>UTILIZANDO EL IDE DE ECLIPSE</vt:lpstr>
      <vt:lpstr>UTILIZANDO EL IDE DE ECLIPSE</vt:lpstr>
      <vt:lpstr>UTILIZANDO EL IDE DE ECLIPSE</vt:lpstr>
      <vt:lpstr>Utilizando ECLIPSE IDE   Crear un cliente PERSONALIZADO</vt:lpstr>
      <vt:lpstr>Conclusiones</vt:lpstr>
      <vt:lpstr>Laboratorio 13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Fernandez Varela, Juvenal</dc:creator>
  <cp:lastModifiedBy>Fernandez Varela, Juvenal</cp:lastModifiedBy>
  <cp:revision>75</cp:revision>
  <dcterms:created xsi:type="dcterms:W3CDTF">2020-03-21T13:56:38Z</dcterms:created>
  <dcterms:modified xsi:type="dcterms:W3CDTF">2020-04-21T05:52:34Z</dcterms:modified>
</cp:coreProperties>
</file>