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85" r:id="rId9"/>
    <p:sldId id="265" r:id="rId10"/>
    <p:sldId id="266" r:id="rId11"/>
    <p:sldId id="267" r:id="rId12"/>
    <p:sldId id="286" r:id="rId13"/>
    <p:sldId id="268" r:id="rId14"/>
    <p:sldId id="269" r:id="rId15"/>
    <p:sldId id="270" r:id="rId16"/>
    <p:sldId id="271" r:id="rId17"/>
    <p:sldId id="272" r:id="rId18"/>
    <p:sldId id="293" r:id="rId19"/>
    <p:sldId id="273" r:id="rId20"/>
    <p:sldId id="287" r:id="rId21"/>
    <p:sldId id="288" r:id="rId22"/>
    <p:sldId id="289" r:id="rId23"/>
    <p:sldId id="292" r:id="rId24"/>
    <p:sldId id="278" r:id="rId25"/>
    <p:sldId id="279" r:id="rId26"/>
    <p:sldId id="280" r:id="rId27"/>
    <p:sldId id="281" r:id="rId28"/>
    <p:sldId id="282" r:id="rId29"/>
    <p:sldId id="290" r:id="rId30"/>
    <p:sldId id="284" r:id="rId31"/>
    <p:sldId id="291" r:id="rId3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31933-24B9-460F-A40A-1CE307A17090}" type="datetimeFigureOut">
              <a:rPr lang="es-ES" smtClean="0"/>
              <a:pPr/>
              <a:t>19/10/2011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07FBB-CAED-4A33-B940-71B637DFD4C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- Presentar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07FBB-CAED-4A33-B940-71B637DFD4C4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dirty="0" smtClean="0"/>
              <a:t> Nube: Ofrecer servicios</a:t>
            </a:r>
            <a:r>
              <a:rPr lang="es-ES" baseline="0" dirty="0" smtClean="0"/>
              <a:t> a través de Internet.</a:t>
            </a:r>
          </a:p>
          <a:p>
            <a:pPr>
              <a:buFontTx/>
              <a:buChar char="-"/>
            </a:pPr>
            <a:r>
              <a:rPr lang="es-ES" baseline="0" dirty="0" smtClean="0"/>
              <a:t> </a:t>
            </a:r>
            <a:r>
              <a:rPr lang="es-ES" baseline="0" dirty="0" err="1" smtClean="0"/>
              <a:t>Clusters</a:t>
            </a:r>
            <a:endParaRPr lang="es-ES" baseline="0" dirty="0" smtClean="0"/>
          </a:p>
          <a:p>
            <a:pPr>
              <a:buFontTx/>
              <a:buChar char="-"/>
            </a:pPr>
            <a:r>
              <a:rPr lang="es-ES" baseline="0" dirty="0" smtClean="0"/>
              <a:t> </a:t>
            </a:r>
            <a:r>
              <a:rPr lang="es-ES" baseline="0" dirty="0" err="1" smtClean="0"/>
              <a:t>Grid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computing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07FBB-CAED-4A33-B940-71B637DFD4C4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- Aula global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07FBB-CAED-4A33-B940-71B637DFD4C4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- Problema de la heterogeneidad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07FBB-CAED-4A33-B940-71B637DFD4C4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07FBB-CAED-4A33-B940-71B637DFD4C4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07FBB-CAED-4A33-B940-71B637DFD4C4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dirty="0" smtClean="0"/>
              <a:t>Sólo se describirán</a:t>
            </a:r>
            <a:r>
              <a:rPr lang="es-ES" baseline="0" dirty="0" smtClean="0"/>
              <a:t> los componentes más importantes.</a:t>
            </a:r>
          </a:p>
          <a:p>
            <a:pPr>
              <a:buFontTx/>
              <a:buChar char="-"/>
            </a:pPr>
            <a:r>
              <a:rPr lang="es-ES" baseline="0" dirty="0" smtClean="0"/>
              <a:t> Plataforma creada desde bajo nivel</a:t>
            </a:r>
          </a:p>
          <a:p>
            <a:pPr>
              <a:buFontTx/>
              <a:buChar char="-"/>
            </a:pPr>
            <a:r>
              <a:rPr lang="es-ES" baseline="0" dirty="0" smtClean="0"/>
              <a:t> Plataforma modular con interfaces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07FBB-CAED-4A33-B940-71B637DFD4C4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07FBB-CAED-4A33-B940-71B637DFD4C4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dirty="0" smtClean="0"/>
              <a:t>Parte más importante de la plataforma</a:t>
            </a:r>
          </a:p>
          <a:p>
            <a:pPr>
              <a:buFontTx/>
              <a:buChar char="-"/>
            </a:pPr>
            <a:r>
              <a:rPr lang="es-ES" baseline="0" dirty="0" smtClean="0"/>
              <a:t> Parte escalable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07FBB-CAED-4A33-B940-71B637DFD4C4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- Puerta de acceso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07FBB-CAED-4A33-B940-71B637DFD4C4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- Aplicación para la administración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07FBB-CAED-4A33-B940-71B637DFD4C4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-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07FBB-CAED-4A33-B940-71B637DFD4C4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- Cliente genérico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07FBB-CAED-4A33-B940-71B637DFD4C4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dirty="0" smtClean="0"/>
              <a:t>Parte opcional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07FBB-CAED-4A33-B940-71B637DFD4C4}" type="slidenum">
              <a:rPr lang="es-ES" smtClean="0"/>
              <a:pPr/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- Todas han tenido solución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07FBB-CAED-4A33-B940-71B637DFD4C4}" type="slidenum">
              <a:rPr lang="es-ES" smtClean="0"/>
              <a:pPr/>
              <a:t>25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dirty="0" smtClean="0"/>
              <a:t> Plataforma</a:t>
            </a:r>
          </a:p>
          <a:p>
            <a:pPr>
              <a:buFontTx/>
              <a:buChar char="-"/>
            </a:pPr>
            <a:r>
              <a:rPr lang="es-ES" baseline="0" dirty="0" smtClean="0"/>
              <a:t> Trabajo no teórico</a:t>
            </a:r>
          </a:p>
          <a:p>
            <a:pPr>
              <a:buFontTx/>
              <a:buChar char="-"/>
            </a:pPr>
            <a:r>
              <a:rPr lang="es-ES" baseline="0" dirty="0" smtClean="0"/>
              <a:t>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07FBB-CAED-4A33-B940-71B637DFD4C4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- 4 meses de desarrollo</a:t>
            </a:r>
            <a:r>
              <a:rPr lang="es-ES" baseline="0" dirty="0" smtClean="0"/>
              <a:t> + análisis y diseño</a:t>
            </a:r>
            <a:endParaRPr lang="es-ES" dirty="0" smtClean="0"/>
          </a:p>
          <a:p>
            <a:r>
              <a:rPr lang="es-ES" dirty="0" smtClean="0"/>
              <a:t>- Proyectos actuales con </a:t>
            </a:r>
            <a:r>
              <a:rPr lang="es-ES" dirty="0" err="1" smtClean="0"/>
              <a:t>Matlab</a:t>
            </a:r>
            <a:r>
              <a:rPr lang="es-ES" baseline="0" dirty="0" smtClean="0"/>
              <a:t> y plataformas web.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07FBB-CAED-4A33-B940-71B637DFD4C4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dirty="0" smtClean="0"/>
              <a:t> Comunicaciones</a:t>
            </a:r>
          </a:p>
          <a:p>
            <a:pPr>
              <a:buFontTx/>
              <a:buChar char="-"/>
            </a:pPr>
            <a:r>
              <a:rPr lang="es-ES" baseline="0" dirty="0" smtClean="0"/>
              <a:t> Forman parte de la vida.</a:t>
            </a:r>
          </a:p>
          <a:p>
            <a:pPr>
              <a:buFontTx/>
              <a:buChar char="-"/>
            </a:pPr>
            <a:r>
              <a:rPr lang="es-ES" baseline="0" dirty="0" smtClean="0"/>
              <a:t> La sociedad se amolda a la tecnología.</a:t>
            </a:r>
          </a:p>
          <a:p>
            <a:pPr>
              <a:buFontTx/>
              <a:buChar char="-"/>
            </a:pPr>
            <a:r>
              <a:rPr lang="es-ES" baseline="0" dirty="0" smtClean="0"/>
              <a:t> Ejemplo: Secretaria</a:t>
            </a:r>
          </a:p>
          <a:p>
            <a:pPr>
              <a:buFontTx/>
              <a:buChar char="-"/>
            </a:pPr>
            <a:r>
              <a:rPr lang="es-ES" baseline="0" dirty="0" smtClean="0"/>
              <a:t> Ejemplo: Reuniones a distancia</a:t>
            </a:r>
          </a:p>
          <a:p>
            <a:pPr>
              <a:buFontTx/>
              <a:buChar char="-"/>
            </a:pPr>
            <a:r>
              <a:rPr lang="es-ES" baseline="0" dirty="0" smtClean="0"/>
              <a:t> Ejemplo: Grandes archivos</a:t>
            </a:r>
          </a:p>
          <a:p>
            <a:pPr>
              <a:buFontTx/>
              <a:buChar char="-"/>
            </a:pPr>
            <a:r>
              <a:rPr lang="es-ES" baseline="0" dirty="0" smtClean="0"/>
              <a:t> Recursos online.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07FBB-CAED-4A33-B940-71B637DFD4C4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dirty="0" smtClean="0"/>
              <a:t> Problema</a:t>
            </a:r>
            <a:r>
              <a:rPr lang="es-ES" baseline="0" dirty="0" smtClean="0"/>
              <a:t> viejo</a:t>
            </a:r>
          </a:p>
          <a:p>
            <a:pPr>
              <a:buFontTx/>
              <a:buChar char="-"/>
            </a:pPr>
            <a:r>
              <a:rPr lang="es-ES" baseline="0" dirty="0" smtClean="0"/>
              <a:t> Problema nuevo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07FBB-CAED-4A33-B940-71B637DFD4C4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-Gasto</a:t>
            </a:r>
            <a:r>
              <a:rPr lang="es-ES" baseline="0" dirty="0" smtClean="0"/>
              <a:t> temporal y económico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07FBB-CAED-4A33-B940-71B637DFD4C4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- Sistema distribuido:</a:t>
            </a:r>
            <a:r>
              <a:rPr lang="es-ES" baseline="0" dirty="0" smtClean="0"/>
              <a:t> Varios nodos se comportan como uno solo.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07FBB-CAED-4A33-B940-71B637DFD4C4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- Bases de datos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07FBB-CAED-4A33-B940-71B637DFD4C4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FC4BB2-06A6-4FF9-BC9D-9E0EA34FCBCC}" type="datetime1">
              <a:rPr lang="es-ES" smtClean="0"/>
              <a:pPr/>
              <a:t>19/10/2011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734B46-A5FA-4BFF-80D3-56EB1C3BFA3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D51E6F-11E2-4D72-A945-533C526C7714}" type="datetime1">
              <a:rPr lang="es-ES" smtClean="0"/>
              <a:pPr/>
              <a:t>19/10/2011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734B46-A5FA-4BFF-80D3-56EB1C3BFA3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96271-A881-439C-A02E-75A92B44BB90}" type="datetime1">
              <a:rPr lang="es-ES" smtClean="0"/>
              <a:pPr/>
              <a:t>19/10/2011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734B46-A5FA-4BFF-80D3-56EB1C3BFA3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61532B-75FD-4401-8512-161D83224CA8}" type="datetime1">
              <a:rPr lang="es-ES" smtClean="0"/>
              <a:pPr/>
              <a:t>19/10/2011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734B46-A5FA-4BFF-80D3-56EB1C3BFA3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78B6A2-2EC5-4F93-9E2D-24BD705EF9AB}" type="datetime1">
              <a:rPr lang="es-ES" smtClean="0"/>
              <a:pPr/>
              <a:t>19/10/2011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734B46-A5FA-4BFF-80D3-56EB1C3BFA3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896D04-75EA-4434-A040-728713EE823E}" type="datetime1">
              <a:rPr lang="es-ES" smtClean="0"/>
              <a:pPr/>
              <a:t>19/10/2011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734B46-A5FA-4BFF-80D3-56EB1C3BFA3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73D973-C577-4EAB-B853-BB346626C149}" type="datetime1">
              <a:rPr lang="es-ES" smtClean="0"/>
              <a:pPr/>
              <a:t>19/10/2011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734B46-A5FA-4BFF-80D3-56EB1C3BFA3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EB2E5-0A5B-431C-A2E6-F0B9D25E7E9F}" type="datetime1">
              <a:rPr lang="es-ES" smtClean="0"/>
              <a:pPr/>
              <a:t>19/10/2011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734B46-A5FA-4BFF-80D3-56EB1C3BFA3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EBC7CB-C49B-44EF-8153-EBDF2F8C957C}" type="datetime1">
              <a:rPr lang="es-ES" smtClean="0"/>
              <a:pPr/>
              <a:t>19/10/2011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734B46-A5FA-4BFF-80D3-56EB1C3BFA3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C2A3C9-C071-460B-B011-184AF68687A3}" type="datetime1">
              <a:rPr lang="es-ES" smtClean="0"/>
              <a:pPr/>
              <a:t>19/10/2011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734B46-A5FA-4BFF-80D3-56EB1C3BFA3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D9911B-F4ED-444B-81F8-50A5D0E6FB7F}" type="datetime1">
              <a:rPr lang="es-ES" smtClean="0"/>
              <a:pPr/>
              <a:t>19/10/2011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734B46-A5FA-4BFF-80D3-56EB1C3BFA3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C3F7946-E8C5-481C-B6F6-E68C1800B309}" type="datetime1">
              <a:rPr lang="es-ES" smtClean="0"/>
              <a:pPr/>
              <a:t>19/10/2011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7734B46-A5FA-4BFF-80D3-56EB1C3BFA3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908720"/>
            <a:ext cx="8280920" cy="1944216"/>
          </a:xfrm>
        </p:spPr>
        <p:txBody>
          <a:bodyPr>
            <a:noAutofit/>
          </a:bodyPr>
          <a:lstStyle/>
          <a:p>
            <a:pPr algn="ctr"/>
            <a:r>
              <a:rPr lang="es-ES" sz="4000" dirty="0" smtClean="0"/>
              <a:t>Diseño y desarrollo de un prototipo de Framework para laboratorios remotos</a:t>
            </a:r>
            <a:endParaRPr lang="es-ES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067944" y="5085184"/>
            <a:ext cx="4672608" cy="1224136"/>
          </a:xfrm>
        </p:spPr>
        <p:txBody>
          <a:bodyPr>
            <a:normAutofit fontScale="92500"/>
          </a:bodyPr>
          <a:lstStyle/>
          <a:p>
            <a:pPr algn="l"/>
            <a:r>
              <a:rPr lang="es-ES" sz="1800" b="1" dirty="0" smtClean="0"/>
              <a:t>Autor:</a:t>
            </a:r>
            <a:r>
              <a:rPr lang="es-ES" sz="1800" dirty="0" smtClean="0"/>
              <a:t> </a:t>
            </a:r>
            <a:r>
              <a:rPr lang="es-ES" sz="1800" i="1" dirty="0" smtClean="0"/>
              <a:t>Carlos A. Rodríguez Mecha</a:t>
            </a:r>
          </a:p>
          <a:p>
            <a:pPr algn="l"/>
            <a:r>
              <a:rPr lang="es-ES" sz="1800" b="1" dirty="0" smtClean="0"/>
              <a:t>Tutores:</a:t>
            </a:r>
            <a:r>
              <a:rPr lang="es-ES" sz="1800" dirty="0" smtClean="0"/>
              <a:t> </a:t>
            </a:r>
            <a:r>
              <a:rPr lang="es-ES" sz="1800" i="1" dirty="0" smtClean="0"/>
              <a:t>Dr. Ramón I. </a:t>
            </a:r>
            <a:r>
              <a:rPr lang="es-ES" sz="1800" i="1" dirty="0" err="1" smtClean="0"/>
              <a:t>Barber</a:t>
            </a:r>
            <a:r>
              <a:rPr lang="es-ES" sz="1800" i="1" dirty="0" smtClean="0"/>
              <a:t> Castaño</a:t>
            </a:r>
          </a:p>
          <a:p>
            <a:pPr algn="l"/>
            <a:r>
              <a:rPr lang="es-ES" sz="1800" i="1" dirty="0" smtClean="0"/>
              <a:t>	   Dr. Javier Fernández Muñoz</a:t>
            </a:r>
          </a:p>
          <a:p>
            <a:pPr algn="r"/>
            <a:r>
              <a:rPr lang="es-ES" sz="1800" dirty="0" smtClean="0"/>
              <a:t>Octubre 2011</a:t>
            </a:r>
            <a:endParaRPr lang="es-ES" sz="1800" dirty="0"/>
          </a:p>
        </p:txBody>
      </p:sp>
      <p:pic>
        <p:nvPicPr>
          <p:cNvPr id="4" name="3 Imagen" descr="logo_rl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3573016"/>
            <a:ext cx="3542265" cy="27122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1051560"/>
          </a:xfrm>
        </p:spPr>
        <p:txBody>
          <a:bodyPr/>
          <a:lstStyle/>
          <a:p>
            <a:r>
              <a:rPr lang="es-ES" dirty="0" smtClean="0"/>
              <a:t>Viabilidad del sistema 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331968"/>
          </a:xfrm>
        </p:spPr>
        <p:txBody>
          <a:bodyPr/>
          <a:lstStyle/>
          <a:p>
            <a:r>
              <a:rPr lang="es-ES" dirty="0" smtClean="0"/>
              <a:t>El presente:</a:t>
            </a:r>
          </a:p>
          <a:p>
            <a:pPr lvl="1"/>
            <a:r>
              <a:rPr lang="es-ES" b="1" dirty="0" smtClean="0"/>
              <a:t>Internet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La “nube”.</a:t>
            </a:r>
          </a:p>
          <a:p>
            <a:pPr lvl="1"/>
            <a:r>
              <a:rPr lang="es-ES" dirty="0" smtClean="0"/>
              <a:t>Comunicaciones muy complejas entre </a:t>
            </a:r>
            <a:r>
              <a:rPr lang="es-ES" b="1" dirty="0" smtClean="0"/>
              <a:t>máquinas heterogéneas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Gran variedad de equipos y de </a:t>
            </a:r>
            <a:r>
              <a:rPr lang="es-ES" i="1" dirty="0" smtClean="0"/>
              <a:t>software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Modelos empresariales basados en la “nube”.</a:t>
            </a:r>
          </a:p>
          <a:p>
            <a:pPr lvl="1"/>
            <a:r>
              <a:rPr lang="es-ES" dirty="0" smtClean="0"/>
              <a:t>Gran capacidad de cálculo con </a:t>
            </a:r>
            <a:r>
              <a:rPr lang="es-ES" b="1" dirty="0" smtClean="0"/>
              <a:t>equipos de baja gama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16416" y="5949280"/>
            <a:ext cx="504056" cy="432048"/>
          </a:xfrm>
        </p:spPr>
        <p:txBody>
          <a:bodyPr/>
          <a:lstStyle/>
          <a:p>
            <a:fld id="{67734B46-A5FA-4BFF-80D3-56EB1C3BFA3E}" type="slidenum">
              <a:rPr lang="es-ES" sz="1800" smtClean="0">
                <a:solidFill>
                  <a:schemeClr val="bg1">
                    <a:lumMod val="75000"/>
                  </a:schemeClr>
                </a:solidFill>
              </a:rPr>
              <a:pPr/>
              <a:t>10</a:t>
            </a:fld>
            <a:endParaRPr lang="es-E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60232" y="60212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RLF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Prototype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5 Imagen" descr="logo_rl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5949280"/>
            <a:ext cx="716591" cy="548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1051560"/>
          </a:xfrm>
        </p:spPr>
        <p:txBody>
          <a:bodyPr/>
          <a:lstStyle/>
          <a:p>
            <a:r>
              <a:rPr lang="es-ES" dirty="0" smtClean="0"/>
              <a:t>Viabilidad del sistema (III)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331968"/>
          </a:xfrm>
        </p:spPr>
        <p:txBody>
          <a:bodyPr/>
          <a:lstStyle/>
          <a:p>
            <a:pPr lvl="1"/>
            <a:r>
              <a:rPr lang="es-ES" dirty="0" smtClean="0"/>
              <a:t>Plataformas virtuales para </a:t>
            </a:r>
            <a:r>
              <a:rPr lang="es-ES" b="1" dirty="0" smtClean="0"/>
              <a:t>trabajo cooperativo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Puesta en práctica del </a:t>
            </a:r>
            <a:r>
              <a:rPr lang="es-ES" b="1" dirty="0" smtClean="0"/>
              <a:t>teletrabajo</a:t>
            </a:r>
            <a:r>
              <a:rPr lang="es-ES" dirty="0" smtClean="0"/>
              <a:t>.</a:t>
            </a:r>
          </a:p>
          <a:p>
            <a:pPr lvl="1"/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44408" y="5949280"/>
            <a:ext cx="576064" cy="432048"/>
          </a:xfrm>
        </p:spPr>
        <p:txBody>
          <a:bodyPr/>
          <a:lstStyle/>
          <a:p>
            <a:fld id="{67734B46-A5FA-4BFF-80D3-56EB1C3BFA3E}" type="slidenum">
              <a:rPr lang="es-ES" sz="1800" smtClean="0">
                <a:solidFill>
                  <a:schemeClr val="bg1">
                    <a:lumMod val="75000"/>
                  </a:schemeClr>
                </a:solidFill>
              </a:rPr>
              <a:pPr/>
              <a:t>11</a:t>
            </a:fld>
            <a:endParaRPr lang="es-E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60232" y="60212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RLF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Prototype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5 Imagen" descr="logo_rl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5949280"/>
            <a:ext cx="716591" cy="548680"/>
          </a:xfrm>
          <a:prstGeom prst="rect">
            <a:avLst/>
          </a:prstGeom>
        </p:spPr>
      </p:pic>
      <p:pic>
        <p:nvPicPr>
          <p:cNvPr id="7" name="6 Imagen" descr="onlin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3429000"/>
            <a:ext cx="2991648" cy="216024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1051560"/>
          </a:xfrm>
        </p:spPr>
        <p:txBody>
          <a:bodyPr/>
          <a:lstStyle/>
          <a:p>
            <a:r>
              <a:rPr lang="es-ES" dirty="0" smtClean="0"/>
              <a:t>Viabilidad del sistema (IV)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331968"/>
          </a:xfrm>
        </p:spPr>
        <p:txBody>
          <a:bodyPr/>
          <a:lstStyle/>
          <a:p>
            <a:pPr lvl="1"/>
            <a:r>
              <a:rPr lang="es-ES" dirty="0" smtClean="0"/>
              <a:t>Herramientas </a:t>
            </a:r>
            <a:r>
              <a:rPr lang="es-ES" b="1" dirty="0" smtClean="0"/>
              <a:t>multiplataforma</a:t>
            </a:r>
            <a:r>
              <a:rPr lang="es-ES" dirty="0" smtClean="0"/>
              <a:t>:</a:t>
            </a:r>
          </a:p>
          <a:p>
            <a:pPr lvl="2"/>
            <a:r>
              <a:rPr lang="es-ES" dirty="0" smtClean="0"/>
              <a:t>Sistemas gestores de bases de datos.</a:t>
            </a:r>
          </a:p>
          <a:p>
            <a:pPr lvl="2"/>
            <a:r>
              <a:rPr lang="es-ES" i="1" dirty="0" smtClean="0"/>
              <a:t>Middlewares</a:t>
            </a:r>
            <a:endParaRPr lang="es-ES" dirty="0" smtClean="0"/>
          </a:p>
          <a:p>
            <a:pPr lvl="2"/>
            <a:r>
              <a:rPr lang="es-ES" dirty="0" smtClean="0"/>
              <a:t>Java: Máquina virtual</a:t>
            </a:r>
          </a:p>
          <a:p>
            <a:pPr lvl="2"/>
            <a:r>
              <a:rPr lang="es-ES" dirty="0" smtClean="0"/>
              <a:t>Python</a:t>
            </a:r>
          </a:p>
          <a:p>
            <a:pPr lvl="2"/>
            <a:r>
              <a:rPr lang="es-ES" dirty="0" smtClean="0"/>
              <a:t>PHP: Servidores</a:t>
            </a:r>
          </a:p>
          <a:p>
            <a:pPr lvl="2"/>
            <a:r>
              <a:rPr lang="es-ES" dirty="0" smtClean="0"/>
              <a:t>Protocolos de comunicación.</a:t>
            </a:r>
          </a:p>
          <a:p>
            <a:pPr lvl="2"/>
            <a:r>
              <a:rPr lang="es-ES" dirty="0" err="1" smtClean="0"/>
              <a:t>APIs</a:t>
            </a:r>
            <a:endParaRPr lang="es-ES" dirty="0" smtClean="0"/>
          </a:p>
          <a:p>
            <a:pPr lvl="1"/>
            <a:r>
              <a:rPr lang="es-ES" dirty="0" smtClean="0"/>
              <a:t>¿Hardware?</a:t>
            </a:r>
          </a:p>
          <a:p>
            <a:pPr lvl="1"/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44408" y="5949280"/>
            <a:ext cx="576064" cy="432048"/>
          </a:xfrm>
        </p:spPr>
        <p:txBody>
          <a:bodyPr/>
          <a:lstStyle/>
          <a:p>
            <a:fld id="{67734B46-A5FA-4BFF-80D3-56EB1C3BFA3E}" type="slidenum">
              <a:rPr lang="es-ES" sz="1800" smtClean="0">
                <a:solidFill>
                  <a:schemeClr val="bg1">
                    <a:lumMod val="75000"/>
                  </a:schemeClr>
                </a:solidFill>
              </a:rPr>
              <a:pPr/>
              <a:t>12</a:t>
            </a:fld>
            <a:endParaRPr lang="es-E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60232" y="60212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RLF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Prototype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5 Imagen" descr="logo_rl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5949280"/>
            <a:ext cx="716591" cy="548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1051560"/>
          </a:xfrm>
        </p:spPr>
        <p:txBody>
          <a:bodyPr/>
          <a:lstStyle/>
          <a:p>
            <a:r>
              <a:rPr lang="es-ES" dirty="0" smtClean="0"/>
              <a:t>Viabilidad del sistema (V)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331968"/>
          </a:xfrm>
        </p:spPr>
        <p:txBody>
          <a:bodyPr/>
          <a:lstStyle/>
          <a:p>
            <a:pPr lvl="1"/>
            <a:r>
              <a:rPr lang="es-ES" dirty="0" smtClean="0"/>
              <a:t>Plataformas de compartición de recursos:</a:t>
            </a:r>
          </a:p>
          <a:p>
            <a:pPr lvl="2"/>
            <a:r>
              <a:rPr lang="es-ES" dirty="0" smtClean="0"/>
              <a:t>Java RMI</a:t>
            </a:r>
          </a:p>
          <a:p>
            <a:pPr lvl="2"/>
            <a:r>
              <a:rPr lang="es-ES" dirty="0" smtClean="0"/>
              <a:t>CORBA</a:t>
            </a:r>
          </a:p>
          <a:p>
            <a:pPr lvl="2"/>
            <a:r>
              <a:rPr lang="es-ES" dirty="0" smtClean="0"/>
              <a:t>.NET</a:t>
            </a:r>
          </a:p>
          <a:p>
            <a:pPr lvl="2"/>
            <a:r>
              <a:rPr lang="es-ES" b="1" dirty="0" smtClean="0"/>
              <a:t>Servicios web</a:t>
            </a:r>
          </a:p>
          <a:p>
            <a:pPr lvl="2"/>
            <a:r>
              <a:rPr lang="es-ES" dirty="0" smtClean="0"/>
              <a:t>Plataformas privadas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16416" y="5949280"/>
            <a:ext cx="504056" cy="432048"/>
          </a:xfrm>
        </p:spPr>
        <p:txBody>
          <a:bodyPr/>
          <a:lstStyle/>
          <a:p>
            <a:fld id="{67734B46-A5FA-4BFF-80D3-56EB1C3BFA3E}" type="slidenum">
              <a:rPr lang="es-ES" sz="1800" smtClean="0">
                <a:solidFill>
                  <a:schemeClr val="bg1">
                    <a:lumMod val="75000"/>
                  </a:schemeClr>
                </a:solidFill>
              </a:rPr>
              <a:pPr/>
              <a:t>13</a:t>
            </a:fld>
            <a:endParaRPr lang="es-E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60232" y="60212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RLF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Prototype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5 Imagen" descr="logo_rl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5949280"/>
            <a:ext cx="716591" cy="548680"/>
          </a:xfrm>
          <a:prstGeom prst="rect">
            <a:avLst/>
          </a:prstGeom>
        </p:spPr>
      </p:pic>
      <p:pic>
        <p:nvPicPr>
          <p:cNvPr id="7" name="6 Imagen" descr="servicio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2636912"/>
            <a:ext cx="3396010" cy="2592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1051560"/>
          </a:xfrm>
        </p:spPr>
        <p:txBody>
          <a:bodyPr/>
          <a:lstStyle/>
          <a:p>
            <a:r>
              <a:rPr lang="es-ES" dirty="0" smtClean="0"/>
              <a:t>Análisis (I)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331968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Capacidades generales del producto:</a:t>
            </a:r>
          </a:p>
          <a:p>
            <a:pPr lvl="1"/>
            <a:r>
              <a:rPr lang="es-ES" dirty="0" smtClean="0"/>
              <a:t>Provee </a:t>
            </a:r>
            <a:r>
              <a:rPr lang="es-ES" b="1" dirty="0" smtClean="0"/>
              <a:t>herramientas</a:t>
            </a:r>
            <a:r>
              <a:rPr lang="es-ES" dirty="0" smtClean="0"/>
              <a:t> con acceso al </a:t>
            </a:r>
            <a:r>
              <a:rPr lang="es-ES" i="1" dirty="0" smtClean="0"/>
              <a:t>hardware </a:t>
            </a:r>
            <a:r>
              <a:rPr lang="es-ES" dirty="0" smtClean="0"/>
              <a:t>por un tiempo limitado.</a:t>
            </a:r>
          </a:p>
          <a:p>
            <a:pPr lvl="1"/>
            <a:r>
              <a:rPr lang="es-ES" dirty="0" smtClean="0"/>
              <a:t>Con ellas se pueden realizar un número determinado de </a:t>
            </a:r>
            <a:r>
              <a:rPr lang="es-ES" b="1" dirty="0" smtClean="0"/>
              <a:t>acciones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Información en </a:t>
            </a:r>
            <a:r>
              <a:rPr lang="es-ES" b="1" dirty="0" smtClean="0"/>
              <a:t>tiempo real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Utilización sin restricción de </a:t>
            </a:r>
            <a:r>
              <a:rPr lang="es-ES" b="1" dirty="0" smtClean="0"/>
              <a:t>horarios o lugar</a:t>
            </a:r>
            <a:r>
              <a:rPr lang="es-ES" dirty="0" smtClean="0"/>
              <a:t>.</a:t>
            </a:r>
          </a:p>
          <a:p>
            <a:pPr lvl="1"/>
            <a:r>
              <a:rPr lang="es-ES" b="1" i="1" dirty="0" smtClean="0"/>
              <a:t>Framework</a:t>
            </a:r>
            <a:r>
              <a:rPr lang="es-ES" dirty="0" smtClean="0"/>
              <a:t> para el desarrollo de nuevas herramientas.</a:t>
            </a:r>
          </a:p>
          <a:p>
            <a:pPr lvl="1"/>
            <a:r>
              <a:rPr lang="es-ES" dirty="0" smtClean="0"/>
              <a:t>Entorno seguro (</a:t>
            </a:r>
            <a:r>
              <a:rPr lang="es-ES" b="1" dirty="0" smtClean="0"/>
              <a:t>a prueba de fallos</a:t>
            </a:r>
            <a:r>
              <a:rPr lang="es-ES" dirty="0" smtClean="0"/>
              <a:t>) tanto para el </a:t>
            </a:r>
            <a:r>
              <a:rPr lang="es-ES" i="1" dirty="0" smtClean="0"/>
              <a:t>software</a:t>
            </a:r>
            <a:r>
              <a:rPr lang="es-ES" dirty="0" smtClean="0"/>
              <a:t> como para el </a:t>
            </a:r>
            <a:r>
              <a:rPr lang="es-ES" i="1" dirty="0" smtClean="0"/>
              <a:t>hardware</a:t>
            </a:r>
            <a:r>
              <a:rPr lang="es-ES" dirty="0" smtClean="0"/>
              <a:t>.</a:t>
            </a:r>
          </a:p>
          <a:p>
            <a:pPr lvl="1"/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16416" y="5949280"/>
            <a:ext cx="504056" cy="432048"/>
          </a:xfrm>
        </p:spPr>
        <p:txBody>
          <a:bodyPr/>
          <a:lstStyle/>
          <a:p>
            <a:fld id="{67734B46-A5FA-4BFF-80D3-56EB1C3BFA3E}" type="slidenum">
              <a:rPr lang="es-ES" sz="1800" smtClean="0">
                <a:solidFill>
                  <a:schemeClr val="bg1">
                    <a:lumMod val="75000"/>
                  </a:schemeClr>
                </a:solidFill>
              </a:rPr>
              <a:pPr/>
              <a:t>14</a:t>
            </a:fld>
            <a:endParaRPr lang="es-E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60232" y="60212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RLF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Prototype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5 Imagen" descr="logo_rl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5949280"/>
            <a:ext cx="716591" cy="548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1051560"/>
          </a:xfrm>
        </p:spPr>
        <p:txBody>
          <a:bodyPr/>
          <a:lstStyle/>
          <a:p>
            <a:r>
              <a:rPr lang="es-ES" dirty="0" smtClean="0"/>
              <a:t>Análisis 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331968"/>
          </a:xfrm>
        </p:spPr>
        <p:txBody>
          <a:bodyPr/>
          <a:lstStyle/>
          <a:p>
            <a:r>
              <a:rPr lang="es-ES" dirty="0" smtClean="0"/>
              <a:t>Puesta en práctica:</a:t>
            </a:r>
          </a:p>
          <a:p>
            <a:pPr lvl="1"/>
            <a:r>
              <a:rPr lang="es-ES" dirty="0" smtClean="0"/>
              <a:t>Realización de </a:t>
            </a:r>
            <a:r>
              <a:rPr lang="es-ES" b="1" dirty="0" smtClean="0"/>
              <a:t>prácticas remotas</a:t>
            </a:r>
            <a:r>
              <a:rPr lang="es-ES" dirty="0" smtClean="0"/>
              <a:t> para los alumnos de las distintas ingenierías.</a:t>
            </a:r>
          </a:p>
          <a:p>
            <a:pPr lvl="1"/>
            <a:r>
              <a:rPr lang="es-ES" dirty="0" smtClean="0"/>
              <a:t>Utilización de las maquetas ya montadas del laboratorio de automática.</a:t>
            </a:r>
          </a:p>
          <a:p>
            <a:pPr lvl="1"/>
            <a:r>
              <a:rPr lang="es-ES" dirty="0" smtClean="0"/>
              <a:t>Visualización en tiempo real.</a:t>
            </a:r>
          </a:p>
          <a:p>
            <a:pPr lvl="1"/>
            <a:r>
              <a:rPr lang="es-ES" dirty="0" smtClean="0"/>
              <a:t>Gestión </a:t>
            </a:r>
            <a:r>
              <a:rPr lang="es-ES" i="1" dirty="0" smtClean="0"/>
              <a:t>online</a:t>
            </a:r>
            <a:r>
              <a:rPr lang="es-ES" dirty="0" smtClean="0"/>
              <a:t>.</a:t>
            </a:r>
          </a:p>
          <a:p>
            <a:pPr lvl="1"/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16416" y="5949280"/>
            <a:ext cx="504056" cy="432048"/>
          </a:xfrm>
        </p:spPr>
        <p:txBody>
          <a:bodyPr/>
          <a:lstStyle/>
          <a:p>
            <a:fld id="{67734B46-A5FA-4BFF-80D3-56EB1C3BFA3E}" type="slidenum">
              <a:rPr lang="es-ES" sz="1800" smtClean="0">
                <a:solidFill>
                  <a:schemeClr val="bg1">
                    <a:lumMod val="75000"/>
                  </a:schemeClr>
                </a:solidFill>
              </a:rPr>
              <a:pPr/>
              <a:t>15</a:t>
            </a:fld>
            <a:endParaRPr lang="es-E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60232" y="60212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RLF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Prototype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5 Imagen" descr="logo_rl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5949280"/>
            <a:ext cx="716591" cy="548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1051560"/>
          </a:xfrm>
        </p:spPr>
        <p:txBody>
          <a:bodyPr/>
          <a:lstStyle/>
          <a:p>
            <a:r>
              <a:rPr lang="es-ES" dirty="0" smtClean="0"/>
              <a:t>Análisis (III)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331968"/>
          </a:xfrm>
        </p:spPr>
        <p:txBody>
          <a:bodyPr/>
          <a:lstStyle/>
          <a:p>
            <a:r>
              <a:rPr lang="es-ES" dirty="0" smtClean="0"/>
              <a:t>Usuarios:</a:t>
            </a:r>
          </a:p>
          <a:p>
            <a:pPr lvl="1"/>
            <a:r>
              <a:rPr lang="es-ES" b="1" dirty="0" smtClean="0"/>
              <a:t>Administrador:</a:t>
            </a:r>
            <a:r>
              <a:rPr lang="es-ES" dirty="0" smtClean="0"/>
              <a:t> Gestiona las herramientas y la plataforma.</a:t>
            </a:r>
          </a:p>
          <a:p>
            <a:pPr lvl="1"/>
            <a:r>
              <a:rPr lang="es-ES" b="1" dirty="0" smtClean="0"/>
              <a:t>Desarrollador:</a:t>
            </a:r>
            <a:r>
              <a:rPr lang="es-ES" dirty="0" smtClean="0"/>
              <a:t> Encargado de crear las distintas herramientas.</a:t>
            </a:r>
          </a:p>
          <a:p>
            <a:pPr lvl="1"/>
            <a:r>
              <a:rPr lang="es-ES" b="1" dirty="0" smtClean="0"/>
              <a:t>Cliente:</a:t>
            </a:r>
            <a:r>
              <a:rPr lang="es-ES" dirty="0" smtClean="0"/>
              <a:t> Usuario final.</a:t>
            </a:r>
          </a:p>
          <a:p>
            <a:pPr lvl="2"/>
            <a:r>
              <a:rPr lang="es-ES" dirty="0" smtClean="0"/>
              <a:t>Estudiante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16416" y="5949280"/>
            <a:ext cx="504056" cy="432048"/>
          </a:xfrm>
        </p:spPr>
        <p:txBody>
          <a:bodyPr/>
          <a:lstStyle/>
          <a:p>
            <a:fld id="{67734B46-A5FA-4BFF-80D3-56EB1C3BFA3E}" type="slidenum">
              <a:rPr lang="es-ES" sz="1800" smtClean="0">
                <a:solidFill>
                  <a:schemeClr val="bg1">
                    <a:lumMod val="75000"/>
                  </a:schemeClr>
                </a:solidFill>
              </a:rPr>
              <a:pPr/>
              <a:t>16</a:t>
            </a:fld>
            <a:endParaRPr lang="es-E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60232" y="60212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RLF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Prototype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5 Imagen" descr="logo_rl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5949280"/>
            <a:ext cx="716591" cy="548680"/>
          </a:xfrm>
          <a:prstGeom prst="rect">
            <a:avLst/>
          </a:prstGeom>
        </p:spPr>
      </p:pic>
      <p:pic>
        <p:nvPicPr>
          <p:cNvPr id="7" name="6 Imagen" descr="us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0152" y="3284984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1051560"/>
          </a:xfrm>
        </p:spPr>
        <p:txBody>
          <a:bodyPr/>
          <a:lstStyle/>
          <a:p>
            <a:r>
              <a:rPr lang="es-ES" dirty="0" smtClean="0"/>
              <a:t>Diseño (I)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331968"/>
          </a:xfrm>
        </p:spPr>
        <p:txBody>
          <a:bodyPr/>
          <a:lstStyle/>
          <a:p>
            <a:r>
              <a:rPr lang="es-ES" dirty="0" smtClean="0"/>
              <a:t>Arquitectura del sistema: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16416" y="5949280"/>
            <a:ext cx="504056" cy="432048"/>
          </a:xfrm>
        </p:spPr>
        <p:txBody>
          <a:bodyPr/>
          <a:lstStyle/>
          <a:p>
            <a:fld id="{67734B46-A5FA-4BFF-80D3-56EB1C3BFA3E}" type="slidenum">
              <a:rPr lang="es-ES" sz="1800" smtClean="0">
                <a:solidFill>
                  <a:schemeClr val="bg1">
                    <a:lumMod val="75000"/>
                  </a:schemeClr>
                </a:solidFill>
              </a:rPr>
              <a:pPr/>
              <a:t>17</a:t>
            </a:fld>
            <a:endParaRPr lang="es-E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60232" y="60212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RLF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Prototype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5 Imagen" descr="logo_rl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5949280"/>
            <a:ext cx="716591" cy="548680"/>
          </a:xfrm>
          <a:prstGeom prst="rect">
            <a:avLst/>
          </a:prstGeom>
        </p:spPr>
      </p:pic>
      <p:pic>
        <p:nvPicPr>
          <p:cNvPr id="7" name="6 Imagen" descr="arquitectur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7664" y="2132856"/>
            <a:ext cx="5904656" cy="3733550"/>
          </a:xfrm>
          <a:prstGeom prst="roundRect">
            <a:avLst>
              <a:gd name="adj" fmla="val 397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1051560"/>
          </a:xfrm>
        </p:spPr>
        <p:txBody>
          <a:bodyPr/>
          <a:lstStyle/>
          <a:p>
            <a:r>
              <a:rPr lang="es-ES" dirty="0" smtClean="0"/>
              <a:t>Diseño 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331968"/>
          </a:xfrm>
        </p:spPr>
        <p:txBody>
          <a:bodyPr/>
          <a:lstStyle/>
          <a:p>
            <a:r>
              <a:rPr lang="es-ES" dirty="0" smtClean="0"/>
              <a:t>Herramientas:</a:t>
            </a:r>
          </a:p>
          <a:p>
            <a:pPr lvl="1"/>
            <a:r>
              <a:rPr lang="es-ES" dirty="0" smtClean="0"/>
              <a:t>Grupos de </a:t>
            </a:r>
            <a:r>
              <a:rPr lang="es-ES" dirty="0" smtClean="0"/>
              <a:t>aplicaciones con recursos </a:t>
            </a:r>
            <a:r>
              <a:rPr lang="es-ES" i="1" dirty="0" smtClean="0"/>
              <a:t>hardware</a:t>
            </a:r>
            <a:r>
              <a:rPr lang="es-ES" dirty="0" smtClean="0"/>
              <a:t>.</a:t>
            </a:r>
            <a:endParaRPr lang="es-ES" dirty="0" smtClean="0"/>
          </a:p>
          <a:p>
            <a:pPr lvl="1"/>
            <a:r>
              <a:rPr lang="es-ES" dirty="0" smtClean="0"/>
              <a:t>Término &lt;objeto&gt;</a:t>
            </a:r>
          </a:p>
          <a:p>
            <a:pPr lvl="1"/>
            <a:r>
              <a:rPr lang="es-ES" dirty="0" smtClean="0"/>
              <a:t>Poseen atributos, constantes y acciones.</a:t>
            </a:r>
          </a:p>
          <a:p>
            <a:pPr lvl="1"/>
            <a:r>
              <a:rPr lang="es-ES" dirty="0" smtClean="0"/>
              <a:t>Asociadas a servicios externos, como FTP, </a:t>
            </a:r>
            <a:r>
              <a:rPr lang="es-ES" i="1" dirty="0" err="1" smtClean="0"/>
              <a:t>streaming</a:t>
            </a:r>
            <a:r>
              <a:rPr lang="es-ES" dirty="0" smtClean="0"/>
              <a:t>, etc.</a:t>
            </a:r>
          </a:p>
          <a:p>
            <a:pPr lvl="1"/>
            <a:r>
              <a:rPr lang="es-ES" dirty="0" smtClean="0"/>
              <a:t>Diseñadas según un patrón.</a:t>
            </a:r>
          </a:p>
          <a:p>
            <a:pPr lvl="1"/>
            <a:r>
              <a:rPr lang="es-ES" dirty="0" smtClean="0"/>
              <a:t>Herramientas de datos o </a:t>
            </a:r>
            <a:r>
              <a:rPr lang="es-ES" i="1" dirty="0" smtClean="0"/>
              <a:t>de lectura</a:t>
            </a:r>
            <a:r>
              <a:rPr lang="es-ES" dirty="0" smtClean="0"/>
              <a:t>: </a:t>
            </a:r>
            <a:r>
              <a:rPr lang="es-ES" dirty="0" err="1" smtClean="0"/>
              <a:t>Multiacceso</a:t>
            </a:r>
            <a:r>
              <a:rPr lang="es-ES" dirty="0" smtClean="0"/>
              <a:t>.</a:t>
            </a:r>
            <a:endParaRPr lang="es-ES" i="1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16416" y="5949280"/>
            <a:ext cx="504056" cy="432048"/>
          </a:xfrm>
        </p:spPr>
        <p:txBody>
          <a:bodyPr/>
          <a:lstStyle/>
          <a:p>
            <a:fld id="{67734B46-A5FA-4BFF-80D3-56EB1C3BFA3E}" type="slidenum">
              <a:rPr lang="es-ES" sz="1800" smtClean="0">
                <a:solidFill>
                  <a:schemeClr val="bg1">
                    <a:lumMod val="75000"/>
                  </a:schemeClr>
                </a:solidFill>
              </a:rPr>
              <a:pPr/>
              <a:t>18</a:t>
            </a:fld>
            <a:endParaRPr lang="es-E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60232" y="60212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RLF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Prototype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5 Imagen" descr="logo_rl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5949280"/>
            <a:ext cx="716591" cy="548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1051560"/>
          </a:xfrm>
        </p:spPr>
        <p:txBody>
          <a:bodyPr/>
          <a:lstStyle/>
          <a:p>
            <a:r>
              <a:rPr lang="es-ES" dirty="0" smtClean="0"/>
              <a:t>Diseño (</a:t>
            </a:r>
            <a:r>
              <a:rPr lang="es-ES" dirty="0" smtClean="0"/>
              <a:t>III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331968"/>
          </a:xfrm>
        </p:spPr>
        <p:txBody>
          <a:bodyPr/>
          <a:lstStyle/>
          <a:p>
            <a:r>
              <a:rPr lang="es-ES" dirty="0" smtClean="0"/>
              <a:t>Laboratorios: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16416" y="5949280"/>
            <a:ext cx="504056" cy="432048"/>
          </a:xfrm>
        </p:spPr>
        <p:txBody>
          <a:bodyPr/>
          <a:lstStyle/>
          <a:p>
            <a:fld id="{67734B46-A5FA-4BFF-80D3-56EB1C3BFA3E}" type="slidenum">
              <a:rPr lang="es-ES" sz="1800" smtClean="0">
                <a:solidFill>
                  <a:schemeClr val="bg1">
                    <a:lumMod val="75000"/>
                  </a:schemeClr>
                </a:solidFill>
              </a:rPr>
              <a:pPr/>
              <a:t>19</a:t>
            </a:fld>
            <a:endParaRPr lang="es-E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60232" y="60212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RLF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Prototype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5 Imagen" descr="logo_rl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5949280"/>
            <a:ext cx="716591" cy="548680"/>
          </a:xfrm>
          <a:prstGeom prst="rect">
            <a:avLst/>
          </a:prstGeom>
        </p:spPr>
      </p:pic>
      <p:pic>
        <p:nvPicPr>
          <p:cNvPr id="7" name="6 Imagen" descr="Laborator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2060848"/>
            <a:ext cx="5220072" cy="3643372"/>
          </a:xfrm>
          <a:prstGeom prst="rect">
            <a:avLst/>
          </a:prstGeom>
        </p:spPr>
      </p:pic>
      <p:pic>
        <p:nvPicPr>
          <p:cNvPr id="8" name="7 Imagen" descr="arquitectura(lab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8144" y="548680"/>
            <a:ext cx="2824769" cy="17861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8 CuadroTexto"/>
          <p:cNvSpPr txBox="1"/>
          <p:nvPr/>
        </p:nvSpPr>
        <p:spPr>
          <a:xfrm>
            <a:off x="5868144" y="2924944"/>
            <a:ext cx="2592288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Servidores locales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Contienen las herramientas.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Proveen el acceso a las mismas.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83880" cy="1051560"/>
          </a:xfrm>
        </p:spPr>
        <p:txBody>
          <a:bodyPr/>
          <a:lstStyle/>
          <a:p>
            <a:r>
              <a:rPr lang="es-ES" dirty="0" smtClean="0"/>
              <a:t>Índice de contenidos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331968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Motivación y objetivos</a:t>
            </a:r>
          </a:p>
          <a:p>
            <a:r>
              <a:rPr lang="es-ES" dirty="0" smtClean="0"/>
              <a:t>Viabilidad del sistema</a:t>
            </a:r>
          </a:p>
          <a:p>
            <a:r>
              <a:rPr lang="es-ES" dirty="0" smtClean="0"/>
              <a:t>Análisis</a:t>
            </a:r>
          </a:p>
          <a:p>
            <a:r>
              <a:rPr lang="es-ES" dirty="0" smtClean="0"/>
              <a:t>Diseño</a:t>
            </a:r>
          </a:p>
          <a:p>
            <a:r>
              <a:rPr lang="es-ES" dirty="0" smtClean="0"/>
              <a:t>Pruebas</a:t>
            </a:r>
          </a:p>
          <a:p>
            <a:r>
              <a:rPr lang="es-ES" dirty="0" smtClean="0"/>
              <a:t>Dificultades</a:t>
            </a:r>
          </a:p>
          <a:p>
            <a:r>
              <a:rPr lang="es-ES" dirty="0" smtClean="0"/>
              <a:t>Líneas futuras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Demostración</a:t>
            </a:r>
          </a:p>
          <a:p>
            <a:r>
              <a:rPr lang="es-ES" dirty="0" smtClean="0"/>
              <a:t>Preguntas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88424" y="5949280"/>
            <a:ext cx="360040" cy="432048"/>
          </a:xfrm>
        </p:spPr>
        <p:txBody>
          <a:bodyPr/>
          <a:lstStyle/>
          <a:p>
            <a:fld id="{67734B46-A5FA-4BFF-80D3-56EB1C3BFA3E}" type="slidenum">
              <a:rPr lang="es-ES" sz="1800" smtClean="0">
                <a:solidFill>
                  <a:schemeClr val="bg1">
                    <a:lumMod val="75000"/>
                  </a:schemeClr>
                </a:solidFill>
              </a:rPr>
              <a:pPr/>
              <a:t>2</a:t>
            </a:fld>
            <a:endParaRPr lang="es-E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60232" y="60212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RLF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Prototype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5 Imagen" descr="logo_rl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5949280"/>
            <a:ext cx="716591" cy="548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1051560"/>
          </a:xfrm>
        </p:spPr>
        <p:txBody>
          <a:bodyPr/>
          <a:lstStyle/>
          <a:p>
            <a:r>
              <a:rPr lang="es-ES" dirty="0" smtClean="0"/>
              <a:t>Diseño (</a:t>
            </a:r>
            <a:r>
              <a:rPr lang="es-ES" dirty="0" smtClean="0"/>
              <a:t>IV)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331968"/>
          </a:xfrm>
        </p:spPr>
        <p:txBody>
          <a:bodyPr/>
          <a:lstStyle/>
          <a:p>
            <a:r>
              <a:rPr lang="es-ES" dirty="0" smtClean="0"/>
              <a:t>Proveedor: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16416" y="5949280"/>
            <a:ext cx="504056" cy="432048"/>
          </a:xfrm>
        </p:spPr>
        <p:txBody>
          <a:bodyPr/>
          <a:lstStyle/>
          <a:p>
            <a:fld id="{67734B46-A5FA-4BFF-80D3-56EB1C3BFA3E}" type="slidenum">
              <a:rPr lang="es-ES" sz="1800" smtClean="0">
                <a:solidFill>
                  <a:schemeClr val="bg1">
                    <a:lumMod val="75000"/>
                  </a:schemeClr>
                </a:solidFill>
              </a:rPr>
              <a:pPr/>
              <a:t>20</a:t>
            </a:fld>
            <a:endParaRPr lang="es-E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60232" y="60212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RLF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Prototype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5 Imagen" descr="logo_rl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5949280"/>
            <a:ext cx="716591" cy="548680"/>
          </a:xfrm>
          <a:prstGeom prst="rect">
            <a:avLst/>
          </a:prstGeom>
        </p:spPr>
      </p:pic>
      <p:pic>
        <p:nvPicPr>
          <p:cNvPr id="7" name="6 Imagen" descr="Laborator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9672" y="3933056"/>
            <a:ext cx="5220072" cy="1826654"/>
          </a:xfrm>
          <a:prstGeom prst="rect">
            <a:avLst/>
          </a:prstGeom>
        </p:spPr>
      </p:pic>
      <p:pic>
        <p:nvPicPr>
          <p:cNvPr id="8" name="7 Imagen" descr="arquitectura(lab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8144" y="548680"/>
            <a:ext cx="2824769" cy="1786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8 CuadroTexto"/>
          <p:cNvSpPr txBox="1"/>
          <p:nvPr/>
        </p:nvSpPr>
        <p:spPr>
          <a:xfrm>
            <a:off x="611560" y="2276872"/>
            <a:ext cx="4896544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Base de datos global.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Servicios web para el acceso y monitorización.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Cliente web para dispositivos móviles.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1051560"/>
          </a:xfrm>
        </p:spPr>
        <p:txBody>
          <a:bodyPr/>
          <a:lstStyle/>
          <a:p>
            <a:r>
              <a:rPr lang="es-ES" dirty="0" smtClean="0"/>
              <a:t>Diseño </a:t>
            </a:r>
            <a:r>
              <a:rPr lang="es-ES" dirty="0" smtClean="0"/>
              <a:t>(V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331968"/>
          </a:xfrm>
        </p:spPr>
        <p:txBody>
          <a:bodyPr/>
          <a:lstStyle/>
          <a:p>
            <a:r>
              <a:rPr lang="es-ES" dirty="0" smtClean="0"/>
              <a:t>Gestor de laboratorios: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16416" y="5949280"/>
            <a:ext cx="504056" cy="432048"/>
          </a:xfrm>
        </p:spPr>
        <p:txBody>
          <a:bodyPr/>
          <a:lstStyle/>
          <a:p>
            <a:fld id="{67734B46-A5FA-4BFF-80D3-56EB1C3BFA3E}" type="slidenum">
              <a:rPr lang="es-ES" sz="1800" smtClean="0">
                <a:solidFill>
                  <a:schemeClr val="bg1">
                    <a:lumMod val="75000"/>
                  </a:schemeClr>
                </a:solidFill>
              </a:rPr>
              <a:pPr/>
              <a:t>21</a:t>
            </a:fld>
            <a:endParaRPr lang="es-E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60232" y="60212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RLF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Prototype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5 Imagen" descr="logo_rl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5949280"/>
            <a:ext cx="716591" cy="548680"/>
          </a:xfrm>
          <a:prstGeom prst="rect">
            <a:avLst/>
          </a:prstGeom>
        </p:spPr>
      </p:pic>
      <p:pic>
        <p:nvPicPr>
          <p:cNvPr id="7" name="6 Imagen" descr="Laborator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9672" y="3944256"/>
            <a:ext cx="5220072" cy="1804253"/>
          </a:xfrm>
          <a:prstGeom prst="rect">
            <a:avLst/>
          </a:prstGeom>
        </p:spPr>
      </p:pic>
      <p:pic>
        <p:nvPicPr>
          <p:cNvPr id="8" name="7 Imagen" descr="arquitectura(lab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8144" y="548680"/>
            <a:ext cx="2824768" cy="1786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8 CuadroTexto"/>
          <p:cNvSpPr txBox="1"/>
          <p:nvPr/>
        </p:nvSpPr>
        <p:spPr>
          <a:xfrm>
            <a:off x="611560" y="2276872"/>
            <a:ext cx="4896544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Activación.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Armado: Inicio de las comunicaciones.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Registro de herramientas.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Parada de emergencia.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1051560"/>
          </a:xfrm>
        </p:spPr>
        <p:txBody>
          <a:bodyPr/>
          <a:lstStyle/>
          <a:p>
            <a:r>
              <a:rPr lang="es-ES" dirty="0" smtClean="0"/>
              <a:t>Diseño (</a:t>
            </a:r>
            <a:r>
              <a:rPr lang="es-ES" dirty="0" smtClean="0"/>
              <a:t>VI)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331968"/>
          </a:xfrm>
        </p:spPr>
        <p:txBody>
          <a:bodyPr/>
          <a:lstStyle/>
          <a:p>
            <a:r>
              <a:rPr lang="es-ES" dirty="0" smtClean="0"/>
              <a:t>Cliente de escritorio: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16416" y="5949280"/>
            <a:ext cx="504056" cy="432048"/>
          </a:xfrm>
        </p:spPr>
        <p:txBody>
          <a:bodyPr/>
          <a:lstStyle/>
          <a:p>
            <a:fld id="{67734B46-A5FA-4BFF-80D3-56EB1C3BFA3E}" type="slidenum">
              <a:rPr lang="es-ES" sz="1800" smtClean="0">
                <a:solidFill>
                  <a:schemeClr val="bg1">
                    <a:lumMod val="75000"/>
                  </a:schemeClr>
                </a:solidFill>
              </a:rPr>
              <a:pPr/>
              <a:t>22</a:t>
            </a:fld>
            <a:endParaRPr lang="es-E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60232" y="60212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RLF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Prototype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5 Imagen" descr="logo_rl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5949280"/>
            <a:ext cx="716591" cy="548680"/>
          </a:xfrm>
          <a:prstGeom prst="rect">
            <a:avLst/>
          </a:prstGeom>
        </p:spPr>
      </p:pic>
      <p:pic>
        <p:nvPicPr>
          <p:cNvPr id="7" name="6 Imagen" descr="Laborator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2708920"/>
            <a:ext cx="4041447" cy="2487045"/>
          </a:xfrm>
          <a:prstGeom prst="rect">
            <a:avLst/>
          </a:prstGeom>
        </p:spPr>
      </p:pic>
      <p:pic>
        <p:nvPicPr>
          <p:cNvPr id="8" name="7 Imagen" descr="arquitectura(lab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8144" y="548680"/>
            <a:ext cx="2824768" cy="17861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8 CuadroTexto"/>
          <p:cNvSpPr txBox="1"/>
          <p:nvPr/>
        </p:nvSpPr>
        <p:spPr>
          <a:xfrm>
            <a:off x="5004048" y="2780928"/>
            <a:ext cx="3456384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Uso de las herramientas.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Acceso a los servicios externos.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Multiplataforma.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Acceso al proveedor.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Acceso transparente a los laboratorios y sus herramientas.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1051560"/>
          </a:xfrm>
        </p:spPr>
        <p:txBody>
          <a:bodyPr/>
          <a:lstStyle/>
          <a:p>
            <a:r>
              <a:rPr lang="es-ES" dirty="0" smtClean="0"/>
              <a:t>Diseño (VII)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4104456" cy="4331968"/>
          </a:xfrm>
        </p:spPr>
        <p:txBody>
          <a:bodyPr/>
          <a:lstStyle/>
          <a:p>
            <a:r>
              <a:rPr lang="es-ES" dirty="0" smtClean="0"/>
              <a:t>Cliente web:</a:t>
            </a:r>
          </a:p>
          <a:p>
            <a:pPr lvl="1"/>
            <a:r>
              <a:rPr lang="es-ES" b="1" dirty="0" smtClean="0"/>
              <a:t>Dispositivos móviles</a:t>
            </a:r>
            <a:r>
              <a:rPr lang="es-ES" dirty="0" smtClean="0"/>
              <a:t>.</a:t>
            </a:r>
          </a:p>
          <a:p>
            <a:pPr lvl="1"/>
            <a:r>
              <a:rPr lang="es-ES" b="1" dirty="0" smtClean="0"/>
              <a:t>Monitorización</a:t>
            </a:r>
            <a:r>
              <a:rPr lang="es-ES" dirty="0" smtClean="0"/>
              <a:t> de las herramientas en uso.</a:t>
            </a:r>
          </a:p>
          <a:p>
            <a:pPr lvl="1"/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16416" y="5949280"/>
            <a:ext cx="504056" cy="432048"/>
          </a:xfrm>
        </p:spPr>
        <p:txBody>
          <a:bodyPr/>
          <a:lstStyle/>
          <a:p>
            <a:fld id="{67734B46-A5FA-4BFF-80D3-56EB1C3BFA3E}" type="slidenum">
              <a:rPr lang="es-ES" sz="1800" smtClean="0">
                <a:solidFill>
                  <a:schemeClr val="bg1">
                    <a:lumMod val="75000"/>
                  </a:schemeClr>
                </a:solidFill>
              </a:rPr>
              <a:pPr/>
              <a:t>23</a:t>
            </a:fld>
            <a:endParaRPr lang="es-E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60232" y="60212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RLF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Prototype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5 Imagen" descr="logo_rl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5949280"/>
            <a:ext cx="716591" cy="548680"/>
          </a:xfrm>
          <a:prstGeom prst="rect">
            <a:avLst/>
          </a:prstGeom>
        </p:spPr>
      </p:pic>
      <p:pic>
        <p:nvPicPr>
          <p:cNvPr id="7" name="6 Imagen" descr="monito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1124744"/>
            <a:ext cx="3728990" cy="44632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1051560"/>
          </a:xfrm>
        </p:spPr>
        <p:txBody>
          <a:bodyPr/>
          <a:lstStyle/>
          <a:p>
            <a:r>
              <a:rPr lang="es-ES" dirty="0" smtClean="0"/>
              <a:t>Pruebas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331968"/>
          </a:xfrm>
        </p:spPr>
        <p:txBody>
          <a:bodyPr/>
          <a:lstStyle/>
          <a:p>
            <a:r>
              <a:rPr lang="es-ES" dirty="0" smtClean="0"/>
              <a:t>Pruebas durante el desarrollo del proyecto.</a:t>
            </a:r>
          </a:p>
          <a:p>
            <a:r>
              <a:rPr lang="es-ES" dirty="0" smtClean="0"/>
              <a:t>Conjunto de 19 pruebas finales. </a:t>
            </a:r>
          </a:p>
          <a:p>
            <a:r>
              <a:rPr lang="es-ES" dirty="0" smtClean="0"/>
              <a:t>Test de funcionalidad.</a:t>
            </a:r>
          </a:p>
          <a:p>
            <a:r>
              <a:rPr lang="es-ES" dirty="0" smtClean="0"/>
              <a:t>Test de errores.</a:t>
            </a:r>
          </a:p>
          <a:p>
            <a:r>
              <a:rPr lang="es-ES" dirty="0" smtClean="0"/>
              <a:t>Test de estrés.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16416" y="5949280"/>
            <a:ext cx="504056" cy="432048"/>
          </a:xfrm>
        </p:spPr>
        <p:txBody>
          <a:bodyPr/>
          <a:lstStyle/>
          <a:p>
            <a:fld id="{67734B46-A5FA-4BFF-80D3-56EB1C3BFA3E}" type="slidenum">
              <a:rPr lang="es-ES" sz="1800" smtClean="0">
                <a:solidFill>
                  <a:schemeClr val="bg1">
                    <a:lumMod val="75000"/>
                  </a:schemeClr>
                </a:solidFill>
              </a:rPr>
              <a:pPr/>
              <a:t>24</a:t>
            </a:fld>
            <a:endParaRPr lang="es-E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60232" y="60212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RLF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Prototype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5 Imagen" descr="logo_rl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5949280"/>
            <a:ext cx="716591" cy="548680"/>
          </a:xfrm>
          <a:prstGeom prst="rect">
            <a:avLst/>
          </a:prstGeom>
        </p:spPr>
      </p:pic>
      <p:pic>
        <p:nvPicPr>
          <p:cNvPr id="8" name="7 Imagen" descr="pantallazo.png"/>
          <p:cNvPicPr>
            <a:picLocks noChangeAspect="1"/>
          </p:cNvPicPr>
          <p:nvPr/>
        </p:nvPicPr>
        <p:blipFill>
          <a:blip r:embed="rId3" cstate="print"/>
          <a:srcRect l="4326" t="57560" r="57874" b="10941"/>
          <a:stretch>
            <a:fillRect/>
          </a:stretch>
        </p:blipFill>
        <p:spPr>
          <a:xfrm>
            <a:off x="4860032" y="3717032"/>
            <a:ext cx="3456384" cy="1800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1051560"/>
          </a:xfrm>
        </p:spPr>
        <p:txBody>
          <a:bodyPr/>
          <a:lstStyle/>
          <a:p>
            <a:r>
              <a:rPr lang="es-ES" dirty="0" smtClean="0"/>
              <a:t>Dificultades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331968"/>
          </a:xfrm>
        </p:spPr>
        <p:txBody>
          <a:bodyPr/>
          <a:lstStyle/>
          <a:p>
            <a:r>
              <a:rPr lang="es-ES" dirty="0" smtClean="0"/>
              <a:t>Sincronización en las comunicaciones. De sistemas síncronos a asíncronos.</a:t>
            </a:r>
          </a:p>
          <a:p>
            <a:r>
              <a:rPr lang="es-ES" dirty="0" smtClean="0"/>
              <a:t>Portabilidad de Java. Windows vs Linux.</a:t>
            </a:r>
          </a:p>
          <a:p>
            <a:r>
              <a:rPr lang="es-ES" dirty="0" smtClean="0"/>
              <a:t>Cámaras de vídeo y el </a:t>
            </a:r>
            <a:r>
              <a:rPr lang="es-ES" i="1" dirty="0" err="1" smtClean="0"/>
              <a:t>streaming</a:t>
            </a:r>
            <a:r>
              <a:rPr lang="es-ES" dirty="0" smtClean="0"/>
              <a:t>.</a:t>
            </a:r>
          </a:p>
          <a:p>
            <a:r>
              <a:rPr lang="es-ES" dirty="0" smtClean="0"/>
              <a:t>La tarjeta PCI-1711-BE.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16416" y="5949280"/>
            <a:ext cx="504056" cy="432048"/>
          </a:xfrm>
        </p:spPr>
        <p:txBody>
          <a:bodyPr/>
          <a:lstStyle/>
          <a:p>
            <a:fld id="{67734B46-A5FA-4BFF-80D3-56EB1C3BFA3E}" type="slidenum">
              <a:rPr lang="es-ES" sz="1800" smtClean="0">
                <a:solidFill>
                  <a:schemeClr val="bg1">
                    <a:lumMod val="75000"/>
                  </a:schemeClr>
                </a:solidFill>
              </a:rPr>
              <a:pPr/>
              <a:t>25</a:t>
            </a:fld>
            <a:endParaRPr lang="es-E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60232" y="60212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RLF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Prototype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5 Imagen" descr="logo_rl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5949280"/>
            <a:ext cx="716591" cy="548680"/>
          </a:xfrm>
          <a:prstGeom prst="rect">
            <a:avLst/>
          </a:prstGeom>
        </p:spPr>
      </p:pic>
      <p:pic>
        <p:nvPicPr>
          <p:cNvPr id="7" name="6 Imagen" descr="problema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3356992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1051560"/>
          </a:xfrm>
        </p:spPr>
        <p:txBody>
          <a:bodyPr/>
          <a:lstStyle/>
          <a:p>
            <a:r>
              <a:rPr lang="es-ES" dirty="0" smtClean="0"/>
              <a:t>Líneas futuras (I)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331968"/>
          </a:xfrm>
        </p:spPr>
        <p:txBody>
          <a:bodyPr/>
          <a:lstStyle/>
          <a:p>
            <a:r>
              <a:rPr lang="es-ES" dirty="0" smtClean="0"/>
              <a:t>Tareas pendientes:</a:t>
            </a:r>
          </a:p>
          <a:p>
            <a:pPr lvl="1"/>
            <a:r>
              <a:rPr lang="es-ES" dirty="0" smtClean="0"/>
              <a:t>Pruebas de estrés de mayor consideración.</a:t>
            </a:r>
          </a:p>
          <a:p>
            <a:pPr lvl="1"/>
            <a:r>
              <a:rPr lang="es-ES" dirty="0" smtClean="0"/>
              <a:t>Acoplamiento de un sistema de </a:t>
            </a:r>
            <a:r>
              <a:rPr lang="es-ES" b="1" dirty="0" smtClean="0"/>
              <a:t>cifrado de comunicaciones</a:t>
            </a:r>
            <a:r>
              <a:rPr lang="es-ES" dirty="0" smtClean="0"/>
              <a:t> mediante túneles SSH.</a:t>
            </a:r>
          </a:p>
          <a:p>
            <a:pPr lvl="1"/>
            <a:r>
              <a:rPr lang="es-ES" dirty="0" smtClean="0"/>
              <a:t>Diseño de </a:t>
            </a:r>
            <a:r>
              <a:rPr lang="es-ES" b="1" dirty="0" smtClean="0"/>
              <a:t>tareas</a:t>
            </a:r>
            <a:r>
              <a:rPr lang="es-ES" dirty="0" smtClean="0"/>
              <a:t> de mantenimiento </a:t>
            </a:r>
            <a:r>
              <a:rPr lang="es-ES" b="1" dirty="0" smtClean="0"/>
              <a:t>automatizadas</a:t>
            </a:r>
            <a:r>
              <a:rPr lang="es-ES" dirty="0" smtClean="0"/>
              <a:t> en el servidor global (proveedor).</a:t>
            </a:r>
          </a:p>
          <a:p>
            <a:pPr lvl="1"/>
            <a:r>
              <a:rPr lang="es-ES" dirty="0" smtClean="0"/>
              <a:t>Creación de “paquetes” de herramientas concretas para alumnos de las diferentes carreras y cursos.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16416" y="5949280"/>
            <a:ext cx="504056" cy="432048"/>
          </a:xfrm>
        </p:spPr>
        <p:txBody>
          <a:bodyPr/>
          <a:lstStyle/>
          <a:p>
            <a:fld id="{67734B46-A5FA-4BFF-80D3-56EB1C3BFA3E}" type="slidenum">
              <a:rPr lang="es-ES" sz="1800" smtClean="0">
                <a:solidFill>
                  <a:schemeClr val="bg1">
                    <a:lumMod val="75000"/>
                  </a:schemeClr>
                </a:solidFill>
              </a:rPr>
              <a:pPr/>
              <a:t>26</a:t>
            </a:fld>
            <a:endParaRPr lang="es-E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60232" y="60212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RLF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Prototype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5 Imagen" descr="logo_rl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5949280"/>
            <a:ext cx="716591" cy="548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1051560"/>
          </a:xfrm>
        </p:spPr>
        <p:txBody>
          <a:bodyPr/>
          <a:lstStyle/>
          <a:p>
            <a:r>
              <a:rPr lang="es-ES" dirty="0" smtClean="0"/>
              <a:t>Líneas futuras 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331968"/>
          </a:xfrm>
        </p:spPr>
        <p:txBody>
          <a:bodyPr/>
          <a:lstStyle/>
          <a:p>
            <a:r>
              <a:rPr lang="es-ES" dirty="0" smtClean="0"/>
              <a:t>Posteriores versiones:</a:t>
            </a:r>
          </a:p>
          <a:p>
            <a:pPr lvl="1"/>
            <a:r>
              <a:rPr lang="es-ES" sz="1800" b="1" dirty="0" smtClean="0"/>
              <a:t>RLF.org: </a:t>
            </a:r>
            <a:r>
              <a:rPr lang="es-ES" sz="1800" dirty="0" smtClean="0"/>
              <a:t>Mejoras anteriormente descritas.</a:t>
            </a:r>
          </a:p>
          <a:p>
            <a:pPr lvl="1"/>
            <a:r>
              <a:rPr lang="es-ES" sz="1800" b="1" dirty="0" smtClean="0"/>
              <a:t>RLF.edu:</a:t>
            </a:r>
            <a:r>
              <a:rPr lang="es-ES" sz="1800" dirty="0" smtClean="0"/>
              <a:t> Implantación total para universidades.</a:t>
            </a:r>
          </a:p>
          <a:p>
            <a:pPr lvl="1"/>
            <a:r>
              <a:rPr lang="es-ES" sz="1800" b="1" dirty="0" err="1" smtClean="0"/>
              <a:t>RLF@home</a:t>
            </a:r>
            <a:r>
              <a:rPr lang="es-ES" sz="1800" b="1" dirty="0" smtClean="0"/>
              <a:t>:</a:t>
            </a:r>
            <a:r>
              <a:rPr lang="es-ES" sz="1800" dirty="0" smtClean="0"/>
              <a:t> Modificaciones para la utilización en sistemas </a:t>
            </a:r>
            <a:r>
              <a:rPr lang="es-ES" sz="1800" dirty="0" err="1" smtClean="0"/>
              <a:t>domóticos</a:t>
            </a:r>
            <a:r>
              <a:rPr lang="es-ES" sz="1800" dirty="0" smtClean="0"/>
              <a:t>.</a:t>
            </a:r>
          </a:p>
          <a:p>
            <a:pPr lvl="1"/>
            <a:r>
              <a:rPr lang="es-ES" sz="1800" b="1" dirty="0" smtClean="0"/>
              <a:t>RLF </a:t>
            </a:r>
            <a:r>
              <a:rPr lang="es-ES" sz="1800" b="1" dirty="0" err="1" smtClean="0"/>
              <a:t>Science</a:t>
            </a:r>
            <a:r>
              <a:rPr lang="es-ES" sz="1800" b="1" dirty="0" smtClean="0"/>
              <a:t>: </a:t>
            </a:r>
            <a:r>
              <a:rPr lang="es-ES" sz="1800" dirty="0" smtClean="0"/>
              <a:t>Ofrecer hardware de manera comercial por Internet.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16416" y="5949280"/>
            <a:ext cx="504056" cy="432048"/>
          </a:xfrm>
        </p:spPr>
        <p:txBody>
          <a:bodyPr/>
          <a:lstStyle/>
          <a:p>
            <a:fld id="{67734B46-A5FA-4BFF-80D3-56EB1C3BFA3E}" type="slidenum">
              <a:rPr lang="es-ES" sz="1800" smtClean="0">
                <a:solidFill>
                  <a:schemeClr val="bg1">
                    <a:lumMod val="75000"/>
                  </a:schemeClr>
                </a:solidFill>
              </a:rPr>
              <a:pPr/>
              <a:t>27</a:t>
            </a:fld>
            <a:endParaRPr lang="es-E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60232" y="60212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RLF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Prototype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5 Imagen" descr="logo_rl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5949280"/>
            <a:ext cx="716591" cy="548680"/>
          </a:xfrm>
          <a:prstGeom prst="rect">
            <a:avLst/>
          </a:prstGeom>
        </p:spPr>
      </p:pic>
      <p:pic>
        <p:nvPicPr>
          <p:cNvPr id="7" name="6 Imagen" descr="versio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3861048"/>
            <a:ext cx="6238875" cy="1962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1051560"/>
          </a:xfrm>
        </p:spPr>
        <p:txBody>
          <a:bodyPr/>
          <a:lstStyle/>
          <a:p>
            <a:r>
              <a:rPr lang="es-ES" dirty="0" smtClean="0"/>
              <a:t>Conclusiones (I)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331968"/>
          </a:xfrm>
        </p:spPr>
        <p:txBody>
          <a:bodyPr>
            <a:normAutofit/>
          </a:bodyPr>
          <a:lstStyle/>
          <a:p>
            <a:r>
              <a:rPr lang="es-ES" dirty="0" smtClean="0"/>
              <a:t>Inicio de una nueva </a:t>
            </a:r>
            <a:r>
              <a:rPr lang="es-ES" b="1" dirty="0" smtClean="0"/>
              <a:t>línea de investigación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Fundamentos teóricos de las bases de datos, la comunicación y la </a:t>
            </a:r>
            <a:r>
              <a:rPr lang="es-ES" dirty="0" err="1" smtClean="0"/>
              <a:t>virtualización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Diseño de una plataforma útil para </a:t>
            </a:r>
            <a:r>
              <a:rPr lang="es-ES" b="1" dirty="0" smtClean="0"/>
              <a:t>posteriores trabajos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Solución a dos </a:t>
            </a:r>
            <a:r>
              <a:rPr lang="es-ES" b="1" dirty="0" smtClean="0"/>
              <a:t>problemas reales</a:t>
            </a:r>
            <a:r>
              <a:rPr lang="es-ES" dirty="0" smtClean="0"/>
              <a:t> y de la industria y educación actual.</a:t>
            </a:r>
          </a:p>
          <a:p>
            <a:r>
              <a:rPr lang="es-ES" dirty="0" smtClean="0"/>
              <a:t>Alto grado de </a:t>
            </a:r>
            <a:r>
              <a:rPr lang="es-ES" b="1" dirty="0" smtClean="0"/>
              <a:t>escalabilidad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16416" y="5949280"/>
            <a:ext cx="504056" cy="432048"/>
          </a:xfrm>
        </p:spPr>
        <p:txBody>
          <a:bodyPr/>
          <a:lstStyle/>
          <a:p>
            <a:fld id="{67734B46-A5FA-4BFF-80D3-56EB1C3BFA3E}" type="slidenum">
              <a:rPr lang="es-ES" sz="1800" smtClean="0">
                <a:solidFill>
                  <a:schemeClr val="bg1">
                    <a:lumMod val="75000"/>
                  </a:schemeClr>
                </a:solidFill>
              </a:rPr>
              <a:pPr/>
              <a:t>28</a:t>
            </a:fld>
            <a:endParaRPr lang="es-E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60232" y="60212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RLF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Prototype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5 Imagen" descr="logo_rl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5949280"/>
            <a:ext cx="716591" cy="548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1051560"/>
          </a:xfrm>
        </p:spPr>
        <p:txBody>
          <a:bodyPr/>
          <a:lstStyle/>
          <a:p>
            <a:r>
              <a:rPr lang="es-ES" dirty="0" smtClean="0"/>
              <a:t>Conclusiones 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331968"/>
          </a:xfrm>
        </p:spPr>
        <p:txBody>
          <a:bodyPr>
            <a:normAutofit/>
          </a:bodyPr>
          <a:lstStyle/>
          <a:p>
            <a:r>
              <a:rPr lang="es-ES" dirty="0" smtClean="0"/>
              <a:t>Planteamiento desde el punto de vista de tres usuarios distintos.</a:t>
            </a:r>
          </a:p>
          <a:p>
            <a:r>
              <a:rPr lang="es-ES" dirty="0" smtClean="0"/>
              <a:t>Adaptación de varias herramientas y sistemas para su </a:t>
            </a:r>
            <a:r>
              <a:rPr lang="es-ES" b="1" dirty="0" smtClean="0"/>
              <a:t>interacción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16416" y="5949280"/>
            <a:ext cx="504056" cy="432048"/>
          </a:xfrm>
        </p:spPr>
        <p:txBody>
          <a:bodyPr/>
          <a:lstStyle/>
          <a:p>
            <a:fld id="{67734B46-A5FA-4BFF-80D3-56EB1C3BFA3E}" type="slidenum">
              <a:rPr lang="es-ES" sz="1800" smtClean="0">
                <a:solidFill>
                  <a:schemeClr val="bg1">
                    <a:lumMod val="75000"/>
                  </a:schemeClr>
                </a:solidFill>
              </a:rPr>
              <a:pPr/>
              <a:t>29</a:t>
            </a:fld>
            <a:endParaRPr lang="es-E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60232" y="60212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RLF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Prototype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5 Imagen" descr="logo_rl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5949280"/>
            <a:ext cx="716591" cy="548680"/>
          </a:xfrm>
          <a:prstGeom prst="rect">
            <a:avLst/>
          </a:prstGeom>
        </p:spPr>
      </p:pic>
      <p:pic>
        <p:nvPicPr>
          <p:cNvPr id="7" name="6 Imagen" descr="logo_rl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3717032"/>
            <a:ext cx="2174113" cy="166467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83880" cy="1051560"/>
          </a:xfrm>
        </p:spPr>
        <p:txBody>
          <a:bodyPr/>
          <a:lstStyle/>
          <a:p>
            <a:r>
              <a:rPr lang="es-ES" dirty="0" smtClean="0"/>
              <a:t>Introducción (I)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331968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Proyecto </a:t>
            </a:r>
            <a:r>
              <a:rPr lang="es-ES" i="1" dirty="0" smtClean="0"/>
              <a:t>software</a:t>
            </a:r>
            <a:r>
              <a:rPr lang="es-ES" dirty="0" smtClean="0"/>
              <a:t> para </a:t>
            </a:r>
            <a:r>
              <a:rPr lang="es-ES" b="1" dirty="0" smtClean="0"/>
              <a:t>controlar</a:t>
            </a:r>
            <a:r>
              <a:rPr lang="es-ES" dirty="0" smtClean="0"/>
              <a:t> </a:t>
            </a:r>
            <a:r>
              <a:rPr lang="es-ES" b="1" i="1" dirty="0" smtClean="0"/>
              <a:t>hardware</a:t>
            </a:r>
            <a:r>
              <a:rPr lang="es-ES" dirty="0" smtClean="0"/>
              <a:t>.</a:t>
            </a:r>
          </a:p>
          <a:p>
            <a:r>
              <a:rPr lang="es-ES" i="1" dirty="0" err="1" smtClean="0"/>
              <a:t>Remote</a:t>
            </a:r>
            <a:r>
              <a:rPr lang="es-ES" i="1" dirty="0" smtClean="0"/>
              <a:t> </a:t>
            </a:r>
            <a:r>
              <a:rPr lang="es-ES" i="1" dirty="0" err="1" smtClean="0"/>
              <a:t>Laboratory</a:t>
            </a:r>
            <a:r>
              <a:rPr lang="es-ES" i="1" dirty="0" smtClean="0"/>
              <a:t> Framework (</a:t>
            </a:r>
            <a:r>
              <a:rPr lang="es-ES" i="1" dirty="0" err="1" smtClean="0"/>
              <a:t>Prototype</a:t>
            </a:r>
            <a:r>
              <a:rPr lang="es-ES" i="1" dirty="0" smtClean="0"/>
              <a:t>)</a:t>
            </a:r>
          </a:p>
          <a:p>
            <a:r>
              <a:rPr lang="es-ES" dirty="0" smtClean="0"/>
              <a:t>Producto real para su posterior implantación.</a:t>
            </a:r>
          </a:p>
          <a:p>
            <a:r>
              <a:rPr lang="es-ES" dirty="0" smtClean="0"/>
              <a:t>Ámbito académico: U. Carlos III de Madrid</a:t>
            </a:r>
          </a:p>
          <a:p>
            <a:r>
              <a:rPr lang="es-ES" dirty="0" smtClean="0"/>
              <a:t>2 departamentos: </a:t>
            </a:r>
            <a:r>
              <a:rPr lang="es-ES" b="1" dirty="0" smtClean="0"/>
              <a:t>Automática</a:t>
            </a:r>
            <a:r>
              <a:rPr lang="es-ES" dirty="0" smtClean="0"/>
              <a:t> e </a:t>
            </a:r>
            <a:r>
              <a:rPr lang="es-ES" b="1" dirty="0" smtClean="0"/>
              <a:t>Informática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Ramón I. </a:t>
            </a:r>
            <a:r>
              <a:rPr lang="es-ES" dirty="0" err="1" smtClean="0"/>
              <a:t>Barber</a:t>
            </a:r>
            <a:r>
              <a:rPr lang="es-ES" dirty="0" smtClean="0"/>
              <a:t> (Automática)</a:t>
            </a:r>
          </a:p>
          <a:p>
            <a:pPr lvl="1"/>
            <a:r>
              <a:rPr lang="es-ES" dirty="0" smtClean="0"/>
              <a:t>Javier Fernández (Informática)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88424" y="5949280"/>
            <a:ext cx="360040" cy="432048"/>
          </a:xfrm>
        </p:spPr>
        <p:txBody>
          <a:bodyPr/>
          <a:lstStyle/>
          <a:p>
            <a:fld id="{67734B46-A5FA-4BFF-80D3-56EB1C3BFA3E}" type="slidenum">
              <a:rPr lang="es-ES" sz="1800" smtClean="0">
                <a:solidFill>
                  <a:schemeClr val="bg1">
                    <a:lumMod val="75000"/>
                  </a:schemeClr>
                </a:solidFill>
              </a:rPr>
              <a:pPr/>
              <a:t>3</a:t>
            </a:fld>
            <a:endParaRPr lang="es-E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60232" y="60212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RLF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Prototype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5 Imagen" descr="logo_rl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5949280"/>
            <a:ext cx="716591" cy="548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1051560"/>
          </a:xfrm>
        </p:spPr>
        <p:txBody>
          <a:bodyPr/>
          <a:lstStyle/>
          <a:p>
            <a:r>
              <a:rPr lang="es-ES" dirty="0" smtClean="0"/>
              <a:t>Demostración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1512168"/>
          </a:xfrm>
        </p:spPr>
        <p:txBody>
          <a:bodyPr/>
          <a:lstStyle/>
          <a:p>
            <a:r>
              <a:rPr lang="es-ES" dirty="0" smtClean="0"/>
              <a:t>Primera práctica de laboratorio de alumnos de ingeniería industrial.</a:t>
            </a:r>
          </a:p>
          <a:p>
            <a:r>
              <a:rPr lang="es-ES" dirty="0" smtClean="0"/>
              <a:t>Envío de un escalón a una maqueta.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16416" y="5949280"/>
            <a:ext cx="504056" cy="432048"/>
          </a:xfrm>
        </p:spPr>
        <p:txBody>
          <a:bodyPr/>
          <a:lstStyle/>
          <a:p>
            <a:fld id="{67734B46-A5FA-4BFF-80D3-56EB1C3BFA3E}" type="slidenum">
              <a:rPr lang="es-ES" sz="1800" smtClean="0">
                <a:solidFill>
                  <a:schemeClr val="bg1">
                    <a:lumMod val="75000"/>
                  </a:schemeClr>
                </a:solidFill>
              </a:rPr>
              <a:pPr/>
              <a:t>30</a:t>
            </a:fld>
            <a:endParaRPr lang="es-E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60232" y="60212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RLF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Prototype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5 Imagen" descr="logo_rl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5949280"/>
            <a:ext cx="716591" cy="548680"/>
          </a:xfrm>
          <a:prstGeom prst="rect">
            <a:avLst/>
          </a:prstGeom>
        </p:spPr>
      </p:pic>
      <p:pic>
        <p:nvPicPr>
          <p:cNvPr id="7" name="6 Imagen" descr="video.png"/>
          <p:cNvPicPr>
            <a:picLocks noChangeAspect="1"/>
          </p:cNvPicPr>
          <p:nvPr/>
        </p:nvPicPr>
        <p:blipFill>
          <a:blip r:embed="rId3" cstate="print"/>
          <a:srcRect l="6688" t="7660" r="55512" b="23056"/>
          <a:stretch>
            <a:fillRect/>
          </a:stretch>
        </p:blipFill>
        <p:spPr>
          <a:xfrm>
            <a:off x="5004048" y="3140968"/>
            <a:ext cx="3456384" cy="2592288"/>
          </a:xfrm>
          <a:prstGeom prst="roundRect">
            <a:avLst>
              <a:gd name="adj" fmla="val 4456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8" name="7 CuadroTexto"/>
          <p:cNvSpPr txBox="1"/>
          <p:nvPr/>
        </p:nvSpPr>
        <p:spPr>
          <a:xfrm>
            <a:off x="1115616" y="3645024"/>
            <a:ext cx="3168352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b="1" dirty="0" err="1" smtClean="0"/>
              <a:t>RLF_Board</a:t>
            </a:r>
            <a:endParaRPr lang="es-ES" dirty="0" smtClean="0"/>
          </a:p>
          <a:p>
            <a:pPr lvl="1"/>
            <a:r>
              <a:rPr lang="es-ES" dirty="0" smtClean="0"/>
              <a:t>Tarjeta controladora.</a:t>
            </a:r>
          </a:p>
          <a:p>
            <a:pPr>
              <a:buFont typeface="Arial" pitchFamily="34" charset="0"/>
              <a:buChar char="•"/>
            </a:pPr>
            <a:r>
              <a:rPr lang="es-ES" b="1" dirty="0" err="1" smtClean="0"/>
              <a:t>RLF_Video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Vídeo en </a:t>
            </a:r>
            <a:r>
              <a:rPr lang="es-ES" i="1" dirty="0" err="1" smtClean="0"/>
              <a:t>streaming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1051560"/>
          </a:xfrm>
        </p:spPr>
        <p:txBody>
          <a:bodyPr/>
          <a:lstStyle/>
          <a:p>
            <a:r>
              <a:rPr lang="es-ES" dirty="0" smtClean="0"/>
              <a:t>Preguntas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331968"/>
          </a:xfrm>
        </p:spPr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16416" y="5949280"/>
            <a:ext cx="504056" cy="432048"/>
          </a:xfrm>
        </p:spPr>
        <p:txBody>
          <a:bodyPr/>
          <a:lstStyle/>
          <a:p>
            <a:fld id="{67734B46-A5FA-4BFF-80D3-56EB1C3BFA3E}" type="slidenum">
              <a:rPr lang="es-ES" sz="1800" smtClean="0">
                <a:solidFill>
                  <a:schemeClr val="bg1">
                    <a:lumMod val="75000"/>
                  </a:schemeClr>
                </a:solidFill>
              </a:rPr>
              <a:pPr/>
              <a:t>31</a:t>
            </a:fld>
            <a:endParaRPr lang="es-E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60232" y="60212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RLF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Prototype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5 Imagen" descr="logo_rl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5949280"/>
            <a:ext cx="716591" cy="548680"/>
          </a:xfrm>
          <a:prstGeom prst="rect">
            <a:avLst/>
          </a:prstGeom>
        </p:spPr>
      </p:pic>
      <p:pic>
        <p:nvPicPr>
          <p:cNvPr id="8" name="7 Imagen" descr="1318514091_dialog-ques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2276872"/>
            <a:ext cx="2396875" cy="2396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83880" cy="1051560"/>
          </a:xfrm>
        </p:spPr>
        <p:txBody>
          <a:bodyPr/>
          <a:lstStyle/>
          <a:p>
            <a:r>
              <a:rPr lang="es-ES" dirty="0" smtClean="0"/>
              <a:t>Introducción 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331968"/>
          </a:xfrm>
        </p:spPr>
        <p:txBody>
          <a:bodyPr/>
          <a:lstStyle/>
          <a:p>
            <a:r>
              <a:rPr lang="es-ES" dirty="0" smtClean="0"/>
              <a:t>4 meses de desarrollo.</a:t>
            </a:r>
          </a:p>
          <a:p>
            <a:r>
              <a:rPr lang="es-ES" dirty="0" smtClean="0"/>
              <a:t>Distintas líneas de investigación para atacar los mismos problemas.</a:t>
            </a:r>
          </a:p>
          <a:p>
            <a:r>
              <a:rPr lang="es-ES" dirty="0" smtClean="0"/>
              <a:t>Prueba en directo.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88424" y="5949280"/>
            <a:ext cx="360040" cy="432048"/>
          </a:xfrm>
        </p:spPr>
        <p:txBody>
          <a:bodyPr/>
          <a:lstStyle/>
          <a:p>
            <a:fld id="{67734B46-A5FA-4BFF-80D3-56EB1C3BFA3E}" type="slidenum">
              <a:rPr lang="es-ES" sz="1800" smtClean="0">
                <a:solidFill>
                  <a:schemeClr val="bg1">
                    <a:lumMod val="75000"/>
                  </a:schemeClr>
                </a:solidFill>
              </a:rPr>
              <a:pPr/>
              <a:t>4</a:t>
            </a:fld>
            <a:endParaRPr lang="es-E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60232" y="60212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RLF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Prototype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5 Imagen" descr="logo_rl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5949280"/>
            <a:ext cx="716591" cy="548680"/>
          </a:xfrm>
          <a:prstGeom prst="rect">
            <a:avLst/>
          </a:prstGeom>
        </p:spPr>
      </p:pic>
      <p:pic>
        <p:nvPicPr>
          <p:cNvPr id="7" name="6 Imagen" descr="calendar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52120" y="2780928"/>
            <a:ext cx="2857500" cy="2838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83880" cy="1051560"/>
          </a:xfrm>
        </p:spPr>
        <p:txBody>
          <a:bodyPr/>
          <a:lstStyle/>
          <a:p>
            <a:r>
              <a:rPr lang="es-ES" dirty="0" smtClean="0"/>
              <a:t>Motivación y objetivos (I)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331968"/>
          </a:xfrm>
        </p:spPr>
        <p:txBody>
          <a:bodyPr>
            <a:normAutofit/>
          </a:bodyPr>
          <a:lstStyle/>
          <a:p>
            <a:r>
              <a:rPr lang="es-ES" dirty="0" smtClean="0"/>
              <a:t>Los avances tecnológicos afectan directamente a la sociedad.</a:t>
            </a:r>
          </a:p>
          <a:p>
            <a:r>
              <a:rPr lang="es-ES" dirty="0" smtClean="0"/>
              <a:t>Modelos de </a:t>
            </a:r>
            <a:r>
              <a:rPr lang="es-ES" b="1" dirty="0" smtClean="0"/>
              <a:t>trabajo</a:t>
            </a:r>
            <a:r>
              <a:rPr lang="es-ES" dirty="0" smtClean="0"/>
              <a:t> y </a:t>
            </a:r>
            <a:r>
              <a:rPr lang="es-ES" b="1" dirty="0" smtClean="0"/>
              <a:t>educación</a:t>
            </a:r>
            <a:r>
              <a:rPr lang="es-ES" dirty="0" smtClean="0"/>
              <a:t> modificados.</a:t>
            </a:r>
          </a:p>
          <a:p>
            <a:r>
              <a:rPr lang="es-ES" dirty="0" smtClean="0"/>
              <a:t>Eliminación de </a:t>
            </a:r>
            <a:r>
              <a:rPr lang="es-ES" b="1" dirty="0" smtClean="0"/>
              <a:t>antiguos problemas</a:t>
            </a:r>
            <a:r>
              <a:rPr lang="es-ES" dirty="0" smtClean="0"/>
              <a:t> en estos modelos.</a:t>
            </a:r>
          </a:p>
          <a:p>
            <a:r>
              <a:rPr lang="es-ES" dirty="0" smtClean="0"/>
              <a:t>Aparición de nuevos de nuevos problemas.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88424" y="5949280"/>
            <a:ext cx="360040" cy="432048"/>
          </a:xfrm>
        </p:spPr>
        <p:txBody>
          <a:bodyPr/>
          <a:lstStyle/>
          <a:p>
            <a:fld id="{67734B46-A5FA-4BFF-80D3-56EB1C3BFA3E}" type="slidenum">
              <a:rPr lang="es-ES" sz="1800" smtClean="0">
                <a:solidFill>
                  <a:schemeClr val="bg1">
                    <a:lumMod val="75000"/>
                  </a:schemeClr>
                </a:solidFill>
              </a:rPr>
              <a:pPr/>
              <a:t>5</a:t>
            </a:fld>
            <a:endParaRPr lang="es-E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60232" y="60212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RLF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Prototype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5 Imagen" descr="logo_rl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5949280"/>
            <a:ext cx="716591" cy="548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83880" cy="1051560"/>
          </a:xfrm>
        </p:spPr>
        <p:txBody>
          <a:bodyPr/>
          <a:lstStyle/>
          <a:p>
            <a:r>
              <a:rPr lang="es-ES" dirty="0" smtClean="0"/>
              <a:t>Motivación y objetivos 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331968"/>
          </a:xfrm>
        </p:spPr>
        <p:txBody>
          <a:bodyPr/>
          <a:lstStyle/>
          <a:p>
            <a:r>
              <a:rPr lang="es-ES" dirty="0" smtClean="0"/>
              <a:t>2 problemas en concreto:</a:t>
            </a:r>
          </a:p>
          <a:p>
            <a:pPr lvl="1"/>
            <a:r>
              <a:rPr lang="es-ES" dirty="0" smtClean="0"/>
              <a:t>El problema de la </a:t>
            </a:r>
            <a:r>
              <a:rPr lang="es-ES" b="1" dirty="0" smtClean="0"/>
              <a:t>dependencia física</a:t>
            </a:r>
            <a:r>
              <a:rPr lang="es-ES" dirty="0" smtClean="0"/>
              <a:t> de las herramientas de trabajo.</a:t>
            </a:r>
          </a:p>
          <a:p>
            <a:pPr lvl="1"/>
            <a:r>
              <a:rPr lang="es-ES" dirty="0" smtClean="0"/>
              <a:t>El problema de la </a:t>
            </a:r>
            <a:r>
              <a:rPr lang="es-ES" b="1" dirty="0" smtClean="0"/>
              <a:t>heterogeneidad</a:t>
            </a:r>
            <a:r>
              <a:rPr lang="es-ES" dirty="0" smtClean="0"/>
              <a:t> de los componentes tecnológicos.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88424" y="5949280"/>
            <a:ext cx="360040" cy="432048"/>
          </a:xfrm>
        </p:spPr>
        <p:txBody>
          <a:bodyPr/>
          <a:lstStyle/>
          <a:p>
            <a:fld id="{67734B46-A5FA-4BFF-80D3-56EB1C3BFA3E}" type="slidenum">
              <a:rPr lang="es-ES" sz="1800" smtClean="0">
                <a:solidFill>
                  <a:schemeClr val="bg1">
                    <a:lumMod val="75000"/>
                  </a:schemeClr>
                </a:solidFill>
              </a:rPr>
              <a:pPr/>
              <a:t>6</a:t>
            </a:fld>
            <a:endParaRPr lang="es-E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60232" y="60212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RLF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Prototype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5 Imagen" descr="logo_rl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5949280"/>
            <a:ext cx="716591" cy="548680"/>
          </a:xfrm>
          <a:prstGeom prst="rect">
            <a:avLst/>
          </a:prstGeom>
        </p:spPr>
      </p:pic>
      <p:pic>
        <p:nvPicPr>
          <p:cNvPr id="7" name="6 Imagen" descr="problema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5816" y="3645024"/>
            <a:ext cx="3376836" cy="2012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1051560"/>
          </a:xfrm>
        </p:spPr>
        <p:txBody>
          <a:bodyPr/>
          <a:lstStyle/>
          <a:p>
            <a:r>
              <a:rPr lang="es-ES" dirty="0" smtClean="0"/>
              <a:t>Motivación y objetivos (III)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331968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Problemas derivados de la propia tecnología.</a:t>
            </a:r>
          </a:p>
          <a:p>
            <a:r>
              <a:rPr lang="es-ES" b="1" dirty="0" smtClean="0"/>
              <a:t>Gasto</a:t>
            </a:r>
            <a:r>
              <a:rPr lang="es-ES" dirty="0" smtClean="0"/>
              <a:t> importante.</a:t>
            </a:r>
          </a:p>
          <a:p>
            <a:pPr lvl="1"/>
            <a:r>
              <a:rPr lang="es-ES" dirty="0" smtClean="0"/>
              <a:t>Empresa/Universidad</a:t>
            </a:r>
          </a:p>
          <a:p>
            <a:pPr lvl="1"/>
            <a:r>
              <a:rPr lang="es-ES" dirty="0" smtClean="0"/>
              <a:t>Trabajador/Estudiante</a:t>
            </a:r>
          </a:p>
          <a:p>
            <a:r>
              <a:rPr lang="es-ES" dirty="0" smtClean="0"/>
              <a:t>¿Qué supondría solucionarlos?</a:t>
            </a:r>
          </a:p>
          <a:p>
            <a:pPr lvl="1"/>
            <a:r>
              <a:rPr lang="es-ES" dirty="0" smtClean="0"/>
              <a:t>Ahorro económico.</a:t>
            </a:r>
          </a:p>
          <a:p>
            <a:pPr lvl="1"/>
            <a:r>
              <a:rPr lang="es-ES" dirty="0" smtClean="0"/>
              <a:t>Ahorro temporal.</a:t>
            </a:r>
          </a:p>
          <a:p>
            <a:pPr lvl="1"/>
            <a:r>
              <a:rPr lang="es-ES" dirty="0" smtClean="0"/>
              <a:t>Calidad de trabajo y de la enseñanza.</a:t>
            </a:r>
          </a:p>
          <a:p>
            <a:pPr lvl="1"/>
            <a:r>
              <a:rPr lang="es-ES" dirty="0" smtClean="0"/>
              <a:t>Rápida escalabilidad.</a:t>
            </a:r>
          </a:p>
          <a:p>
            <a:pPr lvl="1"/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88424" y="5949280"/>
            <a:ext cx="360040" cy="432048"/>
          </a:xfrm>
        </p:spPr>
        <p:txBody>
          <a:bodyPr/>
          <a:lstStyle/>
          <a:p>
            <a:fld id="{67734B46-A5FA-4BFF-80D3-56EB1C3BFA3E}" type="slidenum">
              <a:rPr lang="es-ES" sz="1800" smtClean="0">
                <a:solidFill>
                  <a:schemeClr val="bg1">
                    <a:lumMod val="75000"/>
                  </a:schemeClr>
                </a:solidFill>
              </a:rPr>
              <a:pPr/>
              <a:t>7</a:t>
            </a:fld>
            <a:endParaRPr lang="es-E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60232" y="60212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RLF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Prototype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5 Imagen" descr="logo_rl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5949280"/>
            <a:ext cx="716591" cy="548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1051560"/>
          </a:xfrm>
        </p:spPr>
        <p:txBody>
          <a:bodyPr/>
          <a:lstStyle/>
          <a:p>
            <a:r>
              <a:rPr lang="es-ES" dirty="0" smtClean="0"/>
              <a:t>Motivación y objetivos (IV)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331968"/>
          </a:xfrm>
        </p:spPr>
        <p:txBody>
          <a:bodyPr>
            <a:normAutofit/>
          </a:bodyPr>
          <a:lstStyle/>
          <a:p>
            <a:r>
              <a:rPr lang="es-ES" dirty="0" smtClean="0"/>
              <a:t>Objetivos:</a:t>
            </a:r>
          </a:p>
          <a:p>
            <a:pPr marL="804672" lvl="1" indent="-457200">
              <a:buFont typeface="+mj-lt"/>
              <a:buAutoNum type="arabicPeriod"/>
            </a:pPr>
            <a:r>
              <a:rPr lang="es-ES" b="1" dirty="0" smtClean="0"/>
              <a:t>Acceso a herramientas</a:t>
            </a:r>
            <a:r>
              <a:rPr lang="es-ES" dirty="0" smtClean="0"/>
              <a:t> heterogéneas de trabajo de forma remota: plataforma </a:t>
            </a:r>
            <a:r>
              <a:rPr lang="es-ES" i="1" dirty="0" smtClean="0"/>
              <a:t>online</a:t>
            </a:r>
            <a:r>
              <a:rPr lang="es-ES" dirty="0" smtClean="0"/>
              <a:t>.</a:t>
            </a:r>
          </a:p>
          <a:p>
            <a:pPr marL="804672" lvl="1" indent="-457200">
              <a:buFont typeface="+mj-lt"/>
              <a:buAutoNum type="arabicPeriod"/>
            </a:pPr>
            <a:r>
              <a:rPr lang="es-ES" dirty="0" smtClean="0"/>
              <a:t>El sistema se comportará como una sola aplicación, es decir, un </a:t>
            </a:r>
            <a:r>
              <a:rPr lang="es-ES" b="1" dirty="0" smtClean="0"/>
              <a:t>sistema distribuido</a:t>
            </a:r>
            <a:r>
              <a:rPr lang="es-ES" dirty="0" smtClean="0"/>
              <a:t>.</a:t>
            </a:r>
          </a:p>
          <a:p>
            <a:pPr marL="804672" lvl="1" indent="-457200">
              <a:buFont typeface="+mj-lt"/>
              <a:buAutoNum type="arabicPeriod"/>
            </a:pPr>
            <a:r>
              <a:rPr lang="es-ES" b="1" dirty="0" smtClean="0"/>
              <a:t>Escalable</a:t>
            </a:r>
            <a:r>
              <a:rPr lang="es-ES" dirty="0" smtClean="0"/>
              <a:t> de forma transparente al usuario.</a:t>
            </a:r>
          </a:p>
          <a:p>
            <a:pPr lvl="1"/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88424" y="5949280"/>
            <a:ext cx="360040" cy="432048"/>
          </a:xfrm>
        </p:spPr>
        <p:txBody>
          <a:bodyPr/>
          <a:lstStyle/>
          <a:p>
            <a:fld id="{67734B46-A5FA-4BFF-80D3-56EB1C3BFA3E}" type="slidenum">
              <a:rPr lang="es-ES" sz="1800" smtClean="0">
                <a:solidFill>
                  <a:schemeClr val="bg1">
                    <a:lumMod val="75000"/>
                  </a:schemeClr>
                </a:solidFill>
              </a:rPr>
              <a:pPr/>
              <a:t>8</a:t>
            </a:fld>
            <a:endParaRPr lang="es-E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60232" y="60212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RLF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Prototype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5 Imagen" descr="logo_rl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5949280"/>
            <a:ext cx="716591" cy="548680"/>
          </a:xfrm>
          <a:prstGeom prst="rect">
            <a:avLst/>
          </a:prstGeom>
        </p:spPr>
      </p:pic>
      <p:pic>
        <p:nvPicPr>
          <p:cNvPr id="8" name="7 Imagen" descr="goal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4365104"/>
            <a:ext cx="2523902" cy="2021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1051560"/>
          </a:xfrm>
        </p:spPr>
        <p:txBody>
          <a:bodyPr/>
          <a:lstStyle/>
          <a:p>
            <a:r>
              <a:rPr lang="es-ES" dirty="0" smtClean="0"/>
              <a:t>Viabilidad del sistema (I)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331968"/>
          </a:xfrm>
        </p:spPr>
        <p:txBody>
          <a:bodyPr/>
          <a:lstStyle/>
          <a:p>
            <a:r>
              <a:rPr lang="es-ES" dirty="0" smtClean="0"/>
              <a:t>El pasado:</a:t>
            </a:r>
          </a:p>
          <a:p>
            <a:pPr lvl="1"/>
            <a:r>
              <a:rPr lang="es-ES" dirty="0" smtClean="0"/>
              <a:t>Máquinas con una o varias </a:t>
            </a:r>
            <a:r>
              <a:rPr lang="es-ES" b="1" dirty="0" smtClean="0"/>
              <a:t>funciones concretas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Sin modificación a alto nivel.</a:t>
            </a:r>
          </a:p>
          <a:p>
            <a:pPr lvl="1"/>
            <a:r>
              <a:rPr lang="es-ES" dirty="0" smtClean="0"/>
              <a:t>La máquina </a:t>
            </a:r>
            <a:r>
              <a:rPr lang="es-ES" b="1" dirty="0" smtClean="0"/>
              <a:t>dependía</a:t>
            </a:r>
            <a:r>
              <a:rPr lang="es-ES" dirty="0" smtClean="0"/>
              <a:t> de la empresa que la diseñaba para su mantenimiento.</a:t>
            </a:r>
          </a:p>
          <a:p>
            <a:pPr lvl="1"/>
            <a:r>
              <a:rPr lang="es-ES" dirty="0" smtClean="0"/>
              <a:t>Equipos muy </a:t>
            </a:r>
            <a:r>
              <a:rPr lang="es-ES" b="1" dirty="0" smtClean="0"/>
              <a:t>costosos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Desarrollo: pocas empresas y centros de investigación.</a:t>
            </a:r>
          </a:p>
          <a:p>
            <a:pPr lvl="1"/>
            <a:r>
              <a:rPr lang="es-ES" b="1" dirty="0" smtClean="0"/>
              <a:t>Limitados recursos</a:t>
            </a:r>
            <a:r>
              <a:rPr lang="es-ES" dirty="0" smtClean="0"/>
              <a:t> y almacenaje.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88424" y="5949280"/>
            <a:ext cx="360040" cy="432048"/>
          </a:xfrm>
        </p:spPr>
        <p:txBody>
          <a:bodyPr/>
          <a:lstStyle/>
          <a:p>
            <a:fld id="{67734B46-A5FA-4BFF-80D3-56EB1C3BFA3E}" type="slidenum">
              <a:rPr lang="es-ES" sz="1800" smtClean="0">
                <a:solidFill>
                  <a:schemeClr val="bg1">
                    <a:lumMod val="75000"/>
                  </a:schemeClr>
                </a:solidFill>
              </a:rPr>
              <a:pPr/>
              <a:t>9</a:t>
            </a:fld>
            <a:endParaRPr lang="es-E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60232" y="60212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RLF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Prototype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5 Imagen" descr="logo_rl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5949280"/>
            <a:ext cx="716591" cy="548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624</TotalTime>
  <Words>1301</Words>
  <Application>Microsoft Office PowerPoint</Application>
  <PresentationFormat>Presentación en pantalla (4:3)</PresentationFormat>
  <Paragraphs>312</Paragraphs>
  <Slides>31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Aspecto</vt:lpstr>
      <vt:lpstr>Diseño y desarrollo de un prototipo de Framework para laboratorios remotos</vt:lpstr>
      <vt:lpstr>Índice de contenidos</vt:lpstr>
      <vt:lpstr>Introducción (I)</vt:lpstr>
      <vt:lpstr>Introducción (II)</vt:lpstr>
      <vt:lpstr>Motivación y objetivos (I)</vt:lpstr>
      <vt:lpstr>Motivación y objetivos (II)</vt:lpstr>
      <vt:lpstr>Motivación y objetivos (III)</vt:lpstr>
      <vt:lpstr>Motivación y objetivos (IV)</vt:lpstr>
      <vt:lpstr>Viabilidad del sistema (I)</vt:lpstr>
      <vt:lpstr>Viabilidad del sistema (II)</vt:lpstr>
      <vt:lpstr>Viabilidad del sistema (III)</vt:lpstr>
      <vt:lpstr>Viabilidad del sistema (IV)</vt:lpstr>
      <vt:lpstr>Viabilidad del sistema (V)</vt:lpstr>
      <vt:lpstr>Análisis (I)</vt:lpstr>
      <vt:lpstr>Análisis (II)</vt:lpstr>
      <vt:lpstr>Análisis (III)</vt:lpstr>
      <vt:lpstr>Diseño (I)</vt:lpstr>
      <vt:lpstr>Diseño (II)</vt:lpstr>
      <vt:lpstr>Diseño (III)</vt:lpstr>
      <vt:lpstr>Diseño (IV)</vt:lpstr>
      <vt:lpstr>Diseño (V)</vt:lpstr>
      <vt:lpstr>Diseño (VI)</vt:lpstr>
      <vt:lpstr>Diseño (VII)</vt:lpstr>
      <vt:lpstr>Pruebas</vt:lpstr>
      <vt:lpstr>Dificultades</vt:lpstr>
      <vt:lpstr>Líneas futuras (I)</vt:lpstr>
      <vt:lpstr>Líneas futuras (II)</vt:lpstr>
      <vt:lpstr>Conclusiones (I)</vt:lpstr>
      <vt:lpstr>Conclusiones (II)</vt:lpstr>
      <vt:lpstr>Demostración</vt:lpstr>
      <vt:lpstr>Preguntas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rodriguezmecha</dc:creator>
  <cp:lastModifiedBy>rodriguezmecha</cp:lastModifiedBy>
  <cp:revision>97</cp:revision>
  <dcterms:created xsi:type="dcterms:W3CDTF">2011-10-05T15:10:37Z</dcterms:created>
  <dcterms:modified xsi:type="dcterms:W3CDTF">2011-10-19T05:59:33Z</dcterms:modified>
</cp:coreProperties>
</file>