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7" r:id="rId5"/>
    <p:sldId id="287" r:id="rId6"/>
    <p:sldId id="288" r:id="rId7"/>
    <p:sldId id="269" r:id="rId8"/>
    <p:sldId id="265" r:id="rId9"/>
    <p:sldId id="271" r:id="rId10"/>
    <p:sldId id="272" r:id="rId11"/>
    <p:sldId id="290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84" r:id="rId20"/>
    <p:sldId id="291" r:id="rId21"/>
    <p:sldId id="292" r:id="rId22"/>
    <p:sldId id="285" r:id="rId23"/>
    <p:sldId id="289" r:id="rId24"/>
    <p:sldId id="279" r:id="rId25"/>
    <p:sldId id="280" r:id="rId26"/>
    <p:sldId id="293" r:id="rId27"/>
    <p:sldId id="281" r:id="rId28"/>
    <p:sldId id="260" r:id="rId29"/>
    <p:sldId id="286" r:id="rId30"/>
  </p:sldIdLst>
  <p:sldSz cx="18291175" cy="10290175"/>
  <p:notesSz cx="6858000" cy="9144000"/>
  <p:defaultTextStyle>
    <a:defPPr>
      <a:defRPr lang="en-US"/>
    </a:defPPr>
    <a:lvl1pPr marL="0" algn="l" defTabSz="182909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544" algn="l" defTabSz="182909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090" algn="l" defTabSz="182909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634" algn="l" defTabSz="182909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178" algn="l" defTabSz="182909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724" algn="l" defTabSz="182909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268" algn="l" defTabSz="182909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813" algn="l" defTabSz="182909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358" algn="l" defTabSz="182909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ABEE1C0-BA16-42A3-9EC0-884BA4870907}">
          <p14:sldIdLst>
            <p14:sldId id="256"/>
            <p14:sldId id="257"/>
          </p14:sldIdLst>
        </p14:section>
        <p14:section name="Video 7.1" id="{F255BA1D-C833-4685-9A0A-D7F23F7AA186}">
          <p14:sldIdLst>
            <p14:sldId id="261"/>
            <p14:sldId id="267"/>
            <p14:sldId id="287"/>
            <p14:sldId id="288"/>
            <p14:sldId id="269"/>
            <p14:sldId id="265"/>
          </p14:sldIdLst>
        </p14:section>
        <p14:section name="Video 7.2" id="{BE3268DD-F7C2-4323-B473-49B3819F9079}">
          <p14:sldIdLst>
            <p14:sldId id="271"/>
            <p14:sldId id="272"/>
            <p14:sldId id="290"/>
            <p14:sldId id="273"/>
            <p14:sldId id="274"/>
          </p14:sldIdLst>
        </p14:section>
        <p14:section name="Video 7.3" id="{01C5CC09-693C-4377-9252-ACDB74A08CE5}">
          <p14:sldIdLst>
            <p14:sldId id="275"/>
            <p14:sldId id="276"/>
            <p14:sldId id="277"/>
            <p14:sldId id="278"/>
          </p14:sldIdLst>
        </p14:section>
        <p14:section name="Video 7.4" id="{43F34423-196B-442B-810D-5B68E0F6854E}">
          <p14:sldIdLst>
            <p14:sldId id="283"/>
            <p14:sldId id="284"/>
            <p14:sldId id="291"/>
            <p14:sldId id="292"/>
            <p14:sldId id="285"/>
            <p14:sldId id="289"/>
          </p14:sldIdLst>
        </p14:section>
        <p14:section name="Video 7.5" id="{6E96EF97-53C8-4F44-B282-1B99E8E920BA}">
          <p14:sldIdLst>
            <p14:sldId id="279"/>
            <p14:sldId id="280"/>
            <p14:sldId id="293"/>
            <p14:sldId id="281"/>
          </p14:sldIdLst>
        </p14:section>
        <p14:section name="Conclusion" id="{311B5F53-0EAF-4E3B-8AF1-FE6E255D7A43}">
          <p14:sldIdLst>
            <p14:sldId id="260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7" autoAdjust="0"/>
    <p:restoredTop sz="94629" autoAdjust="0"/>
  </p:normalViewPr>
  <p:slideViewPr>
    <p:cSldViewPr>
      <p:cViewPr varScale="1">
        <p:scale>
          <a:sx n="43" d="100"/>
          <a:sy n="43" d="100"/>
        </p:scale>
        <p:origin x="-156" y="-870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9" y="3196626"/>
            <a:ext cx="15547498" cy="22057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7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9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7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412086"/>
            <a:ext cx="4115515" cy="8779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8" y="412086"/>
            <a:ext cx="12041691" cy="87799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7" y="6612393"/>
            <a:ext cx="15547498" cy="2043743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8" cy="2250975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1454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909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63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65817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57272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48726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40181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31635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8" y="2401043"/>
            <a:ext cx="8078603" cy="679104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2401043"/>
            <a:ext cx="8078603" cy="679104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8" y="2303381"/>
            <a:ext cx="8081778" cy="95994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544" indent="0">
              <a:buNone/>
              <a:defRPr sz="4100" b="1"/>
            </a:lvl2pPr>
            <a:lvl3pPr marL="1829090" indent="0">
              <a:buNone/>
              <a:defRPr sz="3600" b="1"/>
            </a:lvl3pPr>
            <a:lvl4pPr marL="2743634" indent="0">
              <a:buNone/>
              <a:defRPr sz="3200" b="1"/>
            </a:lvl4pPr>
            <a:lvl5pPr marL="3658178" indent="0">
              <a:buNone/>
              <a:defRPr sz="3200" b="1"/>
            </a:lvl5pPr>
            <a:lvl6pPr marL="4572724" indent="0">
              <a:buNone/>
              <a:defRPr sz="3200" b="1"/>
            </a:lvl6pPr>
            <a:lvl7pPr marL="5487268" indent="0">
              <a:buNone/>
              <a:defRPr sz="3200" b="1"/>
            </a:lvl7pPr>
            <a:lvl8pPr marL="6401813" indent="0">
              <a:buNone/>
              <a:defRPr sz="3200" b="1"/>
            </a:lvl8pPr>
            <a:lvl9pPr marL="7316358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58" y="3263320"/>
            <a:ext cx="8081778" cy="59287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6" y="2303381"/>
            <a:ext cx="8084953" cy="95994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544" indent="0">
              <a:buNone/>
              <a:defRPr sz="4100" b="1"/>
            </a:lvl2pPr>
            <a:lvl3pPr marL="1829090" indent="0">
              <a:buNone/>
              <a:defRPr sz="3600" b="1"/>
            </a:lvl3pPr>
            <a:lvl4pPr marL="2743634" indent="0">
              <a:buNone/>
              <a:defRPr sz="3200" b="1"/>
            </a:lvl4pPr>
            <a:lvl5pPr marL="3658178" indent="0">
              <a:buNone/>
              <a:defRPr sz="3200" b="1"/>
            </a:lvl5pPr>
            <a:lvl6pPr marL="4572724" indent="0">
              <a:buNone/>
              <a:defRPr sz="3200" b="1"/>
            </a:lvl6pPr>
            <a:lvl7pPr marL="5487268" indent="0">
              <a:buNone/>
              <a:defRPr sz="3200" b="1"/>
            </a:lvl7pPr>
            <a:lvl8pPr marL="6401813" indent="0">
              <a:buNone/>
              <a:defRPr sz="3200" b="1"/>
            </a:lvl8pPr>
            <a:lvl9pPr marL="7316358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6" y="3263320"/>
            <a:ext cx="8084953" cy="592876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2" y="409701"/>
            <a:ext cx="6017670" cy="1743614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1" y="409705"/>
            <a:ext cx="10225275" cy="8782379"/>
          </a:xfrm>
        </p:spPr>
        <p:txBody>
          <a:bodyPr/>
          <a:lstStyle>
            <a:lvl1pPr>
              <a:defRPr sz="6500"/>
            </a:lvl1pPr>
            <a:lvl2pPr>
              <a:defRPr sz="5600"/>
            </a:lvl2pPr>
            <a:lvl3pPr>
              <a:defRPr sz="48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2" y="2153318"/>
            <a:ext cx="6017670" cy="7038766"/>
          </a:xfrm>
        </p:spPr>
        <p:txBody>
          <a:bodyPr/>
          <a:lstStyle>
            <a:lvl1pPr marL="0" indent="0">
              <a:buNone/>
              <a:defRPr sz="2900"/>
            </a:lvl1pPr>
            <a:lvl2pPr marL="914544" indent="0">
              <a:buNone/>
              <a:defRPr sz="2400"/>
            </a:lvl2pPr>
            <a:lvl3pPr marL="1829090" indent="0">
              <a:buNone/>
              <a:defRPr sz="2000"/>
            </a:lvl3pPr>
            <a:lvl4pPr marL="2743634" indent="0">
              <a:buNone/>
              <a:defRPr sz="1800"/>
            </a:lvl4pPr>
            <a:lvl5pPr marL="3658178" indent="0">
              <a:buNone/>
              <a:defRPr sz="1800"/>
            </a:lvl5pPr>
            <a:lvl6pPr marL="4572724" indent="0">
              <a:buNone/>
              <a:defRPr sz="1800"/>
            </a:lvl6pPr>
            <a:lvl7pPr marL="5487268" indent="0">
              <a:buNone/>
              <a:defRPr sz="1800"/>
            </a:lvl7pPr>
            <a:lvl8pPr marL="6401813" indent="0">
              <a:buNone/>
              <a:defRPr sz="1800"/>
            </a:lvl8pPr>
            <a:lvl9pPr marL="7316358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9" y="7203123"/>
            <a:ext cx="10974705" cy="850371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9" y="919446"/>
            <a:ext cx="10974705" cy="6174105"/>
          </a:xfrm>
        </p:spPr>
        <p:txBody>
          <a:bodyPr/>
          <a:lstStyle>
            <a:lvl1pPr marL="0" indent="0">
              <a:buNone/>
              <a:defRPr sz="6500"/>
            </a:lvl1pPr>
            <a:lvl2pPr marL="914544" indent="0">
              <a:buNone/>
              <a:defRPr sz="5600"/>
            </a:lvl2pPr>
            <a:lvl3pPr marL="1829090" indent="0">
              <a:buNone/>
              <a:defRPr sz="4800"/>
            </a:lvl3pPr>
            <a:lvl4pPr marL="2743634" indent="0">
              <a:buNone/>
              <a:defRPr sz="4100"/>
            </a:lvl4pPr>
            <a:lvl5pPr marL="3658178" indent="0">
              <a:buNone/>
              <a:defRPr sz="4100"/>
            </a:lvl5pPr>
            <a:lvl6pPr marL="4572724" indent="0">
              <a:buNone/>
              <a:defRPr sz="4100"/>
            </a:lvl6pPr>
            <a:lvl7pPr marL="5487268" indent="0">
              <a:buNone/>
              <a:defRPr sz="4100"/>
            </a:lvl7pPr>
            <a:lvl8pPr marL="6401813" indent="0">
              <a:buNone/>
              <a:defRPr sz="4100"/>
            </a:lvl8pPr>
            <a:lvl9pPr marL="7316358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9" y="8053493"/>
            <a:ext cx="10974705" cy="1207667"/>
          </a:xfrm>
        </p:spPr>
        <p:txBody>
          <a:bodyPr/>
          <a:lstStyle>
            <a:lvl1pPr marL="0" indent="0">
              <a:buNone/>
              <a:defRPr sz="2900"/>
            </a:lvl1pPr>
            <a:lvl2pPr marL="914544" indent="0">
              <a:buNone/>
              <a:defRPr sz="2400"/>
            </a:lvl2pPr>
            <a:lvl3pPr marL="1829090" indent="0">
              <a:buNone/>
              <a:defRPr sz="2000"/>
            </a:lvl3pPr>
            <a:lvl4pPr marL="2743634" indent="0">
              <a:buNone/>
              <a:defRPr sz="1800"/>
            </a:lvl4pPr>
            <a:lvl5pPr marL="3658178" indent="0">
              <a:buNone/>
              <a:defRPr sz="1800"/>
            </a:lvl5pPr>
            <a:lvl6pPr marL="4572724" indent="0">
              <a:buNone/>
              <a:defRPr sz="1800"/>
            </a:lvl6pPr>
            <a:lvl7pPr marL="5487268" indent="0">
              <a:buNone/>
              <a:defRPr sz="1800"/>
            </a:lvl7pPr>
            <a:lvl8pPr marL="6401813" indent="0">
              <a:buNone/>
              <a:defRPr sz="1800"/>
            </a:lvl8pPr>
            <a:lvl9pPr marL="7316358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412086"/>
            <a:ext cx="16462058" cy="1715029"/>
          </a:xfrm>
          <a:prstGeom prst="rect">
            <a:avLst/>
          </a:prstGeom>
        </p:spPr>
        <p:txBody>
          <a:bodyPr vert="horz" lIns="182909" tIns="91454" rIns="182909" bIns="914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401043"/>
            <a:ext cx="16462058" cy="6791040"/>
          </a:xfrm>
          <a:prstGeom prst="rect">
            <a:avLst/>
          </a:prstGeom>
        </p:spPr>
        <p:txBody>
          <a:bodyPr vert="horz" lIns="182909" tIns="91454" rIns="182909" bIns="914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9537470"/>
            <a:ext cx="4267941" cy="547857"/>
          </a:xfrm>
          <a:prstGeom prst="rect">
            <a:avLst/>
          </a:prstGeom>
        </p:spPr>
        <p:txBody>
          <a:bodyPr vert="horz" lIns="182909" tIns="91454" rIns="182909" bIns="91454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5" y="9537470"/>
            <a:ext cx="5792206" cy="547857"/>
          </a:xfrm>
          <a:prstGeom prst="rect">
            <a:avLst/>
          </a:prstGeom>
        </p:spPr>
        <p:txBody>
          <a:bodyPr vert="horz" lIns="182909" tIns="91454" rIns="182909" bIns="91454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7" y="9537470"/>
            <a:ext cx="4267941" cy="547857"/>
          </a:xfrm>
          <a:prstGeom prst="rect">
            <a:avLst/>
          </a:prstGeom>
        </p:spPr>
        <p:txBody>
          <a:bodyPr vert="horz" lIns="182909" tIns="91454" rIns="182909" bIns="91454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9090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909" indent="-685909" algn="l" defTabSz="182909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486136" indent="-571590" algn="l" defTabSz="182909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361" indent="-457273" algn="l" defTabSz="182909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907" indent="-457273" algn="l" defTabSz="1829090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15451" indent="-457273" algn="l" defTabSz="1829090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996" indent="-457273" algn="l" defTabSz="182909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541" indent="-457273" algn="l" defTabSz="182909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859086" indent="-457273" algn="l" defTabSz="182909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773630" indent="-457273" algn="l" defTabSz="1829090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90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544" algn="l" defTabSz="18290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9090" algn="l" defTabSz="18290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634" algn="l" defTabSz="18290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178" algn="l" defTabSz="18290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724" algn="l" defTabSz="18290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268" algn="l" defTabSz="18290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813" algn="l" defTabSz="18290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6358" algn="l" defTabSz="182909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2191" y="3010829"/>
            <a:ext cx="18291366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25350" y="724124"/>
            <a:ext cx="12346543" cy="831220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4200" b="1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MongoDB</a:t>
            </a:r>
            <a:endParaRPr lang="en-US" sz="4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6894" y="3605875"/>
            <a:ext cx="8383456" cy="1046763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5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Section 7</a:t>
            </a:r>
            <a:endParaRPr lang="en-US" sz="56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6205" y="2118569"/>
            <a:ext cx="8383456" cy="646497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3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Daniel Watrous</a:t>
            </a:r>
            <a:endParaRPr lang="en-US" sz="28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877647" y="1791253"/>
            <a:ext cx="838345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2387" y="4923425"/>
            <a:ext cx="12954001" cy="1292690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72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Replica Sets</a:t>
            </a:r>
            <a:endParaRPr lang="en-US" sz="7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82" y="9189698"/>
            <a:ext cx="4901657" cy="800247"/>
          </a:xfrm>
          <a:prstGeom prst="rect">
            <a:avLst/>
          </a:prstGeom>
          <a:noFill/>
        </p:spPr>
        <p:txBody>
          <a:bodyPr wrap="none" lIns="182909" tIns="91454" rIns="182909" bIns="91454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www.PacktPub.com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Steps to build a replica set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Install MongoDB on additional hosts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new hosts as nodes to the replica set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Verify that all hosts are active and healthy</a:t>
            </a:r>
            <a:endParaRPr lang="en-US" sz="36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7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Linux screen utlility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Screen is a full-screen window manager that multiplexes a physical terminal between several processes (typically interactive shells)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Install MongoDB on additional hosts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new hosts as nodes to the replica set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Verify that all hosts are active and healthy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7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3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Next Video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986" y="5145088"/>
            <a:ext cx="16916401" cy="1108024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Verify Failover</a:t>
            </a:r>
            <a:endParaRPr lang="en-US" sz="6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63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Video 7.3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988" y="5145088"/>
            <a:ext cx="16992599" cy="1108024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Verify Failover</a:t>
            </a:r>
          </a:p>
        </p:txBody>
      </p:sp>
    </p:spTree>
    <p:extLst>
      <p:ext uri="{BB962C8B-B14F-4D97-AF65-F5344CB8AC3E}">
        <p14:creationId xmlns:p14="http://schemas.microsoft.com/office/powerpoint/2010/main" val="16376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Steps to verify failover works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Confirm all nodes are active and healthy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Remove one server to simulate a failure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Confirm that the replica set elects a primary and remains responsive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Confirm all nodes are active and healthy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Remove one server to simulate a failure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Confirm that the replica set elects a primary and remains responsive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824" y="420687"/>
            <a:ext cx="15012724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Next Video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986" y="5145088"/>
            <a:ext cx="16916401" cy="1108024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Write Concern</a:t>
            </a:r>
            <a:endParaRPr lang="en-US" sz="6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0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Video 7.4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988" y="5145088"/>
            <a:ext cx="17221199" cy="1108024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Write Concern</a:t>
            </a:r>
          </a:p>
        </p:txBody>
      </p:sp>
    </p:spTree>
    <p:extLst>
      <p:ext uri="{BB962C8B-B14F-4D97-AF65-F5344CB8AC3E}">
        <p14:creationId xmlns:p14="http://schemas.microsoft.com/office/powerpoint/2010/main" val="28413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Write Concern Concepts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Instructs MongoDB how to respond to writes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Levels of write concern</a:t>
            </a:r>
          </a:p>
          <a:p>
            <a:pPr marL="1829090" lvl="1" indent="-1028863"/>
            <a:r>
              <a:rPr lang="en-US" sz="27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Acknowledge</a:t>
            </a:r>
          </a:p>
          <a:p>
            <a:pPr marL="1829090" lvl="1" indent="-1028863"/>
            <a:r>
              <a:rPr lang="en-US" sz="27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Write depth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Examples of write concern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this section we’re going to take a look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Types of Nodes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 a replica set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Verify Failover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Write concern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ReadPreference and load </a:t>
            </a:r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distribution</a:t>
            </a:r>
            <a:endParaRPr lang="en-US" sz="270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Synchronicity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Synchronous</a:t>
            </a:r>
          </a:p>
          <a:p>
            <a:pPr marL="1829090" lvl="1" indent="-1028863"/>
            <a:r>
              <a:rPr lang="en-US" sz="2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Previous steps must complete before subsequent steps can begin</a:t>
            </a:r>
          </a:p>
          <a:p>
            <a:pPr marL="1028863" indent="-1028863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Asynchronous</a:t>
            </a:r>
          </a:p>
          <a:p>
            <a:pPr marL="1829090" lvl="1" indent="-1028863"/>
            <a:r>
              <a:rPr lang="en-US" sz="2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Steps may occur in parallel</a:t>
            </a:r>
          </a:p>
          <a:p>
            <a:pPr marL="1028863" indent="-1028863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Responsiveness</a:t>
            </a:r>
          </a:p>
          <a:p>
            <a:pPr marL="1829090" lvl="1" indent="-1028863"/>
            <a:r>
              <a:rPr lang="en-US" sz="27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perceived speed with which an application response to user input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Write Concern Levels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Unacknowledged</a:t>
            </a:r>
          </a:p>
          <a:p>
            <a:pPr marL="1028863" indent="-1028863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Acknowledged (default)</a:t>
            </a:r>
          </a:p>
          <a:p>
            <a:pPr marL="1028863" indent="-1028863"/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Journaled</a:t>
            </a:r>
            <a:endParaRPr lang="en-US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028863" indent="-1028863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Replica acknowledged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Instructs MongoDB how to respond to writes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Levels of write concern</a:t>
            </a:r>
          </a:p>
          <a:p>
            <a:pPr marL="1829090" lvl="1" indent="-1028863"/>
            <a:r>
              <a:rPr lang="en-US" sz="27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Acknowledge</a:t>
            </a:r>
          </a:p>
          <a:p>
            <a:pPr marL="1829090" lvl="1" indent="-1028863"/>
            <a:r>
              <a:rPr lang="en-US" sz="27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Write depth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Examples of write concern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824" y="420687"/>
            <a:ext cx="15012724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Next Video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986" y="5145088"/>
            <a:ext cx="16916401" cy="1108024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ReadPreference</a:t>
            </a:r>
            <a:endParaRPr lang="en-US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Video 7.5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988" y="5145088"/>
            <a:ext cx="17221199" cy="1108024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ReadPreference</a:t>
            </a:r>
            <a:endParaRPr lang="en-US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0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ReadPreference and Load Balancing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Understand data needs</a:t>
            </a:r>
          </a:p>
          <a:p>
            <a:pPr marL="1829090" lvl="1" indent="-1028863"/>
            <a:r>
              <a:rPr lang="en-US" sz="24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Consistency</a:t>
            </a:r>
          </a:p>
          <a:p>
            <a:pPr marL="1829090" lvl="1" indent="-1028863"/>
            <a:r>
              <a:rPr lang="en-US" sz="24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Speed</a:t>
            </a:r>
          </a:p>
          <a:p>
            <a:pPr marL="1028863" indent="-1028863"/>
            <a:r>
              <a:rPr lang="en-US" sz="33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ReadPreference to identify data priorities</a:t>
            </a:r>
          </a:p>
          <a:p>
            <a:pPr marL="1028863" indent="-1028863"/>
            <a:r>
              <a:rPr lang="en-US" sz="33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Demonstrate use of ReadPreference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ReadPreference</a:t>
            </a:r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modes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primary</a:t>
            </a:r>
          </a:p>
          <a:p>
            <a:pPr marL="1028863" indent="-1028863"/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primaryPreferred</a:t>
            </a:r>
            <a:endParaRPr lang="en-US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028863" indent="-1028863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secondary</a:t>
            </a:r>
          </a:p>
          <a:p>
            <a:pPr marL="1028863" indent="-1028863"/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secondaryPreferred</a:t>
            </a:r>
            <a:endParaRPr lang="en-US" sz="3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028863" indent="-1028863"/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nearest</a:t>
            </a:r>
            <a:endParaRPr lang="en-US" sz="33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9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Understand data needs</a:t>
            </a:r>
          </a:p>
          <a:p>
            <a:pPr marL="1829090" lvl="1" indent="-1028863"/>
            <a:r>
              <a:rPr lang="en-US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Consistency</a:t>
            </a:r>
          </a:p>
          <a:p>
            <a:pPr marL="1829090" lvl="1" indent="-1028863"/>
            <a:r>
              <a:rPr lang="en-US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Speed</a:t>
            </a:r>
          </a:p>
          <a:p>
            <a:pPr marL="1028863" indent="-1028863"/>
            <a:r>
              <a:rPr lang="en-US" sz="33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ReadPreference to identify data priorities</a:t>
            </a:r>
          </a:p>
          <a:p>
            <a:pPr marL="1028863" indent="-1028863"/>
            <a:r>
              <a:rPr lang="en-US" sz="33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Demonstrate use of ReadPreference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Section Summary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Types of Nodes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 a replica set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Verify Failover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Write concern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ReadPreference and load distribution</a:t>
            </a:r>
            <a:endParaRPr lang="en-US" sz="27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3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Next Section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986" y="5145088"/>
            <a:ext cx="17221199" cy="1108024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Advanced </a:t>
            </a:r>
            <a:r>
              <a:rPr lang="en-US" sz="6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Topics</a:t>
            </a:r>
            <a:endParaRPr lang="en-US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2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4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Video 7.1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7387" y="4840287"/>
            <a:ext cx="16840199" cy="1108024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Types of Nodes</a:t>
            </a:r>
          </a:p>
        </p:txBody>
      </p:sp>
    </p:spTree>
    <p:extLst>
      <p:ext uri="{BB962C8B-B14F-4D97-AF65-F5344CB8AC3E}">
        <p14:creationId xmlns:p14="http://schemas.microsoft.com/office/powerpoint/2010/main" val="325149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Replica Set Concepts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Replica sets ensure multiple copies of data are available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Replica sets exist in odd numbers</a:t>
            </a:r>
          </a:p>
          <a:p>
            <a:pPr marL="1829090" lvl="1" indent="-1028863"/>
            <a:r>
              <a:rPr lang="en-US" sz="27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 Primary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writes go to primary, reads can be distributed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8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Types of Nodes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Regular node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Arbiter node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Special purpose nodes</a:t>
            </a:r>
          </a:p>
          <a:p>
            <a:pPr marL="1829090" lvl="1" indent="-1028863"/>
            <a:r>
              <a:rPr lang="en-US" sz="27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Active backup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Types of Nodes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151513"/>
              </p:ext>
            </p:extLst>
          </p:nvPr>
        </p:nvGraphicFramePr>
        <p:xfrm>
          <a:off x="1708467" y="3773485"/>
          <a:ext cx="14630392" cy="4343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598"/>
                <a:gridCol w="3657598"/>
                <a:gridCol w="3657598"/>
                <a:gridCol w="3657598"/>
              </a:tblGrid>
              <a:tr h="108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Node Type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Memory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Disk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Bandwidth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</a:tr>
              <a:tr h="108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Typical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High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Depends on Data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High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</a:tr>
              <a:tr h="108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Arbiter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Low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Low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Low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</a:tr>
              <a:tr h="108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Active Backup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Low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Depends on Data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smtClean="0">
                          <a:effectLst/>
                        </a:rPr>
                        <a:t>Medium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28575" marR="28575" marT="28575" marB="0" anchor="ctr"/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5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559" y="2401043"/>
            <a:ext cx="16462058" cy="7203121"/>
          </a:xfrm>
        </p:spPr>
        <p:txBody>
          <a:bodyPr>
            <a:noAutofit/>
          </a:bodyPr>
          <a:lstStyle/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Replica sets ensure multiple copies of your data are available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Replica sets exist in odd numbers</a:t>
            </a:r>
          </a:p>
          <a:p>
            <a:pPr marL="1829090" lvl="1" indent="-1028863"/>
            <a:r>
              <a:rPr lang="en-US" sz="27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Elect Primary</a:t>
            </a:r>
          </a:p>
          <a:p>
            <a:pPr marL="1028863" indent="-1028863"/>
            <a:r>
              <a:rPr lang="en-US" sz="3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 writes go to primary, reads can be </a:t>
            </a:r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distributed</a:t>
            </a:r>
          </a:p>
          <a:p>
            <a:pPr marL="1028863" indent="-1028863"/>
            <a:r>
              <a:rPr lang="en-US" sz="36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Various types of nodes can belong to a replica set</a:t>
            </a:r>
          </a:p>
          <a:p>
            <a:pPr marL="1829090" lvl="1" indent="-1028863"/>
            <a:r>
              <a:rPr lang="en-US" sz="27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Arbiter</a:t>
            </a:r>
          </a:p>
          <a:p>
            <a:pPr marL="1829090" lvl="1" indent="-1028863"/>
            <a:r>
              <a:rPr lang="en-US" sz="27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Special purpose</a:t>
            </a:r>
            <a:endParaRPr lang="en-US" sz="27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3" y="420687"/>
            <a:ext cx="15242646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Next Video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986" y="5145088"/>
            <a:ext cx="16840201" cy="1108024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 a replica set</a:t>
            </a:r>
            <a:endParaRPr lang="en-US" sz="60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64" y="420687"/>
            <a:ext cx="15012723" cy="1029018"/>
          </a:xfrm>
        </p:spPr>
        <p:txBody>
          <a:bodyPr>
            <a:noAutofit/>
          </a:bodyPr>
          <a:lstStyle/>
          <a:p>
            <a:r>
              <a:rPr lang="en-US" sz="5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Video 7.2</a:t>
            </a:r>
            <a:endParaRPr lang="en-US" sz="5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" y="1638806"/>
            <a:ext cx="18291175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4988" y="5145088"/>
            <a:ext cx="16992599" cy="1108024"/>
          </a:xfrm>
          <a:prstGeom prst="rect">
            <a:avLst/>
          </a:prstGeom>
          <a:noFill/>
        </p:spPr>
        <p:txBody>
          <a:bodyPr wrap="square" lIns="182909" tIns="91454" rIns="182909" bIns="91454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 a replica set</a:t>
            </a:r>
          </a:p>
        </p:txBody>
      </p:sp>
    </p:spTree>
    <p:extLst>
      <p:ext uri="{BB962C8B-B14F-4D97-AF65-F5344CB8AC3E}">
        <p14:creationId xmlns:p14="http://schemas.microsoft.com/office/powerpoint/2010/main" val="18409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10075</TotalTime>
  <Words>451</Words>
  <Application>Microsoft Office PowerPoint</Application>
  <PresentationFormat>Custom</PresentationFormat>
  <Paragraphs>132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In this section we’re going to take a look at</vt:lpstr>
      <vt:lpstr>Video 7.1</vt:lpstr>
      <vt:lpstr>Replica Set Concepts</vt:lpstr>
      <vt:lpstr>Types of Nodes</vt:lpstr>
      <vt:lpstr>Types of Nodes</vt:lpstr>
      <vt:lpstr>Summary</vt:lpstr>
      <vt:lpstr>Next Video</vt:lpstr>
      <vt:lpstr>Video 7.2</vt:lpstr>
      <vt:lpstr>Steps to build a replica set</vt:lpstr>
      <vt:lpstr>Linux screen utlility</vt:lpstr>
      <vt:lpstr>Summary</vt:lpstr>
      <vt:lpstr>Next Video</vt:lpstr>
      <vt:lpstr>Video 7.3</vt:lpstr>
      <vt:lpstr>Steps to verify failover works</vt:lpstr>
      <vt:lpstr>Summary</vt:lpstr>
      <vt:lpstr>Next Video</vt:lpstr>
      <vt:lpstr>Video 7.4</vt:lpstr>
      <vt:lpstr>Write Concern Concepts</vt:lpstr>
      <vt:lpstr>Synchronicity</vt:lpstr>
      <vt:lpstr>Write Concern Levels</vt:lpstr>
      <vt:lpstr>Summary</vt:lpstr>
      <vt:lpstr>Next Video</vt:lpstr>
      <vt:lpstr>Video 7.5</vt:lpstr>
      <vt:lpstr>ReadPreference and Load Balancing</vt:lpstr>
      <vt:lpstr>ReadPreference modes</vt:lpstr>
      <vt:lpstr>Summary</vt:lpstr>
      <vt:lpstr>Section Summary</vt:lpstr>
      <vt:lpstr>Next Section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Daniel</cp:lastModifiedBy>
  <cp:revision>166</cp:revision>
  <dcterms:created xsi:type="dcterms:W3CDTF">2012-06-08T11:26:48Z</dcterms:created>
  <dcterms:modified xsi:type="dcterms:W3CDTF">2014-11-06T02:32:09Z</dcterms:modified>
</cp:coreProperties>
</file>