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12192000"/>
  <p:notesSz cx="6858000" cy="9144000"/>
  <p:embeddedFontLst>
    <p:embeddedFont>
      <p:font typeface="Nuni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1" roundtripDataSignature="AMtx7mgHZt/2aiLvVvpnjcFGVcQ/QN04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A35B406-9EFE-4CFB-96CA-89398EAAEE65}">
  <a:tblStyle styleId="{4A35B406-9EFE-4CFB-96CA-89398EAAEE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BF7B40E7-F4EC-4914-9FB4-4CE66F09B13C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b9972dce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b9972dce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70b9972dce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ad4536584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ad4536584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6ad4536584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565075e97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565075e97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6565075e97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565075e97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565075e97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6565075e97_0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565075e97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565075e97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6565075e97_0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41d3355a0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41d3355a0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741d3355a0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aeb46c32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aeb46c32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6aeb46c324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aeb46c324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6aeb46c324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6aeb46c324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6aeb46c324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6aeb46c324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6aeb46c324_0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6aeb46c324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6aeb46c324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6aeb46c324_0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70b9972dce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70b9972dce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70b9972dce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70b9972dce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70b9972dce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70b9972dce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565075e97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565075e97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6565075e97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565075e97_0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565075e97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6565075e97_0_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565075e97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565075e97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6565075e97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565075e97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565075e97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6565075e97_0_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ad453658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ad453658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6ad4536584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40cb563ac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40cb563ac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740cb563ac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ad4536584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ad4536584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6ad4536584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0"/>
            <a:ext cx="12192000" cy="691896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4"/>
          <p:cNvSpPr/>
          <p:nvPr/>
        </p:nvSpPr>
        <p:spPr>
          <a:xfrm>
            <a:off x="0" y="5534297"/>
            <a:ext cx="2743200" cy="1384663"/>
          </a:xfrm>
          <a:prstGeom prst="rtTriangle">
            <a:avLst/>
          </a:prstGeom>
          <a:solidFill>
            <a:srgbClr val="9C4EE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4"/>
          <p:cNvSpPr/>
          <p:nvPr/>
        </p:nvSpPr>
        <p:spPr>
          <a:xfrm rot="10800000">
            <a:off x="6923314" y="0"/>
            <a:ext cx="5268686" cy="3335383"/>
          </a:xfrm>
          <a:prstGeom prst="rtTriangle">
            <a:avLst/>
          </a:prstGeom>
          <a:solidFill>
            <a:srgbClr val="9C4EE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4"/>
          <p:cNvSpPr/>
          <p:nvPr/>
        </p:nvSpPr>
        <p:spPr>
          <a:xfrm rot="5400000">
            <a:off x="8107680" y="914401"/>
            <a:ext cx="1663337" cy="1750423"/>
          </a:xfrm>
          <a:prstGeom prst="rtTriangle">
            <a:avLst/>
          </a:prstGeom>
          <a:solidFill>
            <a:srgbClr val="3F3F3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4"/>
          <p:cNvSpPr/>
          <p:nvPr/>
        </p:nvSpPr>
        <p:spPr>
          <a:xfrm>
            <a:off x="0" y="1260264"/>
            <a:ext cx="5617029" cy="762001"/>
          </a:xfrm>
          <a:prstGeom prst="rect">
            <a:avLst/>
          </a:prstGeom>
          <a:solidFill>
            <a:srgbClr val="26262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"/>
          <p:cNvSpPr txBox="1"/>
          <p:nvPr/>
        </p:nvSpPr>
        <p:spPr>
          <a:xfrm>
            <a:off x="274320" y="1348876"/>
            <a:ext cx="520772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Título do Slide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"/>
          <p:cNvSpPr txBox="1"/>
          <p:nvPr/>
        </p:nvSpPr>
        <p:spPr>
          <a:xfrm>
            <a:off x="204652" y="6226628"/>
            <a:ext cx="419753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Escola SENAI de Informática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/>
          <p:nvPr/>
        </p:nvSpPr>
        <p:spPr>
          <a:xfrm>
            <a:off x="274320" y="2328078"/>
            <a:ext cx="7659188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pt-BR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ASSUNTO EM QUESTÃO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e Título Vertical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>
  <p:cSld name="Título e Conteúdo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0" y="0"/>
            <a:ext cx="12192000" cy="691896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5"/>
          <p:cNvSpPr/>
          <p:nvPr/>
        </p:nvSpPr>
        <p:spPr>
          <a:xfrm>
            <a:off x="0" y="5534297"/>
            <a:ext cx="2743200" cy="1384663"/>
          </a:xfrm>
          <a:prstGeom prst="rtTriangle">
            <a:avLst/>
          </a:prstGeom>
          <a:solidFill>
            <a:srgbClr val="9C4EE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5"/>
          <p:cNvSpPr/>
          <p:nvPr/>
        </p:nvSpPr>
        <p:spPr>
          <a:xfrm rot="10800000">
            <a:off x="6923314" y="0"/>
            <a:ext cx="5268686" cy="3335383"/>
          </a:xfrm>
          <a:prstGeom prst="rtTriangle">
            <a:avLst/>
          </a:prstGeom>
          <a:solidFill>
            <a:srgbClr val="9C4EE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5"/>
          <p:cNvSpPr/>
          <p:nvPr/>
        </p:nvSpPr>
        <p:spPr>
          <a:xfrm rot="5400000">
            <a:off x="8107680" y="914401"/>
            <a:ext cx="1663337" cy="1750423"/>
          </a:xfrm>
          <a:prstGeom prst="rtTriangle">
            <a:avLst/>
          </a:prstGeom>
          <a:solidFill>
            <a:srgbClr val="3F3F3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5"/>
          <p:cNvSpPr txBox="1"/>
          <p:nvPr/>
        </p:nvSpPr>
        <p:spPr>
          <a:xfrm>
            <a:off x="200298" y="6226628"/>
            <a:ext cx="419753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Escola SENAI de Informática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4EE2"/>
              </a:buClr>
              <a:buSzPts val="4800"/>
              <a:buFont typeface="Calibri"/>
              <a:buNone/>
              <a:defRPr b="1" sz="4800">
                <a:solidFill>
                  <a:srgbClr val="9C4EE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0" name="Google Shape;70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gif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/>
          <p:nvPr/>
        </p:nvSpPr>
        <p:spPr>
          <a:xfrm>
            <a:off x="0" y="0"/>
            <a:ext cx="12192000" cy="691896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0" y="5534297"/>
            <a:ext cx="2743200" cy="1384663"/>
          </a:xfrm>
          <a:prstGeom prst="rtTriangle">
            <a:avLst/>
          </a:prstGeom>
          <a:solidFill>
            <a:srgbClr val="9C4EE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 rot="10800000">
            <a:off x="6923314" y="0"/>
            <a:ext cx="5268686" cy="3335383"/>
          </a:xfrm>
          <a:prstGeom prst="rtTriangle">
            <a:avLst/>
          </a:prstGeom>
          <a:solidFill>
            <a:srgbClr val="9C4EE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/>
          <p:nvPr/>
        </p:nvSpPr>
        <p:spPr>
          <a:xfrm rot="5400000">
            <a:off x="8107680" y="914401"/>
            <a:ext cx="1663337" cy="1750423"/>
          </a:xfrm>
          <a:prstGeom prst="rtTriangle">
            <a:avLst/>
          </a:prstGeom>
          <a:solidFill>
            <a:srgbClr val="3F3F3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0" y="1260264"/>
            <a:ext cx="5617029" cy="762001"/>
          </a:xfrm>
          <a:prstGeom prst="rect">
            <a:avLst/>
          </a:prstGeom>
          <a:solidFill>
            <a:srgbClr val="26262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274320" y="1348876"/>
            <a:ext cx="520772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SPRINT </a:t>
            </a:r>
            <a:r>
              <a:rPr b="1" lang="pt-BR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204652" y="6226628"/>
            <a:ext cx="419753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Escola SENAI de Informática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204650" y="2633575"/>
            <a:ext cx="9712800" cy="25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pt-BR" sz="6000">
                <a:solidFill>
                  <a:srgbClr val="3A3838"/>
                </a:solidFill>
              </a:rPr>
              <a:t>Javascript</a:t>
            </a:r>
            <a:endParaRPr b="1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0b9972dce_0_24"/>
          <p:cNvSpPr txBox="1"/>
          <p:nvPr>
            <p:ph type="title"/>
          </p:nvPr>
        </p:nvSpPr>
        <p:spPr>
          <a:xfrm>
            <a:off x="6239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Alguns estilos no javascript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8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("teste").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style.color </a:t>
            </a: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pt-BR" sz="18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"red"</a:t>
            </a: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/>
          </a:p>
        </p:txBody>
      </p:sp>
      <p:graphicFrame>
        <p:nvGraphicFramePr>
          <p:cNvPr id="176" name="Google Shape;176;g70b9972dce_0_24"/>
          <p:cNvGraphicFramePr/>
          <p:nvPr/>
        </p:nvGraphicFramePr>
        <p:xfrm>
          <a:off x="0" y="162415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{BF7B40E7-F4EC-4914-9FB4-4CE66F09B13C}</a:tableStyleId>
              </a:tblPr>
              <a:tblGrid>
                <a:gridCol w="3084425"/>
                <a:gridCol w="2964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888888"/>
                          </a:solidFill>
                        </a:rPr>
                        <a:t>Propriedade – CSS</a:t>
                      </a:r>
                      <a:endParaRPr b="1" sz="1300">
                        <a:solidFill>
                          <a:srgbClr val="888888"/>
                        </a:solidFill>
                      </a:endParaRPr>
                    </a:p>
                  </a:txBody>
                  <a:tcPr marT="57150" marB="57150" marR="142875" marL="142875" anchor="ctr">
                    <a:lnB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888888"/>
                          </a:solidFill>
                        </a:rPr>
                        <a:t>Referência – JavaScript</a:t>
                      </a:r>
                      <a:endParaRPr b="1" sz="1300">
                        <a:solidFill>
                          <a:srgbClr val="888888"/>
                        </a:solidFill>
                      </a:endParaRPr>
                    </a:p>
                  </a:txBody>
                  <a:tcPr marT="57150" marB="57150" marR="142875" marL="142875" anchor="ctr">
                    <a:lnB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pt-BR" sz="1300"/>
                        <a:t>background</a:t>
                      </a:r>
                      <a:endParaRPr sz="1300"/>
                    </a:p>
                  </a:txBody>
                  <a:tcPr marT="57150" marB="57150" marR="142875" marL="1428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pt-BR" sz="1300"/>
                        <a:t>background</a:t>
                      </a:r>
                      <a:endParaRPr sz="1300"/>
                    </a:p>
                  </a:txBody>
                  <a:tcPr marT="57150" marB="57150" marR="142875" marL="1428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pt-BR" sz="1300"/>
                        <a:t>background-color</a:t>
                      </a:r>
                      <a:endParaRPr sz="1300"/>
                    </a:p>
                  </a:txBody>
                  <a:tcPr marT="57150" marB="57150" marR="142875" marL="1428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pt-BR" sz="1300"/>
                        <a:t>backgroundColor</a:t>
                      </a:r>
                      <a:endParaRPr sz="1300"/>
                    </a:p>
                  </a:txBody>
                  <a:tcPr marT="57150" marB="57150" marR="142875" marL="1428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pt-BR" sz="1300"/>
                        <a:t>background-image</a:t>
                      </a:r>
                      <a:endParaRPr sz="1300"/>
                    </a:p>
                  </a:txBody>
                  <a:tcPr marT="57150" marB="57150" marR="142875" marL="1428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pt-BR" sz="1300"/>
                        <a:t>backgroundImage</a:t>
                      </a:r>
                      <a:endParaRPr sz="1300"/>
                    </a:p>
                  </a:txBody>
                  <a:tcPr marT="57150" marB="57150" marR="142875" marL="1428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pt-BR" sz="1300"/>
                        <a:t>border</a:t>
                      </a:r>
                      <a:endParaRPr sz="1300"/>
                    </a:p>
                  </a:txBody>
                  <a:tcPr marT="57150" marB="57150" marR="142875" marL="1428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pt-BR" sz="1300"/>
                        <a:t>border</a:t>
                      </a:r>
                      <a:endParaRPr sz="1300"/>
                    </a:p>
                  </a:txBody>
                  <a:tcPr marT="57150" marB="57150" marR="142875" marL="1428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pt-BR" sz="1300"/>
                        <a:t>border-color</a:t>
                      </a:r>
                      <a:endParaRPr sz="1300"/>
                    </a:p>
                  </a:txBody>
                  <a:tcPr marT="57150" marB="57150" marR="142875" marL="1428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pt-BR" sz="1300"/>
                        <a:t>borderColor</a:t>
                      </a:r>
                      <a:endParaRPr sz="1300"/>
                    </a:p>
                  </a:txBody>
                  <a:tcPr marT="57150" marB="57150" marR="142875" marL="1428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pt-BR" sz="1300"/>
                        <a:t>color</a:t>
                      </a:r>
                      <a:endParaRPr sz="1300"/>
                    </a:p>
                  </a:txBody>
                  <a:tcPr marT="57150" marB="57150" marR="142875" marL="1428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pt-BR" sz="1300"/>
                        <a:t>color</a:t>
                      </a:r>
                      <a:endParaRPr sz="1300"/>
                    </a:p>
                  </a:txBody>
                  <a:tcPr marT="57150" marB="57150" marR="142875" marL="1428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pt-BR" sz="1300"/>
                        <a:t>font-family</a:t>
                      </a:r>
                      <a:endParaRPr sz="1300"/>
                    </a:p>
                  </a:txBody>
                  <a:tcPr marT="57150" marB="57150" marR="142875" marL="1428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pt-BR" sz="1300"/>
                        <a:t>fontFamily</a:t>
                      </a:r>
                      <a:endParaRPr sz="1300"/>
                    </a:p>
                  </a:txBody>
                  <a:tcPr marT="57150" marB="57150" marR="142875" marL="1428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pt-BR" sz="1300"/>
                        <a:t>font-size</a:t>
                      </a:r>
                      <a:endParaRPr sz="1300"/>
                    </a:p>
                  </a:txBody>
                  <a:tcPr marT="57150" marB="57150" marR="142875" marL="1428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pt-BR" sz="1300"/>
                        <a:t>fontSize</a:t>
                      </a:r>
                      <a:endParaRPr sz="1300"/>
                    </a:p>
                  </a:txBody>
                  <a:tcPr marT="57150" marB="57150" marR="142875" marL="1428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pt-BR" sz="1300"/>
                        <a:t>font-weight</a:t>
                      </a:r>
                      <a:endParaRPr sz="1300"/>
                    </a:p>
                  </a:txBody>
                  <a:tcPr marT="57150" marB="57150" marR="142875" marL="1428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pt-BR" sz="1300"/>
                        <a:t>fontWeight</a:t>
                      </a:r>
                      <a:endParaRPr sz="1300"/>
                    </a:p>
                  </a:txBody>
                  <a:tcPr marT="57150" marB="57150" marR="142875" marL="1428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7" name="Google Shape;177;g70b9972dce_0_24"/>
          <p:cNvGraphicFramePr/>
          <p:nvPr/>
        </p:nvGraphicFramePr>
        <p:xfrm>
          <a:off x="6222963" y="162415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{BF7B40E7-F4EC-4914-9FB4-4CE66F09B13C}</a:tableStyleId>
              </a:tblPr>
              <a:tblGrid>
                <a:gridCol w="3071050"/>
                <a:gridCol w="2897975"/>
              </a:tblGrid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888888"/>
                          </a:solidFill>
                        </a:rPr>
                        <a:t>Propriedade – CSS</a:t>
                      </a:r>
                      <a:endParaRPr b="1" sz="1300">
                        <a:solidFill>
                          <a:srgbClr val="888888"/>
                        </a:solidFill>
                      </a:endParaRPr>
                    </a:p>
                  </a:txBody>
                  <a:tcPr marT="57150" marB="57150" marR="142875" marL="142875" anchor="ctr">
                    <a:lnB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888888"/>
                          </a:solidFill>
                        </a:rPr>
                        <a:t>Referência – JavaScript</a:t>
                      </a:r>
                      <a:endParaRPr b="1" sz="1300">
                        <a:solidFill>
                          <a:srgbClr val="888888"/>
                        </a:solidFill>
                      </a:endParaRPr>
                    </a:p>
                  </a:txBody>
                  <a:tcPr marT="57150" marB="57150" marR="142875" marL="142875" anchor="ctr">
                    <a:lnB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pt-BR" sz="1300"/>
                        <a:t>margin</a:t>
                      </a:r>
                      <a:endParaRPr sz="1300"/>
                    </a:p>
                  </a:txBody>
                  <a:tcPr marT="57150" marB="57150" marR="142875" marL="1428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pt-BR" sz="1300"/>
                        <a:t>margin</a:t>
                      </a:r>
                      <a:endParaRPr sz="1300"/>
                    </a:p>
                  </a:txBody>
                  <a:tcPr marT="57150" marB="57150" marR="142875" marL="1428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pt-BR" sz="1300"/>
                        <a:t>margin-bottom</a:t>
                      </a:r>
                      <a:endParaRPr sz="1300"/>
                    </a:p>
                  </a:txBody>
                  <a:tcPr marT="57150" marB="57150" marR="142875" marL="1428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pt-BR" sz="1300"/>
                        <a:t>marginBottom</a:t>
                      </a:r>
                      <a:endParaRPr sz="1300"/>
                    </a:p>
                  </a:txBody>
                  <a:tcPr marT="57150" marB="57150" marR="142875" marL="1428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pt-BR" sz="1300"/>
                        <a:t>margin-left</a:t>
                      </a:r>
                      <a:endParaRPr sz="1300"/>
                    </a:p>
                  </a:txBody>
                  <a:tcPr marT="57150" marB="57150" marR="142875" marL="1428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pt-BR" sz="1300"/>
                        <a:t>marginLeft</a:t>
                      </a:r>
                      <a:endParaRPr sz="1300"/>
                    </a:p>
                  </a:txBody>
                  <a:tcPr marT="57150" marB="57150" marR="142875" marL="1428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pt-BR" sz="1300"/>
                        <a:t>margin-right</a:t>
                      </a:r>
                      <a:endParaRPr sz="1300"/>
                    </a:p>
                  </a:txBody>
                  <a:tcPr marT="57150" marB="57150" marR="142875" marL="1428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pt-BR" sz="1300"/>
                        <a:t>marginRight</a:t>
                      </a:r>
                      <a:endParaRPr sz="1300"/>
                    </a:p>
                  </a:txBody>
                  <a:tcPr marT="57150" marB="57150" marR="142875" marL="1428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pt-BR" sz="1300"/>
                        <a:t>margin-top</a:t>
                      </a:r>
                      <a:endParaRPr sz="1300"/>
                    </a:p>
                  </a:txBody>
                  <a:tcPr marT="57150" marB="57150" marR="142875" marL="1428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pt-BR" sz="1300"/>
                        <a:t>marginTop</a:t>
                      </a:r>
                      <a:endParaRPr sz="1300"/>
                    </a:p>
                  </a:txBody>
                  <a:tcPr marT="57150" marB="57150" marR="142875" marL="1428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pt-BR" sz="1300"/>
                        <a:t>padding, padding-bottom, padding-left, padding-right, padding-top</a:t>
                      </a:r>
                      <a:endParaRPr sz="1300"/>
                    </a:p>
                  </a:txBody>
                  <a:tcPr marT="57150" marB="57150" marR="142875" marL="1428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pt-BR" sz="1300"/>
                        <a:t>padding, </a:t>
                      </a:r>
                      <a:r>
                        <a:rPr lang="pt-BR" sz="1300">
                          <a:solidFill>
                            <a:schemeClr val="dk1"/>
                          </a:solidFill>
                        </a:rPr>
                        <a:t>paddingBottom, paddingLeft, paddingRight, paddingTop</a:t>
                      </a:r>
                      <a:endParaRPr sz="1300"/>
                    </a:p>
                  </a:txBody>
                  <a:tcPr marT="57150" marB="57150" marR="142875" marL="1428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pt-BR" sz="1300"/>
                        <a:t>text-align</a:t>
                      </a:r>
                      <a:endParaRPr sz="1300"/>
                    </a:p>
                  </a:txBody>
                  <a:tcPr marT="57150" marB="57150" marR="142875" marL="1428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pt-BR" sz="1300"/>
                        <a:t>textAlign</a:t>
                      </a:r>
                      <a:endParaRPr sz="1300"/>
                    </a:p>
                  </a:txBody>
                  <a:tcPr marT="57150" marB="57150" marR="142875" marL="1428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pt-BR" sz="1300"/>
                        <a:t>text-decoration</a:t>
                      </a:r>
                      <a:endParaRPr sz="1300"/>
                    </a:p>
                  </a:txBody>
                  <a:tcPr marT="57150" marB="57150" marR="142875" marL="1428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900"/>
                        </a:spcAft>
                        <a:buNone/>
                      </a:pPr>
                      <a:r>
                        <a:rPr lang="pt-BR" sz="1300"/>
                        <a:t>textDecoration</a:t>
                      </a:r>
                      <a:endParaRPr sz="1300"/>
                    </a:p>
                  </a:txBody>
                  <a:tcPr marT="57150" marB="57150" marR="142875" marL="1428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ad4536584_0_10"/>
          <p:cNvSpPr txBox="1"/>
          <p:nvPr>
            <p:ph type="title"/>
          </p:nvPr>
        </p:nvSpPr>
        <p:spPr>
          <a:xfrm>
            <a:off x="838200" y="365125"/>
            <a:ext cx="6972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Alguns Eventos </a:t>
            </a:r>
            <a:endParaRPr/>
          </a:p>
        </p:txBody>
      </p:sp>
      <p:sp>
        <p:nvSpPr>
          <p:cNvPr id="184" name="Google Shape;184;g6ad4536584_0_10"/>
          <p:cNvSpPr txBox="1"/>
          <p:nvPr/>
        </p:nvSpPr>
        <p:spPr>
          <a:xfrm>
            <a:off x="838200" y="1580550"/>
            <a:ext cx="7131600" cy="10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53A44"/>
                </a:solidFill>
                <a:latin typeface="Calibri"/>
                <a:ea typeface="Calibri"/>
                <a:cs typeface="Calibri"/>
                <a:sym typeface="Calibri"/>
              </a:rPr>
              <a:t>Os eventos são basicamente um conjunto de ações que são realizadas em um determinado elemento da página web, seja um texto, uma imagem, uma div...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5" name="Google Shape;185;g6ad4536584_0_10"/>
          <p:cNvGraphicFramePr/>
          <p:nvPr/>
        </p:nvGraphicFramePr>
        <p:xfrm>
          <a:off x="1019450" y="3016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{4A35B406-9EFE-4CFB-96CA-89398EAAEE65}</a:tableStyleId>
              </a:tblPr>
              <a:tblGrid>
                <a:gridCol w="2424400"/>
                <a:gridCol w="7929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onChange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8CA6B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muda o valor do elemento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8CA6B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onClick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elemento é clicado pelo usuário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onMouseOut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53535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define ação quando o usuário retira o mouse sobre o elemento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onMouseMove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define ação quando o usuário mover o mouse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onMouseUp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define  ação quando soltar o mouse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onKeyUp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define ação quando a tecla é solta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565075e97_0_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Javascript</a:t>
            </a:r>
            <a:endParaRPr/>
          </a:p>
        </p:txBody>
      </p:sp>
      <p:sp>
        <p:nvSpPr>
          <p:cNvPr id="192" name="Google Shape;192;g6565075e97_0_21"/>
          <p:cNvSpPr txBox="1"/>
          <p:nvPr>
            <p:ph type="title"/>
          </p:nvPr>
        </p:nvSpPr>
        <p:spPr>
          <a:xfrm>
            <a:off x="1299750" y="1879650"/>
            <a:ext cx="2699700" cy="75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674EA7"/>
                </a:solidFill>
              </a:rPr>
              <a:t>Estrutura Condicional</a:t>
            </a:r>
            <a:endParaRPr sz="2200">
              <a:solidFill>
                <a:srgbClr val="674EA7"/>
              </a:solidFill>
            </a:endParaRPr>
          </a:p>
        </p:txBody>
      </p:sp>
      <p:sp>
        <p:nvSpPr>
          <p:cNvPr id="193" name="Google Shape;193;g6565075e97_0_21"/>
          <p:cNvSpPr txBox="1"/>
          <p:nvPr>
            <p:ph type="title"/>
          </p:nvPr>
        </p:nvSpPr>
        <p:spPr>
          <a:xfrm>
            <a:off x="6763200" y="2634438"/>
            <a:ext cx="2593500" cy="75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351C75"/>
                </a:solidFill>
              </a:rPr>
              <a:t>Estrutura Repetição</a:t>
            </a:r>
            <a:endParaRPr sz="2200">
              <a:solidFill>
                <a:srgbClr val="351C75"/>
              </a:solidFill>
            </a:endParaRPr>
          </a:p>
        </p:txBody>
      </p:sp>
      <p:sp>
        <p:nvSpPr>
          <p:cNvPr id="194" name="Google Shape;194;g6565075e97_0_21"/>
          <p:cNvSpPr txBox="1"/>
          <p:nvPr/>
        </p:nvSpPr>
        <p:spPr>
          <a:xfrm>
            <a:off x="838200" y="2732050"/>
            <a:ext cx="3622800" cy="30000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253A44"/>
                </a:solidFill>
              </a:rPr>
              <a:t>var nomeUsuario = "Laura";</a:t>
            </a:r>
            <a:endParaRPr sz="1800">
              <a:solidFill>
                <a:srgbClr val="253A4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253A44"/>
                </a:solidFill>
              </a:rPr>
              <a:t>var mensagem = "";</a:t>
            </a:r>
            <a:endParaRPr sz="1800">
              <a:solidFill>
                <a:srgbClr val="253A4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253A44"/>
                </a:solidFill>
              </a:rPr>
              <a:t>  </a:t>
            </a:r>
            <a:endParaRPr sz="1800">
              <a:solidFill>
                <a:srgbClr val="253A4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253A44"/>
                </a:solidFill>
              </a:rPr>
              <a:t>if</a:t>
            </a:r>
            <a:r>
              <a:rPr lang="pt-BR" sz="1800">
                <a:solidFill>
                  <a:srgbClr val="253A44"/>
                </a:solidFill>
              </a:rPr>
              <a:t> (nomeUsuario == "Laura”) {</a:t>
            </a:r>
            <a:endParaRPr sz="1800">
              <a:solidFill>
                <a:srgbClr val="253A4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253A44"/>
                </a:solidFill>
              </a:rPr>
              <a:t>    mensagem = "Nome igual";  </a:t>
            </a:r>
            <a:endParaRPr sz="1800">
              <a:solidFill>
                <a:srgbClr val="253A4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253A44"/>
                </a:solidFill>
              </a:rPr>
              <a:t>} </a:t>
            </a:r>
            <a:r>
              <a:rPr b="1" lang="pt-BR" sz="1800">
                <a:solidFill>
                  <a:srgbClr val="253A44"/>
                </a:solidFill>
              </a:rPr>
              <a:t>else</a:t>
            </a:r>
            <a:r>
              <a:rPr lang="pt-BR" sz="1800">
                <a:solidFill>
                  <a:srgbClr val="253A44"/>
                </a:solidFill>
              </a:rPr>
              <a:t> {</a:t>
            </a:r>
            <a:endParaRPr sz="1800">
              <a:solidFill>
                <a:srgbClr val="253A4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253A44"/>
                </a:solidFill>
              </a:rPr>
              <a:t>    mensagem = "Nome diferente";  </a:t>
            </a:r>
            <a:endParaRPr sz="1800">
              <a:solidFill>
                <a:srgbClr val="253A4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253A44"/>
                </a:solidFill>
              </a:rPr>
              <a:t>}</a:t>
            </a:r>
            <a:endParaRPr sz="1800">
              <a:solidFill>
                <a:srgbClr val="253A4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53A4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253A44"/>
                </a:solidFill>
              </a:rPr>
              <a:t>document.write (mensagem);</a:t>
            </a:r>
            <a:endParaRPr sz="1800">
              <a:solidFill>
                <a:srgbClr val="253A44"/>
              </a:solidFill>
            </a:endParaRPr>
          </a:p>
        </p:txBody>
      </p:sp>
      <p:sp>
        <p:nvSpPr>
          <p:cNvPr id="195" name="Google Shape;195;g6565075e97_0_21"/>
          <p:cNvSpPr txBox="1"/>
          <p:nvPr/>
        </p:nvSpPr>
        <p:spPr>
          <a:xfrm>
            <a:off x="5224400" y="3570250"/>
            <a:ext cx="3074700" cy="1738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var count = 0;</a:t>
            </a:r>
            <a:endParaRPr sz="18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while </a:t>
            </a:r>
            <a:r>
              <a:rPr lang="pt-BR" sz="1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( count &lt;= 10 ) {</a:t>
            </a:r>
            <a:endParaRPr sz="18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document.write( count); count++;</a:t>
            </a:r>
            <a:endParaRPr sz="18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79400" marR="279400" rtl="0" algn="just">
              <a:lnSpc>
                <a:spcPct val="200000"/>
              </a:lnSpc>
              <a:spcBef>
                <a:spcPts val="0"/>
              </a:spcBef>
              <a:spcAft>
                <a:spcPts val="2300"/>
              </a:spcAft>
              <a:buNone/>
            </a:pPr>
            <a:r>
              <a:rPr lang="pt-BR" sz="1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8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6565075e97_0_21"/>
          <p:cNvSpPr txBox="1"/>
          <p:nvPr/>
        </p:nvSpPr>
        <p:spPr>
          <a:xfrm>
            <a:off x="8419500" y="3570375"/>
            <a:ext cx="3074700" cy="1738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var count = 11;</a:t>
            </a:r>
            <a:endParaRPr sz="18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do</a:t>
            </a:r>
            <a:r>
              <a:rPr lang="pt-BR" sz="1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{</a:t>
            </a:r>
            <a:endParaRPr sz="18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document.write( count );	count++;</a:t>
            </a:r>
            <a:endParaRPr sz="18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79400" marR="279400" rtl="0" algn="just">
              <a:lnSpc>
                <a:spcPct val="200000"/>
              </a:lnSpc>
              <a:spcBef>
                <a:spcPts val="0"/>
              </a:spcBef>
              <a:spcAft>
                <a:spcPts val="2300"/>
              </a:spcAft>
              <a:buNone/>
            </a:pPr>
            <a:r>
              <a:rPr lang="pt-BR" sz="1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r>
              <a:rPr b="1" lang="pt-BR" sz="1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while </a:t>
            </a:r>
            <a:r>
              <a:rPr lang="pt-BR" sz="1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( count &lt;= 10 )</a:t>
            </a:r>
            <a:endParaRPr sz="18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6565075e97_0_21"/>
          <p:cNvSpPr txBox="1"/>
          <p:nvPr/>
        </p:nvSpPr>
        <p:spPr>
          <a:xfrm>
            <a:off x="6788550" y="5452250"/>
            <a:ext cx="3000000" cy="1021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pt-BR" sz="1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( var i = 0; i &lt;= 10; i++ ) {</a:t>
            </a:r>
            <a:endParaRPr sz="18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	document.write( i );</a:t>
            </a:r>
            <a:endParaRPr sz="18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79400" marR="279400" rtl="0" algn="just">
              <a:lnSpc>
                <a:spcPct val="200000"/>
              </a:lnSpc>
              <a:spcBef>
                <a:spcPts val="0"/>
              </a:spcBef>
              <a:spcAft>
                <a:spcPts val="2300"/>
              </a:spcAft>
              <a:buNone/>
            </a:pPr>
            <a:r>
              <a:rPr lang="pt-BR" sz="1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8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565075e97_0_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Javascript</a:t>
            </a:r>
            <a:endParaRPr/>
          </a:p>
        </p:txBody>
      </p:sp>
      <p:sp>
        <p:nvSpPr>
          <p:cNvPr id="204" name="Google Shape;204;g6565075e97_0_29"/>
          <p:cNvSpPr txBox="1"/>
          <p:nvPr>
            <p:ph type="title"/>
          </p:nvPr>
        </p:nvSpPr>
        <p:spPr>
          <a:xfrm>
            <a:off x="985550" y="1803450"/>
            <a:ext cx="2121900" cy="75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Function</a:t>
            </a:r>
            <a:endParaRPr sz="3000"/>
          </a:p>
        </p:txBody>
      </p:sp>
      <p:sp>
        <p:nvSpPr>
          <p:cNvPr id="205" name="Google Shape;205;g6565075e97_0_29"/>
          <p:cNvSpPr txBox="1"/>
          <p:nvPr/>
        </p:nvSpPr>
        <p:spPr>
          <a:xfrm>
            <a:off x="1617575" y="2670875"/>
            <a:ext cx="8061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90500" marR="19050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soma(x,y){ 			</a:t>
            </a:r>
            <a:r>
              <a:rPr lang="pt-BR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//definindo a função antes de invocar</a:t>
            </a:r>
            <a:endParaRPr sz="20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266700" lvl="0" marL="190500" marR="19050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x + y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90500" marR="19050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90500" marR="19050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soma(1,3)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90500" marR="19050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------------------------------------------------------------------------------------------------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90500" marR="19050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soma(1,3)					</a:t>
            </a:r>
            <a:r>
              <a:rPr lang="pt-BR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//invocando antes de definir</a:t>
            </a:r>
            <a:endParaRPr sz="20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90500" marR="19050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function </a:t>
            </a: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soma</a:t>
            </a: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(x,y){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266700" lvl="0" marL="190500" marR="19050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x + y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90500" marR="19050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565075e97_0_3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EcmaScript</a:t>
            </a:r>
            <a:endParaRPr/>
          </a:p>
        </p:txBody>
      </p:sp>
      <p:sp>
        <p:nvSpPr>
          <p:cNvPr id="212" name="Google Shape;212;g6565075e97_0_35"/>
          <p:cNvSpPr txBox="1"/>
          <p:nvPr/>
        </p:nvSpPr>
        <p:spPr>
          <a:xfrm>
            <a:off x="838200" y="522400"/>
            <a:ext cx="6978600" cy="3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7968"/>
              </a:spcBef>
              <a:spcAft>
                <a:spcPts val="0"/>
              </a:spcAft>
              <a:buNone/>
            </a:pPr>
            <a:r>
              <a:rPr lang="pt-BR" sz="1798">
                <a:solidFill>
                  <a:schemeClr val="dk1"/>
                </a:solidFill>
              </a:rPr>
              <a:t>P</a:t>
            </a:r>
            <a:r>
              <a:rPr lang="pt-BR" sz="1798">
                <a:solidFill>
                  <a:schemeClr val="dk1"/>
                </a:solidFill>
              </a:rPr>
              <a:t>ara que a linguagem evoluísse </a:t>
            </a:r>
            <a:r>
              <a:rPr lang="pt-BR" sz="1798">
                <a:solidFill>
                  <a:schemeClr val="dk1"/>
                </a:solidFill>
              </a:rPr>
              <a:t>obedecendo a determinados </a:t>
            </a:r>
            <a:r>
              <a:rPr b="1" lang="pt-BR" sz="1798">
                <a:solidFill>
                  <a:schemeClr val="dk1"/>
                </a:solidFill>
              </a:rPr>
              <a:t>padrões e normativas</a:t>
            </a:r>
            <a:r>
              <a:rPr b="1" lang="pt-BR" sz="1398">
                <a:solidFill>
                  <a:schemeClr val="dk1"/>
                </a:solidFill>
              </a:rPr>
              <a:t>,</a:t>
            </a:r>
            <a:r>
              <a:rPr lang="pt-BR" sz="1398">
                <a:solidFill>
                  <a:schemeClr val="dk1"/>
                </a:solidFill>
              </a:rPr>
              <a:t> </a:t>
            </a:r>
            <a:r>
              <a:rPr lang="pt-BR" sz="1798">
                <a:solidFill>
                  <a:schemeClr val="dk1"/>
                </a:solidFill>
              </a:rPr>
              <a:t>os criadores do Javascript se associaram ao </a:t>
            </a:r>
            <a:r>
              <a:rPr b="1" lang="pt-BR" sz="1798">
                <a:solidFill>
                  <a:schemeClr val="dk1"/>
                </a:solidFill>
              </a:rPr>
              <a:t>ECMA</a:t>
            </a:r>
            <a:r>
              <a:rPr b="1" lang="pt-BR" sz="1398">
                <a:solidFill>
                  <a:schemeClr val="dk1"/>
                </a:solidFill>
              </a:rPr>
              <a:t>(</a:t>
            </a:r>
            <a:r>
              <a:rPr b="1" lang="pt-BR" sz="1798">
                <a:solidFill>
                  <a:schemeClr val="dk1"/>
                </a:solidFill>
              </a:rPr>
              <a:t>European Computer Manufactures Association</a:t>
            </a:r>
            <a:r>
              <a:rPr b="1" lang="pt-BR" sz="1398">
                <a:solidFill>
                  <a:schemeClr val="dk1"/>
                </a:solidFill>
              </a:rPr>
              <a:t>)</a:t>
            </a:r>
            <a:r>
              <a:rPr lang="pt-BR" sz="1398">
                <a:solidFill>
                  <a:schemeClr val="dk1"/>
                </a:solidFill>
              </a:rPr>
              <a:t> </a:t>
            </a:r>
            <a:r>
              <a:rPr lang="pt-BR" sz="1798">
                <a:solidFill>
                  <a:schemeClr val="dk1"/>
                </a:solidFill>
              </a:rPr>
              <a:t>em 1996</a:t>
            </a:r>
            <a:r>
              <a:rPr lang="pt-BR" sz="1398">
                <a:solidFill>
                  <a:schemeClr val="dk1"/>
                </a:solidFill>
              </a:rPr>
              <a:t>. </a:t>
            </a:r>
            <a:r>
              <a:rPr lang="pt-BR" sz="1798">
                <a:solidFill>
                  <a:schemeClr val="dk1"/>
                </a:solidFill>
              </a:rPr>
              <a:t>Como o nome Javascript já havia sido patenteado pela Sun Microsystems </a:t>
            </a:r>
            <a:r>
              <a:rPr lang="pt-BR" sz="1398">
                <a:solidFill>
                  <a:schemeClr val="dk1"/>
                </a:solidFill>
              </a:rPr>
              <a:t>(</a:t>
            </a:r>
            <a:r>
              <a:rPr lang="pt-BR" sz="1798">
                <a:solidFill>
                  <a:schemeClr val="dk1"/>
                </a:solidFill>
              </a:rPr>
              <a:t>atual Oracle</a:t>
            </a:r>
            <a:r>
              <a:rPr lang="pt-BR" sz="1398">
                <a:solidFill>
                  <a:schemeClr val="dk1"/>
                </a:solidFill>
              </a:rPr>
              <a:t>), </a:t>
            </a:r>
            <a:r>
              <a:rPr lang="pt-BR" sz="1798">
                <a:solidFill>
                  <a:schemeClr val="dk1"/>
                </a:solidFill>
              </a:rPr>
              <a:t>optou</a:t>
            </a:r>
            <a:r>
              <a:rPr lang="pt-BR" sz="1398">
                <a:solidFill>
                  <a:schemeClr val="dk1"/>
                </a:solidFill>
              </a:rPr>
              <a:t>-</a:t>
            </a:r>
            <a:r>
              <a:rPr lang="pt-BR" sz="1798">
                <a:solidFill>
                  <a:schemeClr val="dk1"/>
                </a:solidFill>
              </a:rPr>
              <a:t>se por se definir um novo nome à linguagem utilizando </a:t>
            </a:r>
            <a:r>
              <a:rPr b="1" lang="pt-BR" sz="1798">
                <a:solidFill>
                  <a:schemeClr val="dk1"/>
                </a:solidFill>
              </a:rPr>
              <a:t>a junção das palavras ECMA e Javascript</a:t>
            </a:r>
            <a:r>
              <a:rPr b="1" lang="pt-BR" sz="1398">
                <a:solidFill>
                  <a:schemeClr val="dk1"/>
                </a:solidFill>
              </a:rPr>
              <a:t>, </a:t>
            </a:r>
            <a:r>
              <a:rPr b="1" lang="pt-BR" sz="1798">
                <a:solidFill>
                  <a:schemeClr val="dk1"/>
                </a:solidFill>
              </a:rPr>
              <a:t>surgindo então o ECMAScrip</a:t>
            </a:r>
            <a:r>
              <a:rPr lang="pt-BR" sz="1798">
                <a:solidFill>
                  <a:schemeClr val="dk1"/>
                </a:solidFill>
              </a:rPr>
              <a:t>t</a:t>
            </a:r>
            <a:r>
              <a:rPr lang="pt-BR" sz="1398">
                <a:solidFill>
                  <a:schemeClr val="dk1"/>
                </a:solidFill>
              </a:rPr>
              <a:t>. </a:t>
            </a:r>
            <a:endParaRPr sz="1398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7968"/>
              </a:spcBef>
              <a:spcAft>
                <a:spcPts val="0"/>
              </a:spcAft>
              <a:buNone/>
            </a:pPr>
            <a:r>
              <a:t/>
            </a:r>
            <a:endParaRPr sz="1798">
              <a:solidFill>
                <a:schemeClr val="dk1"/>
              </a:solidFill>
            </a:endParaRPr>
          </a:p>
        </p:txBody>
      </p:sp>
      <p:sp>
        <p:nvSpPr>
          <p:cNvPr id="213" name="Google Shape;213;g6565075e97_0_35"/>
          <p:cNvSpPr txBox="1"/>
          <p:nvPr/>
        </p:nvSpPr>
        <p:spPr>
          <a:xfrm>
            <a:off x="838200" y="3689375"/>
            <a:ext cx="10399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2760"/>
              </a:spcBef>
              <a:spcAft>
                <a:spcPts val="0"/>
              </a:spcAft>
              <a:buNone/>
            </a:pPr>
            <a:r>
              <a:rPr lang="pt-BR" sz="1798">
                <a:solidFill>
                  <a:schemeClr val="dk1"/>
                </a:solidFill>
              </a:rPr>
              <a:t>Como o nome Javascript ficou popular na comunidade</a:t>
            </a:r>
            <a:r>
              <a:rPr lang="pt-BR" sz="1398">
                <a:solidFill>
                  <a:schemeClr val="dk1"/>
                </a:solidFill>
              </a:rPr>
              <a:t>, </a:t>
            </a:r>
            <a:r>
              <a:rPr lang="pt-BR" sz="1798">
                <a:solidFill>
                  <a:schemeClr val="dk1"/>
                </a:solidFill>
              </a:rPr>
              <a:t>a linguagem é chamada por este nome até hoje</a:t>
            </a:r>
            <a:r>
              <a:rPr lang="pt-BR" sz="1398">
                <a:solidFill>
                  <a:schemeClr val="dk1"/>
                </a:solidFill>
              </a:rPr>
              <a:t>, </a:t>
            </a:r>
            <a:r>
              <a:rPr lang="pt-BR" sz="1798">
                <a:solidFill>
                  <a:schemeClr val="dk1"/>
                </a:solidFill>
              </a:rPr>
              <a:t>sendo o </a:t>
            </a:r>
            <a:r>
              <a:rPr b="1" lang="pt-BR" sz="1798">
                <a:solidFill>
                  <a:schemeClr val="dk1"/>
                </a:solidFill>
              </a:rPr>
              <a:t>ECMAScript referenciado apenas para se determinar a versão da linguagem</a:t>
            </a:r>
            <a:r>
              <a:rPr b="1" lang="pt-BR" sz="1398">
                <a:solidFill>
                  <a:schemeClr val="dk1"/>
                </a:solidFill>
              </a:rPr>
              <a:t>.</a:t>
            </a:r>
            <a:endParaRPr b="1" sz="1398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2736"/>
              </a:spcBef>
              <a:spcAft>
                <a:spcPts val="0"/>
              </a:spcAft>
              <a:buNone/>
            </a:pPr>
            <a:r>
              <a:rPr lang="pt-BR" sz="1798">
                <a:solidFill>
                  <a:schemeClr val="dk1"/>
                </a:solidFill>
              </a:rPr>
              <a:t>Atualmente</a:t>
            </a:r>
            <a:r>
              <a:rPr lang="pt-BR" sz="1398">
                <a:solidFill>
                  <a:schemeClr val="dk1"/>
                </a:solidFill>
              </a:rPr>
              <a:t>, </a:t>
            </a:r>
            <a:r>
              <a:rPr lang="pt-BR" sz="1798">
                <a:solidFill>
                  <a:schemeClr val="dk1"/>
                </a:solidFill>
              </a:rPr>
              <a:t>padrões e normativas referentes à linguagem é mantida pela ECMA</a:t>
            </a:r>
            <a:r>
              <a:rPr lang="pt-BR" sz="1398">
                <a:solidFill>
                  <a:schemeClr val="dk1"/>
                </a:solidFill>
              </a:rPr>
              <a:t>-</a:t>
            </a:r>
            <a:r>
              <a:rPr lang="pt-BR" sz="1798">
                <a:solidFill>
                  <a:schemeClr val="dk1"/>
                </a:solidFill>
              </a:rPr>
              <a:t>262</a:t>
            </a:r>
            <a:r>
              <a:rPr lang="pt-BR" sz="1398">
                <a:solidFill>
                  <a:schemeClr val="dk1"/>
                </a:solidFill>
              </a:rPr>
              <a:t>, </a:t>
            </a:r>
            <a:r>
              <a:rPr lang="pt-BR" sz="1798">
                <a:solidFill>
                  <a:schemeClr val="dk1"/>
                </a:solidFill>
              </a:rPr>
              <a:t>grupo criado na ECMA para a padronização do Javascript e conta com participação de grandes empresas de tecnologia como Microsoft</a:t>
            </a:r>
            <a:r>
              <a:rPr lang="pt-BR" sz="1398">
                <a:solidFill>
                  <a:schemeClr val="dk1"/>
                </a:solidFill>
              </a:rPr>
              <a:t>, </a:t>
            </a:r>
            <a:r>
              <a:rPr lang="pt-BR" sz="1798">
                <a:solidFill>
                  <a:schemeClr val="dk1"/>
                </a:solidFill>
              </a:rPr>
              <a:t>Google</a:t>
            </a:r>
            <a:r>
              <a:rPr lang="pt-BR" sz="1398">
                <a:solidFill>
                  <a:schemeClr val="dk1"/>
                </a:solidFill>
              </a:rPr>
              <a:t>, </a:t>
            </a:r>
            <a:r>
              <a:rPr lang="pt-BR" sz="1798">
                <a:solidFill>
                  <a:schemeClr val="dk1"/>
                </a:solidFill>
              </a:rPr>
              <a:t>dentre outras</a:t>
            </a:r>
            <a:r>
              <a:rPr lang="pt-BR" sz="1398">
                <a:solidFill>
                  <a:schemeClr val="dk1"/>
                </a:solidFill>
              </a:rPr>
              <a:t>. </a:t>
            </a:r>
            <a:endParaRPr sz="1398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41d3355a0_0_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var, let, const</a:t>
            </a:r>
            <a:endParaRPr/>
          </a:p>
        </p:txBody>
      </p:sp>
      <p:sp>
        <p:nvSpPr>
          <p:cNvPr id="220" name="Google Shape;220;g741d3355a0_0_6"/>
          <p:cNvSpPr txBox="1"/>
          <p:nvPr/>
        </p:nvSpPr>
        <p:spPr>
          <a:xfrm>
            <a:off x="1078350" y="3117925"/>
            <a:ext cx="69003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252525"/>
                </a:solidFill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pt-BR" sz="2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podemos declarar com escopo de bloco.</a:t>
            </a:r>
            <a:endParaRPr sz="2400">
              <a:solidFill>
                <a:srgbClr val="2525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(Exemplo: Idade)</a:t>
            </a:r>
            <a:endParaRPr sz="2400">
              <a:solidFill>
                <a:srgbClr val="2525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g741d3355a0_0_6"/>
          <p:cNvSpPr txBox="1"/>
          <p:nvPr/>
        </p:nvSpPr>
        <p:spPr>
          <a:xfrm>
            <a:off x="1078350" y="1590525"/>
            <a:ext cx="6900300" cy="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252525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pt-BR" sz="2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podemos declarar e lida dentro e fora do escopo de bloco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741d3355a0_0_6"/>
          <p:cNvSpPr txBox="1"/>
          <p:nvPr/>
        </p:nvSpPr>
        <p:spPr>
          <a:xfrm>
            <a:off x="1078350" y="4282925"/>
            <a:ext cx="6964800" cy="9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252525"/>
                </a:solidFill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pt-BR" sz="2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podemos declarar com escopo de bloco e possui </a:t>
            </a:r>
            <a:r>
              <a:rPr lang="pt-BR" sz="2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um comportamento mais previsível, já que o valor que elas recebem não podem ser alterado.</a:t>
            </a:r>
            <a:endParaRPr sz="2400">
              <a:solidFill>
                <a:srgbClr val="2525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(Exemplo: Data de nascimento)</a:t>
            </a:r>
            <a:endParaRPr sz="2400">
              <a:solidFill>
                <a:srgbClr val="2525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aeb46c324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Contexto Global: </a:t>
            </a:r>
            <a:r>
              <a:rPr lang="pt-BR"/>
              <a:t>this  </a:t>
            </a:r>
            <a:endParaRPr/>
          </a:p>
        </p:txBody>
      </p:sp>
      <p:sp>
        <p:nvSpPr>
          <p:cNvPr id="229" name="Google Shape;229;g6aeb46c324_0_0"/>
          <p:cNvSpPr txBox="1"/>
          <p:nvPr/>
        </p:nvSpPr>
        <p:spPr>
          <a:xfrm>
            <a:off x="1013675" y="2154450"/>
            <a:ext cx="10581600" cy="20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2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pt-BR" sz="2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'Marcos'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22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identificar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b="1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pt-BR" sz="22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 sz="2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`O nome de registro é </a:t>
            </a:r>
            <a:r>
              <a:rPr b="1" lang="pt-BR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${this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pt-BR" sz="2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b="1" lang="pt-BR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pt-BR" sz="2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pt-BR" sz="2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'&lt;br&gt;'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identificar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0" name="Google Shape;230;g6aeb46c324_0_0"/>
          <p:cNvSpPr txBox="1"/>
          <p:nvPr/>
        </p:nvSpPr>
        <p:spPr>
          <a:xfrm>
            <a:off x="5381400" y="4959900"/>
            <a:ext cx="6810600" cy="19551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U</a:t>
            </a:r>
            <a:r>
              <a:rPr lang="pt-BR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ma propriedade com o valor do objeto que invoca a função na qual </a:t>
            </a:r>
            <a:r>
              <a:rPr lang="pt-BR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pt-BR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é usado.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190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O </a:t>
            </a:r>
            <a:r>
              <a:rPr lang="pt-BR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pt-BR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sempre se refere a (e contém o valor de) um objeto e normalmente é usado dentro de uma função ou método, embora possa ser usado fora de uma função no escopo global.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aeb46c324_0_9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Contexto Local: this</a:t>
            </a:r>
            <a:endParaRPr/>
          </a:p>
        </p:txBody>
      </p:sp>
      <p:sp>
        <p:nvSpPr>
          <p:cNvPr id="237" name="Google Shape;237;g6aeb46c324_0_9"/>
          <p:cNvSpPr txBox="1"/>
          <p:nvPr/>
        </p:nvSpPr>
        <p:spPr>
          <a:xfrm>
            <a:off x="1066325" y="993150"/>
            <a:ext cx="11219700" cy="50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6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pt-BR" sz="1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'Marcos'</a:t>
            </a:r>
            <a:endParaRPr b="1" sz="160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6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identificar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){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t-BR" sz="16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pt-BR" sz="16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 sz="1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`O nome de registro é </a:t>
            </a:r>
            <a:r>
              <a:rPr b="1" lang="pt-BR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${this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pt-BR" sz="16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b="1" lang="pt-BR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pt-BR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`,'&lt;br</a:t>
            </a:r>
            <a:r>
              <a:rPr b="1" lang="pt-BR" sz="1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&gt;'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 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6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nomeartistico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t-BR" sz="16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nome:</a:t>
            </a:r>
            <a:r>
              <a:rPr b="1" lang="pt-BR" sz="1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'Marcos Lana'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t-BR" sz="16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identificar</a:t>
            </a:r>
            <a:r>
              <a:rPr b="1" lang="pt-BR" sz="16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r>
              <a:rPr b="1" lang="pt-BR" sz="16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pt-BR" sz="16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 sz="1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`O nome artístico </a:t>
            </a:r>
            <a:r>
              <a:rPr b="1" lang="pt-BR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${this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pt-BR" sz="16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b="1" lang="pt-BR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pt-BR" sz="1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pt-BR" sz="1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'&lt;br&gt;'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)}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6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apelido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	</a:t>
            </a:r>
            <a:r>
              <a:rPr b="1" lang="pt-BR" sz="16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nome: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'Marcão'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		</a:t>
            </a:r>
            <a:r>
              <a:rPr b="1" lang="pt-BR" sz="16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identificar</a:t>
            </a:r>
            <a:r>
              <a:rPr b="1" lang="pt-BR" sz="16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r>
              <a:rPr b="1" lang="pt-BR" sz="16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pt-BR" sz="16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 sz="1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`O apelido é </a:t>
            </a:r>
            <a:r>
              <a:rPr b="1" lang="pt-BR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${this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pt-BR" sz="16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b="1" lang="pt-BR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pt-BR" sz="1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pt-BR" sz="1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'&lt;br&gt;'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)}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 sz="16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identificar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 sz="16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nomeartistico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pt-BR" sz="16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identificar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 sz="16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apelido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pt-BR" sz="16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identificar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aeb46c324_0_23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Contexto Local: this</a:t>
            </a:r>
            <a:endParaRPr/>
          </a:p>
        </p:txBody>
      </p:sp>
      <p:sp>
        <p:nvSpPr>
          <p:cNvPr id="244" name="Google Shape;244;g6aeb46c324_0_23"/>
          <p:cNvSpPr txBox="1"/>
          <p:nvPr/>
        </p:nvSpPr>
        <p:spPr>
          <a:xfrm>
            <a:off x="1066325" y="993150"/>
            <a:ext cx="11219700" cy="50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6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pt-BR" sz="1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'Marcos'</a:t>
            </a:r>
            <a:endParaRPr b="1" sz="160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6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identificar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){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t-BR" sz="16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pt-BR" sz="16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 sz="1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`O nome de registro é </a:t>
            </a:r>
            <a:r>
              <a:rPr b="1" lang="pt-BR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${this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pt-BR" sz="16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b="1" lang="pt-BR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pt-BR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`,'&lt;br</a:t>
            </a:r>
            <a:r>
              <a:rPr b="1" lang="pt-BR" sz="1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&gt;'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 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6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nomeartistico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t-BR" sz="16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nome:</a:t>
            </a:r>
            <a:r>
              <a:rPr b="1" lang="pt-BR" sz="1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'Marcos Lana'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t-BR" sz="16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identificar</a:t>
            </a:r>
            <a:r>
              <a:rPr b="1" lang="pt-BR" sz="16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r>
              <a:rPr b="1" lang="pt-BR" sz="16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pt-BR" sz="16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 sz="1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`O nome artístico </a:t>
            </a:r>
            <a:r>
              <a:rPr b="1" lang="pt-BR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${this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pt-BR" sz="16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b="1" lang="pt-BR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pt-BR" sz="1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pt-BR" sz="1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'&lt;br&gt;'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)}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6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apelido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	</a:t>
            </a:r>
            <a:r>
              <a:rPr b="1" lang="pt-BR" sz="16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nome: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'Marcão'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		</a:t>
            </a:r>
            <a:r>
              <a:rPr b="1" lang="pt-BR" sz="16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identificar</a:t>
            </a:r>
            <a:r>
              <a:rPr b="1" lang="pt-BR" sz="16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r>
              <a:rPr b="1" lang="pt-BR" sz="16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pt-BR" sz="16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 sz="1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`O apelido é </a:t>
            </a:r>
            <a:r>
              <a:rPr b="1" lang="pt-BR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${this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pt-BR" sz="16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b="1" lang="pt-BR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pt-BR" sz="1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pt-BR" sz="1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'&lt;br&gt;'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)}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 sz="16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identificar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 sz="16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nomeartistico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pt-BR" sz="16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identificar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 sz="16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apelido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pt-BR" sz="16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identificar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5" name="Google Shape;245;g6aeb46c324_0_23"/>
          <p:cNvSpPr/>
          <p:nvPr/>
        </p:nvSpPr>
        <p:spPr>
          <a:xfrm>
            <a:off x="1125150" y="1058175"/>
            <a:ext cx="3027300" cy="348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6aeb46c324_0_23"/>
          <p:cNvSpPr/>
          <p:nvPr/>
        </p:nvSpPr>
        <p:spPr>
          <a:xfrm>
            <a:off x="6871425" y="1733975"/>
            <a:ext cx="536700" cy="348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6aeb46c324_0_23"/>
          <p:cNvSpPr/>
          <p:nvPr/>
        </p:nvSpPr>
        <p:spPr>
          <a:xfrm>
            <a:off x="9292300" y="3060625"/>
            <a:ext cx="536700" cy="348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6aeb46c324_0_23"/>
          <p:cNvSpPr/>
          <p:nvPr/>
        </p:nvSpPr>
        <p:spPr>
          <a:xfrm>
            <a:off x="9095375" y="4387400"/>
            <a:ext cx="536700" cy="348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6aeb46c324_0_23"/>
          <p:cNvSpPr/>
          <p:nvPr/>
        </p:nvSpPr>
        <p:spPr>
          <a:xfrm>
            <a:off x="1854650" y="2727100"/>
            <a:ext cx="3027300" cy="348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6aeb46c324_0_23"/>
          <p:cNvSpPr/>
          <p:nvPr/>
        </p:nvSpPr>
        <p:spPr>
          <a:xfrm>
            <a:off x="1778875" y="4039100"/>
            <a:ext cx="3027300" cy="348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6aeb46c324_0_23"/>
          <p:cNvSpPr/>
          <p:nvPr/>
        </p:nvSpPr>
        <p:spPr>
          <a:xfrm flipH="1" rot="828">
            <a:off x="4545250" y="1082262"/>
            <a:ext cx="2490300" cy="651300"/>
          </a:xfrm>
          <a:prstGeom prst="bentArrow">
            <a:avLst>
              <a:gd fmla="val 0" name="adj1"/>
              <a:gd fmla="val 8147" name="adj2"/>
              <a:gd fmla="val 25767" name="adj3"/>
              <a:gd fmla="val 87500" name="adj4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6aeb46c324_0_23"/>
          <p:cNvSpPr/>
          <p:nvPr/>
        </p:nvSpPr>
        <p:spPr>
          <a:xfrm flipH="1" rot="924">
            <a:off x="4906725" y="4039702"/>
            <a:ext cx="4466100" cy="347100"/>
          </a:xfrm>
          <a:prstGeom prst="bentArrow">
            <a:avLst>
              <a:gd fmla="val 0" name="adj1"/>
              <a:gd fmla="val 17619" name="adj2"/>
              <a:gd fmla="val 50000" name="adj3"/>
              <a:gd fmla="val 91854" name="adj4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6aeb46c324_0_23"/>
          <p:cNvSpPr/>
          <p:nvPr/>
        </p:nvSpPr>
        <p:spPr>
          <a:xfrm flipH="1" rot="924">
            <a:off x="5049950" y="2712927"/>
            <a:ext cx="4466100" cy="347100"/>
          </a:xfrm>
          <a:prstGeom prst="bentArrow">
            <a:avLst>
              <a:gd fmla="val 0" name="adj1"/>
              <a:gd fmla="val 17619" name="adj2"/>
              <a:gd fmla="val 50000" name="adj3"/>
              <a:gd fmla="val 91854" name="adj4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aeb46c324_0_38"/>
          <p:cNvSpPr txBox="1"/>
          <p:nvPr>
            <p:ph type="title"/>
          </p:nvPr>
        </p:nvSpPr>
        <p:spPr>
          <a:xfrm>
            <a:off x="744450" y="5705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Método bind</a:t>
            </a:r>
            <a:endParaRPr/>
          </a:p>
        </p:txBody>
      </p:sp>
      <p:sp>
        <p:nvSpPr>
          <p:cNvPr id="260" name="Google Shape;260;g6aeb46c324_0_38"/>
          <p:cNvSpPr txBox="1"/>
          <p:nvPr/>
        </p:nvSpPr>
        <p:spPr>
          <a:xfrm>
            <a:off x="634950" y="1128275"/>
            <a:ext cx="10922100" cy="49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20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b="1"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pt-BR" sz="20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'Marcos'</a:t>
            </a:r>
            <a:endParaRPr b="1" sz="200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20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nomeartistico</a:t>
            </a:r>
            <a:r>
              <a:rPr b="1"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r>
              <a:rPr b="1" lang="pt-BR" sz="20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nome:</a:t>
            </a:r>
            <a:r>
              <a:rPr b="1"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20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'Marcos Lana'}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20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apelido</a:t>
            </a:r>
            <a:r>
              <a:rPr b="1"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r>
              <a:rPr b="1" lang="pt-BR" sz="20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nome:</a:t>
            </a:r>
            <a:r>
              <a:rPr b="1" lang="pt-BR" sz="20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'Marcão'</a:t>
            </a:r>
            <a:r>
              <a:rPr b="1"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20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identificar</a:t>
            </a:r>
            <a:r>
              <a:rPr b="1"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pt-BR" sz="20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b="1"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pt-BR" sz="20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b="1"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 sz="20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`Nome é </a:t>
            </a:r>
            <a:r>
              <a:rPr b="1" lang="pt-BR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${this</a:t>
            </a:r>
            <a:r>
              <a:rPr b="1"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pt-BR" sz="20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b="1" lang="pt-BR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pt-BR" sz="20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b="1"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pt-BR" sz="20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'&lt;br&gt;'</a:t>
            </a:r>
            <a:r>
              <a:rPr b="1"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20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chamarnome</a:t>
            </a:r>
            <a:r>
              <a:rPr b="1"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pt-BR" sz="20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identificar</a:t>
            </a:r>
            <a:endParaRPr b="1" sz="2000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20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chamarartistico</a:t>
            </a:r>
            <a:r>
              <a:rPr b="1"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pt-BR" sz="20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identificar</a:t>
            </a:r>
            <a:r>
              <a:rPr b="1"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pt-BR" sz="20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bind</a:t>
            </a:r>
            <a:r>
              <a:rPr b="1"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 sz="20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nomeartistico</a:t>
            </a:r>
            <a:r>
              <a:rPr b="1"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20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chamarapelido</a:t>
            </a:r>
            <a:r>
              <a:rPr b="1"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pt-BR" sz="20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identificar</a:t>
            </a:r>
            <a:r>
              <a:rPr b="1"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pt-BR" sz="20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bind</a:t>
            </a:r>
            <a:r>
              <a:rPr b="1"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 sz="20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apelido</a:t>
            </a:r>
            <a:r>
              <a:rPr b="1"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	</a:t>
            </a:r>
            <a:endParaRPr b="1" sz="2000">
              <a:solidFill>
                <a:srgbClr val="795E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cham</a:t>
            </a:r>
            <a:r>
              <a:rPr b="1" lang="pt-BR" sz="20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arapelido</a:t>
            </a:r>
            <a:r>
              <a:rPr b="1"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b="1" lang="pt-BR" sz="20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chamarartistico</a:t>
            </a:r>
            <a:r>
              <a:rPr b="1"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chamarnome</a:t>
            </a:r>
            <a:r>
              <a:rPr b="1"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1" name="Google Shape;261;g6aeb46c324_0_38"/>
          <p:cNvSpPr txBox="1"/>
          <p:nvPr/>
        </p:nvSpPr>
        <p:spPr>
          <a:xfrm>
            <a:off x="5899775" y="5311250"/>
            <a:ext cx="6292200" cy="16038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</a:rPr>
              <a:t>A função </a:t>
            </a:r>
            <a:r>
              <a:rPr lang="pt-BR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bind()</a:t>
            </a:r>
            <a:r>
              <a:rPr lang="pt-BR" sz="1800">
                <a:solidFill>
                  <a:srgbClr val="FFFFFF"/>
                </a:solidFill>
              </a:rPr>
              <a:t> cria uma nova </a:t>
            </a:r>
            <a:r>
              <a:rPr b="1" lang="pt-BR" sz="1800">
                <a:solidFill>
                  <a:srgbClr val="FFFFFF"/>
                </a:solidFill>
              </a:rPr>
              <a:t>função vinculada</a:t>
            </a:r>
            <a:r>
              <a:rPr lang="pt-BR" sz="1800">
                <a:solidFill>
                  <a:srgbClr val="FFFFFF"/>
                </a:solidFill>
              </a:rPr>
              <a:t>. Uma função vinculada é um </a:t>
            </a:r>
            <a:r>
              <a:rPr b="1" lang="pt-BR" sz="1800">
                <a:solidFill>
                  <a:srgbClr val="FFFFFF"/>
                </a:solidFill>
              </a:rPr>
              <a:t>objeto de função </a:t>
            </a:r>
            <a:r>
              <a:rPr b="1" lang="pt-BR" sz="1800">
                <a:solidFill>
                  <a:srgbClr val="FFFFFF"/>
                </a:solidFill>
              </a:rPr>
              <a:t>exótico</a:t>
            </a:r>
            <a:r>
              <a:rPr lang="pt-BR" sz="1800">
                <a:solidFill>
                  <a:srgbClr val="FFFFFF"/>
                </a:solidFill>
              </a:rPr>
              <a:t> </a:t>
            </a:r>
            <a:r>
              <a:rPr lang="pt-BR" sz="1800">
                <a:solidFill>
                  <a:srgbClr val="FFFFFF"/>
                </a:solidFill>
              </a:rPr>
              <a:t>(termo da </a:t>
            </a:r>
            <a:r>
              <a:rPr b="1" lang="pt-BR" sz="1800">
                <a:solidFill>
                  <a:srgbClr val="FFFFFF"/>
                </a:solidFill>
              </a:rPr>
              <a:t>ECMAScript 2015</a:t>
            </a:r>
            <a:r>
              <a:rPr lang="pt-BR" sz="1800">
                <a:solidFill>
                  <a:srgbClr val="FFFFFF"/>
                </a:solidFill>
              </a:rPr>
              <a:t>) que encapsula o objeto de função original. Chamar uma função vinculada geralmente resulta na execução de sua </a:t>
            </a:r>
            <a:r>
              <a:rPr b="1" lang="pt-BR" sz="1800">
                <a:solidFill>
                  <a:srgbClr val="FFFFFF"/>
                </a:solidFill>
              </a:rPr>
              <a:t>função encapsulada</a:t>
            </a:r>
            <a:r>
              <a:rPr lang="pt-BR" sz="1800">
                <a:solidFill>
                  <a:srgbClr val="FFFFFF"/>
                </a:solidFill>
              </a:rPr>
              <a:t>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4EE2"/>
              </a:buClr>
              <a:buSzPts val="4800"/>
              <a:buFont typeface="Calibri"/>
              <a:buNone/>
            </a:pPr>
            <a:r>
              <a:rPr lang="pt-BR"/>
              <a:t>Javascript</a:t>
            </a:r>
            <a:endParaRPr/>
          </a:p>
        </p:txBody>
      </p:sp>
      <p:sp>
        <p:nvSpPr>
          <p:cNvPr id="110" name="Google Shape;110;p2"/>
          <p:cNvSpPr txBox="1"/>
          <p:nvPr/>
        </p:nvSpPr>
        <p:spPr>
          <a:xfrm>
            <a:off x="838200" y="1398100"/>
            <a:ext cx="3812400" cy="22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252827"/>
                </a:solidFill>
              </a:rPr>
              <a:t>JavaScript é uma </a:t>
            </a:r>
            <a:r>
              <a:rPr lang="pt-BR" sz="2200">
                <a:solidFill>
                  <a:srgbClr val="252827"/>
                </a:solidFill>
              </a:rPr>
              <a:t>linguagem de programação</a:t>
            </a:r>
            <a:r>
              <a:rPr lang="pt-BR" sz="2200">
                <a:solidFill>
                  <a:srgbClr val="252827"/>
                </a:solidFill>
              </a:rPr>
              <a:t> que permite implementar funcionalidades de </a:t>
            </a:r>
            <a:r>
              <a:rPr lang="pt-BR" sz="2200">
                <a:solidFill>
                  <a:srgbClr val="252827"/>
                </a:solidFill>
              </a:rPr>
              <a:t>interatividade</a:t>
            </a:r>
            <a:r>
              <a:rPr lang="pt-BR" sz="2200">
                <a:solidFill>
                  <a:srgbClr val="252827"/>
                </a:solidFill>
              </a:rPr>
              <a:t> em páginas web.</a:t>
            </a:r>
            <a:endParaRPr sz="2200"/>
          </a:p>
        </p:txBody>
      </p:sp>
      <p:sp>
        <p:nvSpPr>
          <p:cNvPr id="111" name="Google Shape;111;p2"/>
          <p:cNvSpPr txBox="1"/>
          <p:nvPr/>
        </p:nvSpPr>
        <p:spPr>
          <a:xfrm>
            <a:off x="5400900" y="4135675"/>
            <a:ext cx="5952900" cy="20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252827"/>
                </a:solidFill>
              </a:rPr>
              <a:t>Realiza </a:t>
            </a:r>
            <a:r>
              <a:rPr lang="pt-BR" sz="2200">
                <a:solidFill>
                  <a:srgbClr val="252827"/>
                </a:solidFill>
              </a:rPr>
              <a:t>tarefas muito simples, como ajustar layouts, mas com o conhecimento e a experiência necessários é possível fazer coisas bem mais complexas, como criar jogos e animações gráficas em 3D, por exemplo.</a:t>
            </a:r>
            <a:endParaRPr sz="2200"/>
          </a:p>
        </p:txBody>
      </p:sp>
      <p:pic>
        <p:nvPicPr>
          <p:cNvPr id="112" name="Google Shape;11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3225" y="941875"/>
            <a:ext cx="3270300" cy="24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0b9972dce_0_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Exercícios</a:t>
            </a:r>
            <a:endParaRPr/>
          </a:p>
        </p:txBody>
      </p:sp>
      <p:sp>
        <p:nvSpPr>
          <p:cNvPr id="268" name="Google Shape;268;g70b9972dce_0_2"/>
          <p:cNvSpPr txBox="1"/>
          <p:nvPr/>
        </p:nvSpPr>
        <p:spPr>
          <a:xfrm>
            <a:off x="1078350" y="1590525"/>
            <a:ext cx="6900300" cy="14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pt-BR" sz="18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Na tabela de cadastro de categoria crie um código que permita apenas a inserção de ID acima de três dígitos. Caso contrário, retorne uma alerta de ERRO.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70b9972dce_0_2"/>
          <p:cNvSpPr txBox="1"/>
          <p:nvPr/>
        </p:nvSpPr>
        <p:spPr>
          <a:xfrm>
            <a:off x="1078350" y="2965975"/>
            <a:ext cx="9246900" cy="14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Dado um formulário para envio de e-mail, cujo botão de enviar está</a:t>
            </a: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 desabilitado e</a:t>
            </a: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 vermelho. Você deverá habilitar somente o botão caso o tamanho do valor do input seja maior do que 5. Troque a cor em caso positivo para “#ECDDF3”. Caso contrário, deixe vermelho.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E, após o botão ter sido habilitado, imprima uma mensagem de sucesso.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g70b9972dce_0_2"/>
          <p:cNvSpPr txBox="1"/>
          <p:nvPr/>
        </p:nvSpPr>
        <p:spPr>
          <a:xfrm>
            <a:off x="1105200" y="4742650"/>
            <a:ext cx="9193200" cy="7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Colocado dois campos de input para o usuário e um botão, ao clicar no botão, realizar o seguinte cálculo: notaum + notadois) / 2. Além disso, imprimir o valor da média que foi calculada.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0b9972dce_0_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Exercícios</a:t>
            </a:r>
            <a:endParaRPr/>
          </a:p>
        </p:txBody>
      </p:sp>
      <p:sp>
        <p:nvSpPr>
          <p:cNvPr id="277" name="Google Shape;277;g70b9972dce_0_14"/>
          <p:cNvSpPr txBox="1"/>
          <p:nvPr/>
        </p:nvSpPr>
        <p:spPr>
          <a:xfrm>
            <a:off x="838200" y="1690825"/>
            <a:ext cx="7104900" cy="15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Colocado um campo de input para o usuário, ao clicar no botão realizar o seguinte cálculo. As maçãs custam R$ 0,30 cada se forem compradas menos do que uma dúzia, e R$ 0,25 se forem compradas pelo menos doze. Escreva um programa que leia o número de maçãs compradas, calcule e imprima o valor total da compra.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g70b9972dce_0_14"/>
          <p:cNvSpPr txBox="1"/>
          <p:nvPr/>
        </p:nvSpPr>
        <p:spPr>
          <a:xfrm>
            <a:off x="942675" y="3469225"/>
            <a:ext cx="7104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Colocar dois campos de input para o usuário, um para o nome do filme e outro para o nome do personagem. Ao clicar no botão, listar em uma “ul” somente os personagens do filme “Vingadores”, caso contrário enviar mensagem de “personagem inválido” ao usuário.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565075e97_0_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Javascript</a:t>
            </a:r>
            <a:endParaRPr/>
          </a:p>
        </p:txBody>
      </p:sp>
      <p:sp>
        <p:nvSpPr>
          <p:cNvPr id="119" name="Google Shape;119;g6565075e97_0_13"/>
          <p:cNvSpPr txBox="1"/>
          <p:nvPr/>
        </p:nvSpPr>
        <p:spPr>
          <a:xfrm>
            <a:off x="838200" y="1809200"/>
            <a:ext cx="6997500" cy="9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252827"/>
                </a:solidFill>
              </a:rPr>
              <a:t>Variáveis JavaScript podem conter muitos tipos de dados: numbers, strings, arrays, objects e muito mais.</a:t>
            </a:r>
            <a:endParaRPr sz="2200"/>
          </a:p>
        </p:txBody>
      </p:sp>
      <p:pic>
        <p:nvPicPr>
          <p:cNvPr id="120" name="Google Shape;120;g6565075e97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925" y="3466075"/>
            <a:ext cx="9846850" cy="181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565075e97_0_56"/>
          <p:cNvSpPr txBox="1"/>
          <p:nvPr>
            <p:ph type="title"/>
          </p:nvPr>
        </p:nvSpPr>
        <p:spPr>
          <a:xfrm>
            <a:off x="977225" y="33035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Operadores Javascript</a:t>
            </a:r>
            <a:endParaRPr/>
          </a:p>
        </p:txBody>
      </p:sp>
      <p:graphicFrame>
        <p:nvGraphicFramePr>
          <p:cNvPr id="127" name="Google Shape;127;g6565075e97_0_56"/>
          <p:cNvGraphicFramePr/>
          <p:nvPr/>
        </p:nvGraphicFramePr>
        <p:xfrm>
          <a:off x="825475" y="212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{4A35B406-9EFE-4CFB-96CA-89398EAAEE65}</a:tableStyleId>
              </a:tblPr>
              <a:tblGrid>
                <a:gridCol w="2252675"/>
                <a:gridCol w="789725"/>
                <a:gridCol w="2768075"/>
                <a:gridCol w="951075"/>
                <a:gridCol w="1840550"/>
                <a:gridCol w="1986775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200"/>
                        <a:t>Aritméticos</a:t>
                      </a:r>
                      <a:endParaRPr b="1" sz="2200"/>
                    </a:p>
                  </a:txBody>
                  <a:tcPr marT="57150" marB="57150" marR="76200" marL="76200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200"/>
                        <a:t>Relacionais</a:t>
                      </a:r>
                      <a:endParaRPr b="1" sz="2200"/>
                    </a:p>
                  </a:txBody>
                  <a:tcPr marT="57150" marB="57150" marR="76200" marL="76200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200"/>
                        <a:t>Lógicos</a:t>
                      </a:r>
                      <a:endParaRPr b="1" sz="2200"/>
                    </a:p>
                  </a:txBody>
                  <a:tcPr marT="57150" marB="57150" marR="76200" marL="76200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Atribuição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76200" marL="76200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= y</a:t>
                      </a:r>
                      <a:endParaRPr b="1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76200" marL="76200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Igual (==)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== y</a:t>
                      </a:r>
                      <a:endParaRPr b="1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AND lógico (&amp;&amp;)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expr1 &amp;&amp; expr2</a:t>
                      </a:r>
                      <a:endParaRPr b="1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Incremento (++)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x++</a:t>
                      </a:r>
                      <a:endParaRPr b="1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Igual a valor e </a:t>
                      </a:r>
                      <a:r>
                        <a:rPr b="1" lang="pt-BR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tipo</a:t>
                      </a:r>
                      <a:r>
                        <a:rPr lang="pt-BR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(===)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=== 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 lógico (||)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expr1 || expr2</a:t>
                      </a:r>
                      <a:endParaRPr b="1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Decremento (--)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- -</a:t>
                      </a:r>
                      <a:endParaRPr b="1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Não igual (!=)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!= y</a:t>
                      </a:r>
                      <a:endParaRPr b="1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lógico (!)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!expr</a:t>
                      </a:r>
                      <a:endParaRPr b="1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Subtração (-)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- y</a:t>
                      </a:r>
                      <a:endParaRPr b="1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Maior que (&gt;)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&gt; y</a:t>
                      </a:r>
                      <a:endParaRPr b="1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Adição (+)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+ y</a:t>
                      </a:r>
                      <a:endParaRPr b="1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Maior ou igual (&gt;=)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&gt;= y</a:t>
                      </a:r>
                      <a:endParaRPr b="1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r>
                        <a:rPr lang="pt-BR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xponenciação </a:t>
                      </a:r>
                      <a:r>
                        <a:rPr lang="pt-BR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(**)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x**y</a:t>
                      </a:r>
                      <a:endParaRPr b="1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Menor que (&lt;)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&lt; y</a:t>
                      </a:r>
                      <a:endParaRPr b="1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Módulo (%)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% y</a:t>
                      </a:r>
                      <a:endParaRPr b="1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Menor ou igual (&lt;=)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&lt;= y</a:t>
                      </a:r>
                      <a:endParaRPr b="1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565075e97_0_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DOM</a:t>
            </a:r>
            <a:endParaRPr/>
          </a:p>
        </p:txBody>
      </p:sp>
      <p:sp>
        <p:nvSpPr>
          <p:cNvPr id="134" name="Google Shape;134;g6565075e97_0_4"/>
          <p:cNvSpPr txBox="1"/>
          <p:nvPr/>
        </p:nvSpPr>
        <p:spPr>
          <a:xfrm>
            <a:off x="838200" y="1607350"/>
            <a:ext cx="70512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252827"/>
                </a:solidFill>
              </a:rPr>
              <a:t>É interessante </a:t>
            </a:r>
            <a:r>
              <a:rPr lang="pt-BR" sz="2200">
                <a:solidFill>
                  <a:srgbClr val="252827"/>
                </a:solidFill>
              </a:rPr>
              <a:t>implementar interatividade em sua página web. É aí que entra o DOM...</a:t>
            </a:r>
            <a:endParaRPr sz="2200"/>
          </a:p>
        </p:txBody>
      </p:sp>
      <p:sp>
        <p:nvSpPr>
          <p:cNvPr id="135" name="Google Shape;135;g6565075e97_0_4"/>
          <p:cNvSpPr txBox="1"/>
          <p:nvPr/>
        </p:nvSpPr>
        <p:spPr>
          <a:xfrm>
            <a:off x="838200" y="3134425"/>
            <a:ext cx="10279200" cy="18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252827"/>
                </a:solidFill>
              </a:rPr>
              <a:t>Document Object Model:</a:t>
            </a:r>
            <a:endParaRPr b="1" sz="2200">
              <a:solidFill>
                <a:srgbClr val="252827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252827"/>
                </a:solidFill>
              </a:rPr>
              <a:t>O DOM é uma interface que representa como os documentos HTML são lidos pelo seu browser. Após o browser ler seu documento HTML, ele cria um </a:t>
            </a:r>
            <a:r>
              <a:rPr b="1" lang="pt-BR" sz="2200">
                <a:solidFill>
                  <a:srgbClr val="252827"/>
                </a:solidFill>
              </a:rPr>
              <a:t>objeto</a:t>
            </a:r>
            <a:r>
              <a:rPr lang="pt-BR" sz="2200">
                <a:solidFill>
                  <a:srgbClr val="252827"/>
                </a:solidFill>
              </a:rPr>
              <a:t> que faz uma representação estruturada do seu documento. Nós podemos acessar e manipular o DOM com JavaScript, é a forma mais fácil e usada. </a:t>
            </a:r>
            <a:endParaRPr sz="2200">
              <a:solidFill>
                <a:srgbClr val="252827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565075e97_0_46"/>
          <p:cNvSpPr/>
          <p:nvPr/>
        </p:nvSpPr>
        <p:spPr>
          <a:xfrm>
            <a:off x="0" y="0"/>
            <a:ext cx="12192000" cy="699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6565075e97_0_46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DOM</a:t>
            </a:r>
            <a:endParaRPr/>
          </a:p>
        </p:txBody>
      </p:sp>
      <p:sp>
        <p:nvSpPr>
          <p:cNvPr id="143" name="Google Shape;143;g6565075e97_0_46"/>
          <p:cNvSpPr txBox="1"/>
          <p:nvPr/>
        </p:nvSpPr>
        <p:spPr>
          <a:xfrm>
            <a:off x="771225" y="977800"/>
            <a:ext cx="109623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PODEMOS ACESSAR E MANIPULAR TODOS OS ELEMENTOS DE UM DOCUMENTO HTML.</a:t>
            </a:r>
            <a:endParaRPr sz="1800"/>
          </a:p>
        </p:txBody>
      </p:sp>
      <p:pic>
        <p:nvPicPr>
          <p:cNvPr id="144" name="Google Shape;144;g6565075e97_0_46"/>
          <p:cNvPicPr preferRelativeResize="0"/>
          <p:nvPr/>
        </p:nvPicPr>
        <p:blipFill rotWithShape="1">
          <a:blip r:embed="rId3">
            <a:alphaModFix/>
          </a:blip>
          <a:srcRect b="14244" l="0" r="0" t="0"/>
          <a:stretch/>
        </p:blipFill>
        <p:spPr>
          <a:xfrm>
            <a:off x="2884900" y="1599125"/>
            <a:ext cx="7366382" cy="525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ad4536584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Navegar pela árvore DOM</a:t>
            </a:r>
            <a:endParaRPr/>
          </a:p>
        </p:txBody>
      </p:sp>
      <p:sp>
        <p:nvSpPr>
          <p:cNvPr id="151" name="Google Shape;151;g6ad4536584_0_0"/>
          <p:cNvSpPr txBox="1"/>
          <p:nvPr/>
        </p:nvSpPr>
        <p:spPr>
          <a:xfrm>
            <a:off x="744275" y="1838450"/>
            <a:ext cx="10515600" cy="42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252827"/>
                </a:solidFill>
              </a:rPr>
              <a:t>5 métodos de acesso</a:t>
            </a:r>
            <a:r>
              <a:rPr b="1" lang="pt-BR" sz="2200">
                <a:solidFill>
                  <a:srgbClr val="252827"/>
                </a:solidFill>
              </a:rPr>
              <a:t>:</a:t>
            </a:r>
            <a:endParaRPr b="1" sz="2200">
              <a:solidFill>
                <a:srgbClr val="25282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25282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252827"/>
                </a:solidFill>
              </a:rPr>
              <a:t>Por marca			</a:t>
            </a:r>
            <a:r>
              <a:rPr b="1" lang="pt-BR" sz="2200">
                <a:solidFill>
                  <a:srgbClr val="0086B3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b="1" lang="pt-BR" sz="2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.getElementsByTagName(</a:t>
            </a:r>
            <a:r>
              <a:rPr b="1" lang="pt-BR" sz="2200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'p'</a:t>
            </a:r>
            <a:r>
              <a:rPr b="1" lang="pt-BR" sz="2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252827"/>
                </a:solidFill>
              </a:rPr>
              <a:t>Por ID				</a:t>
            </a:r>
            <a:r>
              <a:rPr b="1" lang="pt-BR" sz="2200">
                <a:solidFill>
                  <a:srgbClr val="0086B3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b="1" lang="pt-BR" sz="22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pt-BR" sz="22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b="1" lang="pt-BR" sz="22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 sz="220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'texto'</a:t>
            </a:r>
            <a:r>
              <a:rPr b="1" lang="pt-BR" sz="22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2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252827"/>
                </a:solidFill>
              </a:rPr>
              <a:t>Por Nome			</a:t>
            </a:r>
            <a:r>
              <a:rPr b="1" lang="pt-BR" sz="2200">
                <a:solidFill>
                  <a:srgbClr val="0086B3"/>
                </a:solidFill>
                <a:latin typeface="Courier New"/>
                <a:ea typeface="Courier New"/>
                <a:cs typeface="Courier New"/>
                <a:sym typeface="Courier New"/>
              </a:rPr>
              <a:t>document.</a:t>
            </a:r>
            <a:r>
              <a:rPr b="1" lang="pt-BR" sz="22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getElementsByName</a:t>
            </a:r>
            <a:r>
              <a:rPr b="1" lang="pt-BR" sz="22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 sz="220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'teste'</a:t>
            </a:r>
            <a:r>
              <a:rPr b="1" lang="pt-BR" sz="22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)[</a:t>
            </a:r>
            <a:r>
              <a:rPr b="1" lang="pt-BR" sz="220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pt-BR" sz="22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22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200">
                <a:solidFill>
                  <a:srgbClr val="252827"/>
                </a:solidFill>
              </a:rPr>
              <a:t>Por Classe 			</a:t>
            </a:r>
            <a:r>
              <a:rPr b="1" lang="pt-BR" sz="2200">
                <a:solidFill>
                  <a:srgbClr val="0086B3"/>
                </a:solidFill>
                <a:latin typeface="Courier New"/>
                <a:ea typeface="Courier New"/>
                <a:cs typeface="Courier New"/>
                <a:sym typeface="Courier New"/>
              </a:rPr>
              <a:t>document.</a:t>
            </a:r>
            <a:r>
              <a:rPr b="1" lang="pt-BR" sz="22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getElementsByClassName</a:t>
            </a:r>
            <a:r>
              <a:rPr b="1" lang="pt-BR" sz="22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 sz="220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'teste'</a:t>
            </a:r>
            <a:r>
              <a:rPr b="1" lang="pt-BR" sz="22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)[</a:t>
            </a:r>
            <a:r>
              <a:rPr b="1" lang="pt-BR" sz="220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pt-BR" sz="22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2200">
              <a:solidFill>
                <a:srgbClr val="25282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252827"/>
                </a:solidFill>
              </a:rPr>
              <a:t>Por Seletor		 	</a:t>
            </a:r>
            <a:r>
              <a:rPr b="1" lang="pt-BR" sz="2200">
                <a:solidFill>
                  <a:srgbClr val="0086B3"/>
                </a:solidFill>
                <a:latin typeface="Courier New"/>
                <a:ea typeface="Courier New"/>
                <a:cs typeface="Courier New"/>
                <a:sym typeface="Courier New"/>
              </a:rPr>
              <a:t>document.</a:t>
            </a:r>
            <a:r>
              <a:rPr b="1" lang="pt-BR" sz="22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querySelector</a:t>
            </a:r>
            <a:r>
              <a:rPr b="1" lang="pt-BR" sz="22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 sz="220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".myclass"</a:t>
            </a:r>
            <a:r>
              <a:rPr b="1" lang="pt-BR" sz="22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2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52827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40cb563ac_0_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Saídas</a:t>
            </a:r>
            <a:endParaRPr/>
          </a:p>
        </p:txBody>
      </p:sp>
      <p:sp>
        <p:nvSpPr>
          <p:cNvPr id="158" name="Google Shape;158;g740cb563ac_0_4"/>
          <p:cNvSpPr txBox="1"/>
          <p:nvPr/>
        </p:nvSpPr>
        <p:spPr>
          <a:xfrm>
            <a:off x="501475" y="1690825"/>
            <a:ext cx="7610400" cy="3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Verdana"/>
              <a:buChar char="●"/>
            </a:pPr>
            <a:r>
              <a:rPr lang="pt-BR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Escrevendo em um elemento HTML, usando </a:t>
            </a:r>
            <a:r>
              <a:rPr lang="pt-BR" sz="2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innerHTML</a:t>
            </a:r>
            <a:r>
              <a:rPr lang="pt-BR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2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Verdana"/>
              <a:buChar char="●"/>
            </a:pPr>
            <a:r>
              <a:rPr lang="pt-BR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Escrevendo na saída HTML usando </a:t>
            </a:r>
            <a:r>
              <a:rPr lang="pt-BR" sz="2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document.write()</a:t>
            </a:r>
            <a:r>
              <a:rPr lang="pt-BR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2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Verdana"/>
              <a:buChar char="●"/>
            </a:pPr>
            <a:r>
              <a:rPr lang="pt-BR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Escrevendo em uma caixa de alerta, usando </a:t>
            </a:r>
            <a:r>
              <a:rPr lang="pt-BR" sz="2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window.alert()</a:t>
            </a:r>
            <a:r>
              <a:rPr lang="pt-BR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2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Verdana"/>
              <a:buChar char="●"/>
            </a:pPr>
            <a:r>
              <a:rPr lang="pt-BR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Escrevendo no console do navegador, usando </a:t>
            </a:r>
            <a:r>
              <a:rPr lang="pt-BR" sz="2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console.log()</a:t>
            </a:r>
            <a:r>
              <a:rPr lang="pt-BR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2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ad4536584_0_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Manipulando o DOM</a:t>
            </a:r>
            <a:endParaRPr/>
          </a:p>
        </p:txBody>
      </p:sp>
      <p:sp>
        <p:nvSpPr>
          <p:cNvPr id="165" name="Google Shape;165;g6ad4536584_0_25"/>
          <p:cNvSpPr txBox="1"/>
          <p:nvPr/>
        </p:nvSpPr>
        <p:spPr>
          <a:xfrm>
            <a:off x="838200" y="1831850"/>
            <a:ext cx="30000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3C485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800">
                <a:solidFill>
                  <a:srgbClr val="C7254E"/>
                </a:solidFill>
                <a:latin typeface="Calibri"/>
                <a:ea typeface="Calibri"/>
                <a:cs typeface="Calibri"/>
                <a:sym typeface="Calibri"/>
              </a:rPr>
              <a:t>innerHTML</a:t>
            </a:r>
            <a:r>
              <a:rPr lang="pt-BR" sz="1800">
                <a:solidFill>
                  <a:srgbClr val="3C4858"/>
                </a:solidFill>
                <a:latin typeface="Calibri"/>
                <a:ea typeface="Calibri"/>
                <a:cs typeface="Calibri"/>
                <a:sym typeface="Calibri"/>
              </a:rPr>
              <a:t> irá retornar todo o texto e o html que existem no elemento (Ex.: &lt;strong&gt;)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g6ad4536584_0_25"/>
          <p:cNvSpPr txBox="1"/>
          <p:nvPr/>
        </p:nvSpPr>
        <p:spPr>
          <a:xfrm>
            <a:off x="935000" y="3152213"/>
            <a:ext cx="30000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7254E"/>
                </a:solidFill>
                <a:latin typeface="Calibri"/>
                <a:ea typeface="Calibri"/>
                <a:cs typeface="Calibri"/>
                <a:sym typeface="Calibri"/>
              </a:rPr>
              <a:t>innerText</a:t>
            </a:r>
            <a:r>
              <a:rPr lang="pt-BR" sz="1800">
                <a:solidFill>
                  <a:srgbClr val="3C4858"/>
                </a:solidFill>
                <a:latin typeface="Calibri"/>
                <a:ea typeface="Calibri"/>
                <a:cs typeface="Calibri"/>
                <a:sym typeface="Calibri"/>
              </a:rPr>
              <a:t>, irá retornar apenas o texto,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6ad4536584_0_25"/>
          <p:cNvSpPr txBox="1"/>
          <p:nvPr/>
        </p:nvSpPr>
        <p:spPr>
          <a:xfrm>
            <a:off x="935000" y="4228200"/>
            <a:ext cx="3000000" cy="10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7254E"/>
                </a:solidFill>
                <a:latin typeface="Calibri"/>
                <a:ea typeface="Calibri"/>
                <a:cs typeface="Calibri"/>
                <a:sym typeface="Calibri"/>
              </a:rPr>
              <a:t>textContent</a:t>
            </a:r>
            <a:r>
              <a:rPr lang="pt-BR" sz="1800">
                <a:solidFill>
                  <a:srgbClr val="3C4858"/>
                </a:solidFill>
                <a:latin typeface="Calibri"/>
                <a:ea typeface="Calibri"/>
                <a:cs typeface="Calibri"/>
                <a:sym typeface="Calibri"/>
              </a:rPr>
              <a:t> traz todo o </a:t>
            </a:r>
            <a:r>
              <a:rPr lang="pt-BR" sz="1800">
                <a:solidFill>
                  <a:srgbClr val="3C4858"/>
                </a:solidFill>
                <a:latin typeface="Calibri"/>
                <a:ea typeface="Calibri"/>
                <a:cs typeface="Calibri"/>
                <a:sym typeface="Calibri"/>
              </a:rPr>
              <a:t>conteúdo</a:t>
            </a:r>
            <a:r>
              <a:rPr lang="pt-BR" sz="1800">
                <a:solidFill>
                  <a:srgbClr val="3C4858"/>
                </a:solidFill>
                <a:latin typeface="Calibri"/>
                <a:ea typeface="Calibri"/>
                <a:cs typeface="Calibri"/>
                <a:sym typeface="Calibri"/>
              </a:rPr>
              <a:t> do texto, incluindo o texto oculto pelo css (display : none)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6ad4536584_0_25"/>
          <p:cNvSpPr txBox="1"/>
          <p:nvPr/>
        </p:nvSpPr>
        <p:spPr>
          <a:xfrm>
            <a:off x="4683200" y="2995200"/>
            <a:ext cx="51234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CreateElement </a:t>
            </a:r>
            <a:r>
              <a:rPr lang="pt-BR" sz="1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cria o elemento HTML especificado</a:t>
            </a:r>
            <a:r>
              <a:rPr lang="pt-BR" sz="1800">
                <a:solidFill>
                  <a:srgbClr val="00108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1800">
              <a:solidFill>
                <a:srgbClr val="00108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1080"/>
                </a:solidFill>
                <a:latin typeface="Calibri"/>
                <a:ea typeface="Calibri"/>
                <a:cs typeface="Calibri"/>
                <a:sym typeface="Calibri"/>
              </a:rPr>
              <a:t>Ex.: </a:t>
            </a:r>
            <a:r>
              <a:rPr lang="pt-BR" sz="18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8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createElement</a:t>
            </a: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"tr"</a:t>
            </a: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9" name="Google Shape;169;g6ad4536584_0_25"/>
          <p:cNvSpPr txBox="1"/>
          <p:nvPr/>
        </p:nvSpPr>
        <p:spPr>
          <a:xfrm>
            <a:off x="4683200" y="1890650"/>
            <a:ext cx="33804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appendChild()</a:t>
            </a:r>
            <a:r>
              <a:rPr lang="pt-BR" sz="1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função que insere um elemento filho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2019-07-18T17:13:22Z</dcterms:created>
  <dc:creator>Priscila Henrique Medeiro dos Santos G</dc:creator>
</cp:coreProperties>
</file>