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gTv7zbMpRl5ZYtlrt6N+O1p9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D0C92A-5236-48FC-93FD-02E92099177E}">
  <a:tblStyle styleId="{3ED0C92A-5236-48FC-93FD-02E920991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30303421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30303421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30303421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b391ee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61b391eef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1b391eef3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1b391eef3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61b391eef3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b391eef3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1b391eef3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1b391eef3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b391eef3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b391eef3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61b391eef3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b391eef3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b391eef3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61b391eef3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0303421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0303421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30303421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0303421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0303421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6303034216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0303421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30303421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630303421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b391eef3_0_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61b391eef3_0_1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g61b391eef3_0_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61b391eef3_0_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61b391eef3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g61b391eef3_0_12"/>
          <p:cNvSpPr/>
          <p:nvPr/>
        </p:nvSpPr>
        <p:spPr>
          <a:xfrm>
            <a:off x="0" y="0"/>
            <a:ext cx="12192000" cy="69189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61b391eef3_0_12"/>
          <p:cNvSpPr/>
          <p:nvPr/>
        </p:nvSpPr>
        <p:spPr>
          <a:xfrm>
            <a:off x="0" y="5534297"/>
            <a:ext cx="2743200" cy="1384800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61b391eef3_0_12"/>
          <p:cNvSpPr/>
          <p:nvPr/>
        </p:nvSpPr>
        <p:spPr>
          <a:xfrm rot="10800000">
            <a:off x="6923400" y="-17"/>
            <a:ext cx="5268600" cy="3335400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61b391eef3_0_12"/>
          <p:cNvSpPr/>
          <p:nvPr/>
        </p:nvSpPr>
        <p:spPr>
          <a:xfrm rot="5400000">
            <a:off x="8107710" y="914294"/>
            <a:ext cx="1663200" cy="1750500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61b391eef3_0_12"/>
          <p:cNvSpPr/>
          <p:nvPr/>
        </p:nvSpPr>
        <p:spPr>
          <a:xfrm>
            <a:off x="0" y="1260264"/>
            <a:ext cx="5616900" cy="762000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61b391eef3_0_12"/>
          <p:cNvSpPr txBox="1"/>
          <p:nvPr/>
        </p:nvSpPr>
        <p:spPr>
          <a:xfrm>
            <a:off x="274320" y="1348876"/>
            <a:ext cx="5207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/>
          </a:p>
        </p:txBody>
      </p:sp>
      <p:sp>
        <p:nvSpPr>
          <p:cNvPr id="111" name="Google Shape;111;g61b391eef3_0_12"/>
          <p:cNvSpPr txBox="1"/>
          <p:nvPr/>
        </p:nvSpPr>
        <p:spPr>
          <a:xfrm>
            <a:off x="204652" y="6226628"/>
            <a:ext cx="41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/>
          </a:p>
        </p:txBody>
      </p:sp>
      <p:sp>
        <p:nvSpPr>
          <p:cNvPr id="112" name="Google Shape;112;g61b391eef3_0_12"/>
          <p:cNvSpPr txBox="1"/>
          <p:nvPr/>
        </p:nvSpPr>
        <p:spPr>
          <a:xfrm>
            <a:off x="274320" y="2328078"/>
            <a:ext cx="76593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b391eef3_0_26"/>
          <p:cNvSpPr/>
          <p:nvPr/>
        </p:nvSpPr>
        <p:spPr>
          <a:xfrm>
            <a:off x="0" y="0"/>
            <a:ext cx="12192000" cy="69189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61b391eef3_0_26"/>
          <p:cNvSpPr/>
          <p:nvPr/>
        </p:nvSpPr>
        <p:spPr>
          <a:xfrm>
            <a:off x="0" y="5534297"/>
            <a:ext cx="2743200" cy="1384800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61b391eef3_0_26"/>
          <p:cNvSpPr/>
          <p:nvPr/>
        </p:nvSpPr>
        <p:spPr>
          <a:xfrm rot="10800000">
            <a:off x="6923400" y="-17"/>
            <a:ext cx="5268600" cy="3335400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61b391eef3_0_26"/>
          <p:cNvSpPr/>
          <p:nvPr/>
        </p:nvSpPr>
        <p:spPr>
          <a:xfrm rot="5400000">
            <a:off x="8107710" y="914294"/>
            <a:ext cx="1663200" cy="1750500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61b391eef3_0_26"/>
          <p:cNvSpPr txBox="1"/>
          <p:nvPr/>
        </p:nvSpPr>
        <p:spPr>
          <a:xfrm>
            <a:off x="200298" y="6226628"/>
            <a:ext cx="41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/>
          </a:p>
        </p:txBody>
      </p:sp>
      <p:sp>
        <p:nvSpPr>
          <p:cNvPr id="119" name="Google Shape;119;g61b391eef3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b="1" sz="4800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b391eef3_0_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61b391eef3_0_3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g61b391eef3_0_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61b391eef3_0_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61b391eef3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b391eef3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61b391eef3_0_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g61b391eef3_0_3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g61b391eef3_0_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1b391eef3_0_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61b391eef3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b391eef3_0_4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61b391eef3_0_4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g61b391eef3_0_4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61b391eef3_0_4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g61b391eef3_0_4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g61b391eef3_0_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61b391eef3_0_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61b391eef3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b391eef3_0_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61b391eef3_0_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61b391eef3_0_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61b391eef3_0_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b391eef3_0_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61b391eef3_0_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61b391eef3_0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b391eef3_0_6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61b391eef3_0_6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g61b391eef3_0_6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g61b391eef3_0_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61b391eef3_0_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61b391eef3_0_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b="1" sz="4800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b391eef3_0_7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61b391eef3_0_7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g61b391eef3_0_7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g61b391eef3_0_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61b391eef3_0_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61b391eef3_0_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b391eef3_0_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61b391eef3_0_7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61b391eef3_0_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61b391eef3_0_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61b391eef3_0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b391eef3_0_8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61b391eef3_0_8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g61b391eef3_0_8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61b391eef3_0_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61b391eef3_0_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b391eef3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g61b391eef3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g61b391eef3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g61b391eef3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g61b391eef3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pt-br/sql/t-sql/data-types/data-types-transact-sql?view=sql-server-201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204650" y="2633575"/>
            <a:ext cx="9712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3A3838"/>
                </a:solidFill>
              </a:rPr>
              <a:t>Banco de Dados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303034216_0_21"/>
          <p:cNvSpPr txBox="1"/>
          <p:nvPr>
            <p:ph type="title"/>
          </p:nvPr>
        </p:nvSpPr>
        <p:spPr>
          <a:xfrm>
            <a:off x="658575" y="265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específicos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303034216_0_21"/>
          <p:cNvSpPr txBox="1"/>
          <p:nvPr/>
        </p:nvSpPr>
        <p:spPr>
          <a:xfrm>
            <a:off x="658575" y="1590900"/>
            <a:ext cx="8896800" cy="4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DML -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Manipulação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Dados (</a:t>
            </a: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Data Manipulation Language)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 dado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(INSERT)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Excluir dados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(DELETE)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dados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(UPDATE)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b391eef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Atributos – Tipos de Dados</a:t>
            </a:r>
            <a:endParaRPr/>
          </a:p>
        </p:txBody>
      </p:sp>
      <p:sp>
        <p:nvSpPr>
          <p:cNvPr id="194" name="Google Shape;194;g61b391eef3_0_0"/>
          <p:cNvSpPr/>
          <p:nvPr/>
        </p:nvSpPr>
        <p:spPr>
          <a:xfrm>
            <a:off x="1053651" y="1404550"/>
            <a:ext cx="7077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https://docs.microsoft.com/pt-br/sql/t-sql/data-types/data-types-transact-sql?view=sql-server-2017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61b391eef3_0_0"/>
          <p:cNvSpPr/>
          <p:nvPr/>
        </p:nvSpPr>
        <p:spPr>
          <a:xfrm>
            <a:off x="1146500" y="3085400"/>
            <a:ext cx="1424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Numéricos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6" name="Google Shape;196;g61b391eef3_0_0"/>
          <p:cNvSpPr txBox="1"/>
          <p:nvPr/>
        </p:nvSpPr>
        <p:spPr>
          <a:xfrm>
            <a:off x="3241475" y="2424200"/>
            <a:ext cx="1580700" cy="17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2000"/>
          </a:p>
        </p:txBody>
      </p:sp>
      <p:sp>
        <p:nvSpPr>
          <p:cNvPr id="197" name="Google Shape;197;g61b391eef3_0_0"/>
          <p:cNvSpPr txBox="1"/>
          <p:nvPr/>
        </p:nvSpPr>
        <p:spPr>
          <a:xfrm>
            <a:off x="7599075" y="2849600"/>
            <a:ext cx="1694400" cy="12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8" name="Google Shape;198;g61b391eef3_0_0"/>
          <p:cNvSpPr txBox="1"/>
          <p:nvPr/>
        </p:nvSpPr>
        <p:spPr>
          <a:xfrm>
            <a:off x="3362025" y="4760175"/>
            <a:ext cx="1628100" cy="80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61b391eef3_0_0"/>
          <p:cNvSpPr txBox="1"/>
          <p:nvPr/>
        </p:nvSpPr>
        <p:spPr>
          <a:xfrm>
            <a:off x="7599075" y="4720725"/>
            <a:ext cx="1694400" cy="88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varbinary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0" name="Google Shape;200;g61b391eef3_0_0"/>
          <p:cNvSpPr txBox="1"/>
          <p:nvPr/>
        </p:nvSpPr>
        <p:spPr>
          <a:xfrm>
            <a:off x="5434150" y="3138050"/>
            <a:ext cx="158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 Hora</a:t>
            </a:r>
            <a:endParaRPr sz="2000"/>
          </a:p>
        </p:txBody>
      </p:sp>
      <p:sp>
        <p:nvSpPr>
          <p:cNvPr id="201" name="Google Shape;201;g61b391eef3_0_0"/>
          <p:cNvSpPr txBox="1"/>
          <p:nvPr/>
        </p:nvSpPr>
        <p:spPr>
          <a:xfrm>
            <a:off x="1259975" y="4929375"/>
            <a:ext cx="1486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endParaRPr sz="2000"/>
          </a:p>
        </p:txBody>
      </p:sp>
      <p:sp>
        <p:nvSpPr>
          <p:cNvPr id="202" name="Google Shape;202;g61b391eef3_0_0"/>
          <p:cNvSpPr txBox="1"/>
          <p:nvPr/>
        </p:nvSpPr>
        <p:spPr>
          <a:xfrm>
            <a:off x="5625875" y="4921575"/>
            <a:ext cx="1200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</a:t>
            </a:r>
            <a:endParaRPr sz="2000"/>
          </a:p>
        </p:txBody>
      </p:sp>
      <p:cxnSp>
        <p:nvCxnSpPr>
          <p:cNvPr id="203" name="Google Shape;203;g61b391eef3_0_0"/>
          <p:cNvCxnSpPr>
            <a:endCxn id="196" idx="1"/>
          </p:cNvCxnSpPr>
          <p:nvPr/>
        </p:nvCxnSpPr>
        <p:spPr>
          <a:xfrm>
            <a:off x="2518175" y="3280250"/>
            <a:ext cx="72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61b391eef3_0_0"/>
          <p:cNvCxnSpPr/>
          <p:nvPr/>
        </p:nvCxnSpPr>
        <p:spPr>
          <a:xfrm>
            <a:off x="2647100" y="5162775"/>
            <a:ext cx="72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g61b391eef3_0_0"/>
          <p:cNvCxnSpPr/>
          <p:nvPr/>
        </p:nvCxnSpPr>
        <p:spPr>
          <a:xfrm>
            <a:off x="6875775" y="3429000"/>
            <a:ext cx="72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g61b391eef3_0_0"/>
          <p:cNvCxnSpPr/>
          <p:nvPr/>
        </p:nvCxnSpPr>
        <p:spPr>
          <a:xfrm>
            <a:off x="6875775" y="5162775"/>
            <a:ext cx="72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b391eef3_0_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da estrutura</a:t>
            </a:r>
            <a:endParaRPr/>
          </a:p>
        </p:txBody>
      </p:sp>
      <p:sp>
        <p:nvSpPr>
          <p:cNvPr id="213" name="Google Shape;213;g61b391eef3_0_108"/>
          <p:cNvSpPr txBox="1"/>
          <p:nvPr/>
        </p:nvSpPr>
        <p:spPr>
          <a:xfrm>
            <a:off x="977775" y="1754675"/>
            <a:ext cx="6978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22222"/>
                </a:solidFill>
              </a:rPr>
              <a:t>P</a:t>
            </a:r>
            <a:r>
              <a:rPr lang="pt-BR" sz="2000">
                <a:solidFill>
                  <a:srgbClr val="222222"/>
                </a:solidFill>
              </a:rPr>
              <a:t>rocesso de aplicação de regras em todas as tabelas do </a:t>
            </a:r>
            <a:r>
              <a:rPr b="1" lang="pt-BR" sz="2000">
                <a:solidFill>
                  <a:srgbClr val="222222"/>
                </a:solidFill>
              </a:rPr>
              <a:t>banco de dados</a:t>
            </a:r>
            <a:r>
              <a:rPr lang="pt-BR" sz="2000">
                <a:solidFill>
                  <a:srgbClr val="222222"/>
                </a:solidFill>
              </a:rPr>
              <a:t> com o objetivo de evitar falhas no projeto, como redundância de </a:t>
            </a:r>
            <a:r>
              <a:rPr b="1" lang="pt-BR" sz="2000">
                <a:solidFill>
                  <a:srgbClr val="222222"/>
                </a:solidFill>
              </a:rPr>
              <a:t>dados</a:t>
            </a:r>
            <a:r>
              <a:rPr lang="pt-BR" sz="2000">
                <a:solidFill>
                  <a:srgbClr val="222222"/>
                </a:solidFill>
              </a:rPr>
              <a:t> e mistura de diferentes assuntos numa mesma tabela.</a:t>
            </a:r>
            <a:endParaRPr sz="2000"/>
          </a:p>
        </p:txBody>
      </p:sp>
      <p:sp>
        <p:nvSpPr>
          <p:cNvPr id="214" name="Google Shape;214;g61b391eef3_0_108"/>
          <p:cNvSpPr txBox="1"/>
          <p:nvPr/>
        </p:nvSpPr>
        <p:spPr>
          <a:xfrm>
            <a:off x="1170350" y="3514425"/>
            <a:ext cx="6978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b391eef3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Forma Normal</a:t>
            </a:r>
            <a:endParaRPr/>
          </a:p>
        </p:txBody>
      </p:sp>
      <p:sp>
        <p:nvSpPr>
          <p:cNvPr id="221" name="Google Shape;221;g61b391eef3_0_117"/>
          <p:cNvSpPr txBox="1"/>
          <p:nvPr/>
        </p:nvSpPr>
        <p:spPr>
          <a:xfrm>
            <a:off x="838200" y="1271425"/>
            <a:ext cx="72252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ão admite repetições ou campos que tenham mais que um valor.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g61b391eef3_0_117"/>
          <p:cNvGraphicFramePr/>
          <p:nvPr/>
        </p:nvGraphicFramePr>
        <p:xfrm>
          <a:off x="838200" y="23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{3ED0C92A-5236-48FC-93FD-02E92099177E}</a:tableStyleId>
              </a:tblPr>
              <a:tblGrid>
                <a:gridCol w="1098375"/>
                <a:gridCol w="2384200"/>
                <a:gridCol w="3495975"/>
                <a:gridCol w="266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ENDEREÇO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TELEFONES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Marta Lima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Rua Memorial, Santa 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 4444-5356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 5555-3030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Luiz Gonçalves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Rua Quartzo, Iguaçu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 9999-4040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 8888-2020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3" name="Google Shape;223;g61b391eef3_0_117"/>
          <p:cNvGraphicFramePr/>
          <p:nvPr/>
        </p:nvGraphicFramePr>
        <p:xfrm>
          <a:off x="838200" y="45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{3ED0C92A-5236-48FC-93FD-02E92099177E}</a:tableStyleId>
              </a:tblPr>
              <a:tblGrid>
                <a:gridCol w="1634150"/>
                <a:gridCol w="1848425"/>
                <a:gridCol w="26119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USUARIO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ID_USUÁRIO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ENDEREÇO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Marta Lima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Rua Memorial, Santa Ines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Luiz Gonçalves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Rua Quartzo, Iguaçu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4" name="Google Shape;224;g61b391eef3_0_117"/>
          <p:cNvGraphicFramePr/>
          <p:nvPr/>
        </p:nvGraphicFramePr>
        <p:xfrm>
          <a:off x="7254625" y="44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{3ED0C92A-5236-48FC-93FD-02E92099177E}</a:tableStyleId>
              </a:tblPr>
              <a:tblGrid>
                <a:gridCol w="1462250"/>
                <a:gridCol w="1462250"/>
                <a:gridCol w="17904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TELEFONE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ID_TELEFONE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ID_USUARIO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TELEFONE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31 4444-5356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31 5555-3030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11 9999-4040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11 8888-2020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25" name="Google Shape;225;g61b391eef3_0_117"/>
          <p:cNvSpPr txBox="1"/>
          <p:nvPr/>
        </p:nvSpPr>
        <p:spPr>
          <a:xfrm>
            <a:off x="3155400" y="1992675"/>
            <a:ext cx="3777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Tabela não está na primeira forma normal</a:t>
            </a:r>
            <a:endParaRPr sz="1500"/>
          </a:p>
        </p:txBody>
      </p:sp>
      <p:sp>
        <p:nvSpPr>
          <p:cNvPr id="226" name="Google Shape;226;g61b391eef3_0_117"/>
          <p:cNvSpPr txBox="1"/>
          <p:nvPr/>
        </p:nvSpPr>
        <p:spPr>
          <a:xfrm>
            <a:off x="3597600" y="4025425"/>
            <a:ext cx="3777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Tabelas estão na primeira forma normal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b391eef3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Forma Normal</a:t>
            </a:r>
            <a:endParaRPr/>
          </a:p>
        </p:txBody>
      </p:sp>
      <p:sp>
        <p:nvSpPr>
          <p:cNvPr id="233" name="Google Shape;233;g61b391eef3_0_125"/>
          <p:cNvSpPr txBox="1"/>
          <p:nvPr/>
        </p:nvSpPr>
        <p:spPr>
          <a:xfrm>
            <a:off x="893400" y="1439825"/>
            <a:ext cx="7081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segunda forma normal trabalha com irregularidades e previne que haja redundância no banco de dados.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" name="Google Shape;234;g61b391eef3_0_125"/>
          <p:cNvGraphicFramePr/>
          <p:nvPr/>
        </p:nvGraphicFramePr>
        <p:xfrm>
          <a:off x="893400" y="257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{3ED0C92A-5236-48FC-93FD-02E92099177E}</a:tableStyleId>
              </a:tblPr>
              <a:tblGrid>
                <a:gridCol w="1175425"/>
                <a:gridCol w="1408075"/>
                <a:gridCol w="1760825"/>
                <a:gridCol w="2736875"/>
                <a:gridCol w="1833750"/>
              </a:tblGrid>
              <a:tr h="4118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PEDIDO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41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ID_PEDIDO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ID_CLIENTE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ID_PRODUTO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DESCRICAO_DO_PRODUTO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DATA_COMPRA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Bolsa em couro, 40cm X 23cm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20/02/2019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Blusa 100% algodão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30/03/2019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g61b391eef3_0_125"/>
          <p:cNvSpPr txBox="1"/>
          <p:nvPr/>
        </p:nvSpPr>
        <p:spPr>
          <a:xfrm>
            <a:off x="3260500" y="2236725"/>
            <a:ext cx="4306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Tabela não está na segunda forma normal</a:t>
            </a:r>
            <a:endParaRPr sz="1500"/>
          </a:p>
        </p:txBody>
      </p:sp>
      <p:graphicFrame>
        <p:nvGraphicFramePr>
          <p:cNvPr id="236" name="Google Shape;236;g61b391eef3_0_125"/>
          <p:cNvGraphicFramePr/>
          <p:nvPr/>
        </p:nvGraphicFramePr>
        <p:xfrm>
          <a:off x="838200" y="461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{3ED0C92A-5236-48FC-93FD-02E92099177E}</a:tableStyleId>
              </a:tblPr>
              <a:tblGrid>
                <a:gridCol w="1280950"/>
                <a:gridCol w="1302550"/>
                <a:gridCol w="1488225"/>
                <a:gridCol w="1608850"/>
              </a:tblGrid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PEDIDO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ID_PEDIDO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ID_CLIENTE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ID_PRODUTO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DATA_COMPRA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20/02/2019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30/03/2019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g61b391eef3_0_125"/>
          <p:cNvGraphicFramePr/>
          <p:nvPr/>
        </p:nvGraphicFramePr>
        <p:xfrm>
          <a:off x="6972100" y="461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{3ED0C92A-5236-48FC-93FD-02E92099177E}</a:tableStyleId>
              </a:tblPr>
              <a:tblGrid>
                <a:gridCol w="1918825"/>
                <a:gridCol w="27781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PRODUTO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ID_PRODUTO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DESCRICAO_DO_PRODUTO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Bolsa em couro, 40cm X 23cm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Blusa 100% algodão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g61b391eef3_0_125"/>
          <p:cNvSpPr txBox="1"/>
          <p:nvPr/>
        </p:nvSpPr>
        <p:spPr>
          <a:xfrm>
            <a:off x="3597600" y="4304138"/>
            <a:ext cx="3777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Tabelas estão na primeira forma normal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61b391eef3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00" y="1781500"/>
            <a:ext cx="9024925" cy="43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61b391eef3_0_151"/>
          <p:cNvSpPr txBox="1"/>
          <p:nvPr/>
        </p:nvSpPr>
        <p:spPr>
          <a:xfrm>
            <a:off x="1195550" y="538675"/>
            <a:ext cx="5675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ormalize a tabela EMPREGADOS abaixo: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03034216_0_5"/>
          <p:cNvSpPr txBox="1"/>
          <p:nvPr>
            <p:ph type="title"/>
          </p:nvPr>
        </p:nvSpPr>
        <p:spPr>
          <a:xfrm>
            <a:off x="108125" y="643150"/>
            <a:ext cx="9663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 SQL (Structured Query Language)</a:t>
            </a:r>
            <a:endParaRPr sz="4300"/>
          </a:p>
        </p:txBody>
      </p:sp>
      <p:sp>
        <p:nvSpPr>
          <p:cNvPr id="252" name="Google Shape;252;g6303034216_0_5"/>
          <p:cNvSpPr txBox="1"/>
          <p:nvPr/>
        </p:nvSpPr>
        <p:spPr>
          <a:xfrm>
            <a:off x="337050" y="2571225"/>
            <a:ext cx="88968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Calibri"/>
                <a:ea typeface="Calibri"/>
                <a:cs typeface="Calibri"/>
                <a:sym typeface="Calibri"/>
              </a:rPr>
              <a:t>Linguagem de consulta, com a qual nós podemos dar</a:t>
            </a:r>
            <a:r>
              <a:rPr b="1" lang="pt-BR" sz="4800">
                <a:latin typeface="Calibri"/>
                <a:ea typeface="Calibri"/>
                <a:cs typeface="Calibri"/>
                <a:sym typeface="Calibri"/>
              </a:rPr>
              <a:t> comandos</a:t>
            </a:r>
            <a:r>
              <a:rPr lang="pt-BR" sz="4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b="1" lang="pt-BR" sz="4800">
                <a:latin typeface="Calibri"/>
                <a:ea typeface="Calibri"/>
                <a:cs typeface="Calibri"/>
                <a:sym typeface="Calibri"/>
              </a:rPr>
              <a:t> instruções</a:t>
            </a:r>
            <a:r>
              <a:rPr lang="pt-BR" sz="4800">
                <a:latin typeface="Calibri"/>
                <a:ea typeface="Calibri"/>
                <a:cs typeface="Calibri"/>
                <a:sym typeface="Calibri"/>
              </a:rPr>
              <a:t> para que ela nos </a:t>
            </a:r>
            <a:r>
              <a:rPr lang="pt-BR" sz="4800">
                <a:latin typeface="Calibri"/>
                <a:ea typeface="Calibri"/>
                <a:cs typeface="Calibri"/>
                <a:sym typeface="Calibri"/>
              </a:rPr>
              <a:t>retorne</a:t>
            </a:r>
            <a:r>
              <a:rPr lang="pt-BR" sz="4800">
                <a:latin typeface="Calibri"/>
                <a:ea typeface="Calibri"/>
                <a:cs typeface="Calibri"/>
                <a:sym typeface="Calibri"/>
              </a:rPr>
              <a:t> uma </a:t>
            </a:r>
            <a:r>
              <a:rPr b="1" lang="pt-BR" sz="4800">
                <a:latin typeface="Calibri"/>
                <a:ea typeface="Calibri"/>
                <a:cs typeface="Calibri"/>
                <a:sym typeface="Calibri"/>
              </a:rPr>
              <a:t>resposta.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03034216_0_14"/>
          <p:cNvSpPr txBox="1"/>
          <p:nvPr>
            <p:ph type="title"/>
          </p:nvPr>
        </p:nvSpPr>
        <p:spPr>
          <a:xfrm>
            <a:off x="581325" y="87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específicos</a:t>
            </a:r>
            <a:endParaRPr/>
          </a:p>
        </p:txBody>
      </p:sp>
      <p:sp>
        <p:nvSpPr>
          <p:cNvPr id="259" name="Google Shape;259;g6303034216_0_14"/>
          <p:cNvSpPr txBox="1"/>
          <p:nvPr/>
        </p:nvSpPr>
        <p:spPr>
          <a:xfrm>
            <a:off x="581325" y="1281975"/>
            <a:ext cx="11677200" cy="4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Comandos específicos para cada tipo de situação,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agrupados em 5 categorias: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DDL - Linguagem de Definição de Dados (Data Definition Language)  - Define a estrutura do banco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banco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 DATABASE)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 TABLE)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tabelas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(ALTER)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Apagar tabelas e banco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(DROP)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03034216_0_33"/>
          <p:cNvSpPr txBox="1"/>
          <p:nvPr>
            <p:ph type="title"/>
          </p:nvPr>
        </p:nvSpPr>
        <p:spPr>
          <a:xfrm>
            <a:off x="658575" y="3497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Comandos específicos</a:t>
            </a:r>
            <a:endParaRPr/>
          </a:p>
        </p:txBody>
      </p:sp>
      <p:sp>
        <p:nvSpPr>
          <p:cNvPr id="266" name="Google Shape;266;g6303034216_0_33"/>
          <p:cNvSpPr txBox="1"/>
          <p:nvPr/>
        </p:nvSpPr>
        <p:spPr>
          <a:xfrm>
            <a:off x="658575" y="1590900"/>
            <a:ext cx="8896800" cy="4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DQL - Linguagem de Consulta de dados.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Query Language)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São os comandos de consulta de dados.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dados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(SELECT)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2019-07-18T17:13:22Z</dcterms:created>
  <dc:creator>Priscila Henrique Medeiro dos Santos G</dc:creator>
</cp:coreProperties>
</file>