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2214D53-C5DB-4D36-AEC7-FA03FEDB0D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D298D5-E3A2-4B41-9A62-1AA6DE029A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1C11-6948-4F26-83B4-A28C7DC1C826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E2644-8CCE-4448-9A38-F89A76D08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382DC-26F6-4259-A337-C87367BC1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CBBE-F162-437A-9C60-464BF7CC5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815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26D7-26E1-4844-83ED-7FFC1F6E4D53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C899-1EFA-4E9D-98C4-71BEC7E29E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4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4DC91-54EC-44C0-B068-31447CE833EF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0572963C-8A23-49CC-AEDB-47B850BE43D7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DD12DDB2-D2FF-46B3-A3D0-65B3CC126C70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2285DC8-F869-49AC-9A5F-35722F79B09F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B2C50D-D3F0-419F-A318-994126E3FBB3}"/>
              </a:ext>
            </a:extLst>
          </p:cNvPr>
          <p:cNvSpPr/>
          <p:nvPr userDrawn="1"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67D759-C801-4982-9CDA-01014A46EBCB}"/>
              </a:ext>
            </a:extLst>
          </p:cNvPr>
          <p:cNvSpPr txBox="1"/>
          <p:nvPr userDrawn="1"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Título do Slide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610C9E-4CBE-46B8-8B12-090124D535CA}"/>
              </a:ext>
            </a:extLst>
          </p:cNvPr>
          <p:cNvSpPr txBox="1"/>
          <p:nvPr userDrawn="1"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173C2-3906-463E-9978-80ADA67614FE}"/>
              </a:ext>
            </a:extLst>
          </p:cNvPr>
          <p:cNvSpPr txBox="1"/>
          <p:nvPr userDrawn="1"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ASSUNTO EM QUESTÃO</a:t>
            </a:r>
          </a:p>
        </p:txBody>
      </p:sp>
    </p:spTree>
    <p:extLst>
      <p:ext uri="{BB962C8B-B14F-4D97-AF65-F5344CB8AC3E}">
        <p14:creationId xmlns:p14="http://schemas.microsoft.com/office/powerpoint/2010/main" val="31688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3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6EBA9F4-9C29-45C1-AF71-6C83C8E07BB8}"/>
              </a:ext>
            </a:extLst>
          </p:cNvPr>
          <p:cNvSpPr/>
          <p:nvPr userDrawn="1"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347C192-3A72-4706-914D-067592DD535B}"/>
              </a:ext>
            </a:extLst>
          </p:cNvPr>
          <p:cNvSpPr/>
          <p:nvPr userDrawn="1"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81465C48-012F-4A5E-AAEF-0053C247DED8}"/>
              </a:ext>
            </a:extLst>
          </p:cNvPr>
          <p:cNvSpPr/>
          <p:nvPr userDrawn="1"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871E27B4-B225-44B4-ABB7-D6E32D6B9543}"/>
              </a:ext>
            </a:extLst>
          </p:cNvPr>
          <p:cNvSpPr/>
          <p:nvPr userDrawn="1"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A0469E-2CE2-497C-A265-53631D4BDFDB}"/>
              </a:ext>
            </a:extLst>
          </p:cNvPr>
          <p:cNvSpPr txBox="1"/>
          <p:nvPr userDrawn="1"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F47ADAD-847B-43B4-B39E-09204340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9C4EE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764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7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7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8DF-3FB5-482E-9ADC-27315D300C51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AF33-C18A-42A2-A960-DE6E26ED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slideshare.net/GleydsonCaarvalho/banco-de-dados-exerccios-resolvid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Triângulo Retângulo 6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SPRINT 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Escola SENAI de Informática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04652" y="2633586"/>
            <a:ext cx="7789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Banco de Dados</a:t>
            </a:r>
            <a:endParaRPr lang="pt-BR" sz="8000" b="1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F2B1C-38FE-404E-9456-767DACB6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- Relacionamento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930FAF-EB27-4AB2-9C9E-1A01913AD4BB}"/>
              </a:ext>
            </a:extLst>
          </p:cNvPr>
          <p:cNvSpPr txBox="1"/>
          <p:nvPr/>
        </p:nvSpPr>
        <p:spPr>
          <a:xfrm>
            <a:off x="1035199" y="1506022"/>
            <a:ext cx="55572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/>
              <a:t>Representa a associação entre entidades.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AAE20D-8806-418C-90CE-983D79544017}"/>
              </a:ext>
            </a:extLst>
          </p:cNvPr>
          <p:cNvSpPr txBox="1"/>
          <p:nvPr/>
        </p:nvSpPr>
        <p:spPr>
          <a:xfrm>
            <a:off x="1606699" y="2536435"/>
            <a:ext cx="231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Representação gráfica: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3819F2F6-9975-4866-BFF3-49856CC3B4C5}"/>
              </a:ext>
            </a:extLst>
          </p:cNvPr>
          <p:cNvSpPr/>
          <p:nvPr/>
        </p:nvSpPr>
        <p:spPr>
          <a:xfrm>
            <a:off x="4634417" y="2243844"/>
            <a:ext cx="1413274" cy="8801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F3C65FF-4BB4-46E6-BD55-71EF9C2078DB}"/>
              </a:ext>
            </a:extLst>
          </p:cNvPr>
          <p:cNvGrpSpPr/>
          <p:nvPr/>
        </p:nvGrpSpPr>
        <p:grpSpPr>
          <a:xfrm>
            <a:off x="2058272" y="4290081"/>
            <a:ext cx="7816844" cy="1240971"/>
            <a:chOff x="2058272" y="3851931"/>
            <a:chExt cx="7816844" cy="124097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D7C79C1-DFDC-411C-96C3-DCC9E3F6C8BC}"/>
                </a:ext>
              </a:extLst>
            </p:cNvPr>
            <p:cNvSpPr/>
            <p:nvPr/>
          </p:nvSpPr>
          <p:spPr>
            <a:xfrm>
              <a:off x="2058272" y="4150437"/>
              <a:ext cx="1773956" cy="643963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DEPARTAMENTO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97F7F8D-65E8-4360-9315-7F7D58B9FF38}"/>
                </a:ext>
              </a:extLst>
            </p:cNvPr>
            <p:cNvSpPr/>
            <p:nvPr/>
          </p:nvSpPr>
          <p:spPr>
            <a:xfrm>
              <a:off x="8101160" y="4182337"/>
              <a:ext cx="1773956" cy="643963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FUNCIONÁRIO</a:t>
              </a:r>
            </a:p>
          </p:txBody>
        </p:sp>
        <p:sp>
          <p:nvSpPr>
            <p:cNvPr id="8" name="Fluxograma: Decisão 7">
              <a:extLst>
                <a:ext uri="{FF2B5EF4-FFF2-40B4-BE49-F238E27FC236}">
                  <a16:creationId xmlns:a16="http://schemas.microsoft.com/office/drawing/2014/main" id="{AAA0C402-DE5C-4988-A122-2B3CE8E7D8F9}"/>
                </a:ext>
              </a:extLst>
            </p:cNvPr>
            <p:cNvSpPr/>
            <p:nvPr/>
          </p:nvSpPr>
          <p:spPr>
            <a:xfrm>
              <a:off x="5083526" y="3851931"/>
              <a:ext cx="1773955" cy="124097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POSSUI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755333-65BF-46F4-A0DC-73EF610F0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337" y="4472417"/>
              <a:ext cx="1269715" cy="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E29CC27-597B-4F76-91DD-3F5EE1C88877}"/>
                </a:ext>
              </a:extLst>
            </p:cNvPr>
            <p:cNvCxnSpPr/>
            <p:nvPr/>
          </p:nvCxnSpPr>
          <p:spPr>
            <a:xfrm flipV="1">
              <a:off x="6839701" y="4472416"/>
              <a:ext cx="1269715" cy="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3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985B-5401-49E1-9323-E6406C5E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 - Cardinalidade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6C73FA-8518-432E-85E5-64E4BC867DB2}"/>
              </a:ext>
            </a:extLst>
          </p:cNvPr>
          <p:cNvSpPr txBox="1"/>
          <p:nvPr/>
        </p:nvSpPr>
        <p:spPr>
          <a:xfrm>
            <a:off x="838200" y="1322179"/>
            <a:ext cx="7211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Expressa o número de entidades com as quais outra entidade pode estar associada via relacionamentos.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65163-A3D7-4CED-B9BC-D0507C5946D0}"/>
              </a:ext>
            </a:extLst>
          </p:cNvPr>
          <p:cNvSpPr txBox="1"/>
          <p:nvPr/>
        </p:nvSpPr>
        <p:spPr>
          <a:xfrm rot="10800000" flipV="1">
            <a:off x="838199" y="2355982"/>
            <a:ext cx="3664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CARDINALIDADE MÍNIMA (1:1) </a:t>
            </a:r>
            <a:r>
              <a:rPr lang="pt-BR" sz="1500" dirty="0"/>
              <a:t>– uma entidade em A está associada no máximo a uma entidade em B, e uma entidade em b está associada no máximo a uma entidade em 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297698-7338-4688-8C7A-F3312EAF34A6}"/>
              </a:ext>
            </a:extLst>
          </p:cNvPr>
          <p:cNvSpPr txBox="1"/>
          <p:nvPr/>
        </p:nvSpPr>
        <p:spPr>
          <a:xfrm rot="10800000" flipV="1">
            <a:off x="859083" y="3798412"/>
            <a:ext cx="36431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UM PARA MUITOS (1:N) </a:t>
            </a:r>
            <a:r>
              <a:rPr lang="pt-BR" sz="1500" dirty="0"/>
              <a:t>– uma entidade em A está associada a várias entidades em B, e uma entidade em b está associada no máximo a uma entidade em 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F316B-122A-428C-B970-424A4AF23B1F}"/>
              </a:ext>
            </a:extLst>
          </p:cNvPr>
          <p:cNvSpPr txBox="1"/>
          <p:nvPr/>
        </p:nvSpPr>
        <p:spPr>
          <a:xfrm rot="10800000" flipV="1">
            <a:off x="859082" y="5042783"/>
            <a:ext cx="359092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MUITOS PARA MUITOS (N:N) </a:t>
            </a:r>
            <a:r>
              <a:rPr lang="pt-BR" sz="1500" dirty="0"/>
              <a:t>– uma entidade em A está associada a várias entidade em B, e uma entidade em b está associada a várias entidade em 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52A222-7666-4DF8-A39A-41453828061A}"/>
              </a:ext>
            </a:extLst>
          </p:cNvPr>
          <p:cNvSpPr/>
          <p:nvPr/>
        </p:nvSpPr>
        <p:spPr>
          <a:xfrm>
            <a:off x="4967851" y="2769682"/>
            <a:ext cx="1439431" cy="447191"/>
          </a:xfrm>
          <a:prstGeom prst="rect">
            <a:avLst/>
          </a:prstGeom>
          <a:solidFill>
            <a:srgbClr val="0B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PESSOA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821E0F-FE1E-416D-A36A-03DCC2B3C9C4}"/>
              </a:ext>
            </a:extLst>
          </p:cNvPr>
          <p:cNvSpPr/>
          <p:nvPr/>
        </p:nvSpPr>
        <p:spPr>
          <a:xfrm>
            <a:off x="8972223" y="2769786"/>
            <a:ext cx="1439431" cy="447191"/>
          </a:xfrm>
          <a:prstGeom prst="rect">
            <a:avLst/>
          </a:prstGeom>
          <a:solidFill>
            <a:srgbClr val="0B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/>
              <a:t>CERTIDÃO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E2A6DE12-9737-4AA2-9495-DA6A7FF9F6EF}"/>
              </a:ext>
            </a:extLst>
          </p:cNvPr>
          <p:cNvSpPr/>
          <p:nvPr/>
        </p:nvSpPr>
        <p:spPr>
          <a:xfrm>
            <a:off x="6966291" y="2562496"/>
            <a:ext cx="1439430" cy="861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POSSUI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72F9EB-5332-40EE-A7D8-A3388538FD76}"/>
              </a:ext>
            </a:extLst>
          </p:cNvPr>
          <p:cNvCxnSpPr>
            <a:cxnSpLocks/>
          </p:cNvCxnSpPr>
          <p:nvPr/>
        </p:nvCxnSpPr>
        <p:spPr>
          <a:xfrm>
            <a:off x="6409757" y="3002909"/>
            <a:ext cx="58331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40DB399-0951-4E8A-890D-B614D4D2FE3A}"/>
              </a:ext>
            </a:extLst>
          </p:cNvPr>
          <p:cNvCxnSpPr>
            <a:cxnSpLocks/>
          </p:cNvCxnSpPr>
          <p:nvPr/>
        </p:nvCxnSpPr>
        <p:spPr>
          <a:xfrm flipV="1">
            <a:off x="8391294" y="2993382"/>
            <a:ext cx="579467" cy="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5A90580-39BE-4976-B43F-3D8B54011C71}"/>
              </a:ext>
            </a:extLst>
          </p:cNvPr>
          <p:cNvGrpSpPr/>
          <p:nvPr/>
        </p:nvGrpSpPr>
        <p:grpSpPr>
          <a:xfrm>
            <a:off x="4967851" y="3829145"/>
            <a:ext cx="5443803" cy="861774"/>
            <a:chOff x="1020325" y="3679422"/>
            <a:chExt cx="5443803" cy="86177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829708-55EA-4044-A5BD-BAF3F7C35AC2}"/>
                </a:ext>
              </a:extLst>
            </p:cNvPr>
            <p:cNvSpPr/>
            <p:nvPr/>
          </p:nvSpPr>
          <p:spPr>
            <a:xfrm>
              <a:off x="1020325" y="3886608"/>
              <a:ext cx="1439431" cy="447191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GENITOR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5ADDA6F-D661-4305-8769-0B87BDC54CD7}"/>
                </a:ext>
              </a:extLst>
            </p:cNvPr>
            <p:cNvSpPr/>
            <p:nvPr/>
          </p:nvSpPr>
          <p:spPr>
            <a:xfrm>
              <a:off x="5024697" y="3886712"/>
              <a:ext cx="1439431" cy="447191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FILHO</a:t>
              </a:r>
            </a:p>
          </p:txBody>
        </p:sp>
        <p:sp>
          <p:nvSpPr>
            <p:cNvPr id="20" name="Fluxograma: Decisão 19">
              <a:extLst>
                <a:ext uri="{FF2B5EF4-FFF2-40B4-BE49-F238E27FC236}">
                  <a16:creationId xmlns:a16="http://schemas.microsoft.com/office/drawing/2014/main" id="{E988BE8A-8E25-4C76-BF96-F0A1B5250B7C}"/>
                </a:ext>
              </a:extLst>
            </p:cNvPr>
            <p:cNvSpPr/>
            <p:nvPr/>
          </p:nvSpPr>
          <p:spPr>
            <a:xfrm>
              <a:off x="3018765" y="3679422"/>
              <a:ext cx="1439430" cy="8617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POSSUI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575E3A0-4F6E-4E6F-9E15-EA94F8861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2706" y="4110310"/>
              <a:ext cx="58331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0524433-7EC3-4BA5-A9BE-537CAA1C0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3768" y="4110308"/>
              <a:ext cx="579467" cy="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250DD4F-7FA6-4B72-82A5-B24844CBF75F}"/>
              </a:ext>
            </a:extLst>
          </p:cNvPr>
          <p:cNvGrpSpPr/>
          <p:nvPr/>
        </p:nvGrpSpPr>
        <p:grpSpPr>
          <a:xfrm>
            <a:off x="4964104" y="5079490"/>
            <a:ext cx="5443803" cy="861774"/>
            <a:chOff x="1020325" y="3679422"/>
            <a:chExt cx="5443803" cy="861774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2D5CDD2-89DD-42F4-9AE6-7794F1414163}"/>
                </a:ext>
              </a:extLst>
            </p:cNvPr>
            <p:cNvSpPr/>
            <p:nvPr/>
          </p:nvSpPr>
          <p:spPr>
            <a:xfrm>
              <a:off x="1020325" y="3886608"/>
              <a:ext cx="1439431" cy="447191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AUTOR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DF71C31-8E0D-4F0E-9792-14DBDC6FA76E}"/>
                </a:ext>
              </a:extLst>
            </p:cNvPr>
            <p:cNvSpPr/>
            <p:nvPr/>
          </p:nvSpPr>
          <p:spPr>
            <a:xfrm>
              <a:off x="5024697" y="3886712"/>
              <a:ext cx="1439431" cy="447191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/>
                <a:t>LIVRO</a:t>
              </a:r>
            </a:p>
          </p:txBody>
        </p:sp>
        <p:sp>
          <p:nvSpPr>
            <p:cNvPr id="26" name="Fluxograma: Decisão 25">
              <a:extLst>
                <a:ext uri="{FF2B5EF4-FFF2-40B4-BE49-F238E27FC236}">
                  <a16:creationId xmlns:a16="http://schemas.microsoft.com/office/drawing/2014/main" id="{4BD14C08-8E29-4A9D-B567-C658B6363115}"/>
                </a:ext>
              </a:extLst>
            </p:cNvPr>
            <p:cNvSpPr/>
            <p:nvPr/>
          </p:nvSpPr>
          <p:spPr>
            <a:xfrm>
              <a:off x="2923746" y="3679422"/>
              <a:ext cx="1676399" cy="8617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ESCREVE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C5E6E2B7-E9C8-4C7E-9A6A-7B96C3093CD1}"/>
                </a:ext>
              </a:extLst>
            </p:cNvPr>
            <p:cNvCxnSpPr>
              <a:cxnSpLocks/>
            </p:cNvCxnSpPr>
            <p:nvPr/>
          </p:nvCxnSpPr>
          <p:spPr>
            <a:xfrm>
              <a:off x="2452706" y="4110310"/>
              <a:ext cx="58331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B8AA4C-85AA-4DB5-B73B-BF6385CDC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3768" y="4110308"/>
              <a:ext cx="579467" cy="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C0DAFB-5D97-4C91-9D67-0A06F51A6F3B}"/>
              </a:ext>
            </a:extLst>
          </p:cNvPr>
          <p:cNvSpPr txBox="1"/>
          <p:nvPr/>
        </p:nvSpPr>
        <p:spPr>
          <a:xfrm>
            <a:off x="8720481" y="2671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57AA19-D08C-43E8-A06E-FAE3C8CC8E81}"/>
              </a:ext>
            </a:extLst>
          </p:cNvPr>
          <p:cNvSpPr txBox="1"/>
          <p:nvPr/>
        </p:nvSpPr>
        <p:spPr>
          <a:xfrm>
            <a:off x="6339993" y="2681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23EA7C-C6E5-4D31-B8B2-D4784C022BBA}"/>
              </a:ext>
            </a:extLst>
          </p:cNvPr>
          <p:cNvSpPr txBox="1"/>
          <p:nvPr/>
        </p:nvSpPr>
        <p:spPr>
          <a:xfrm>
            <a:off x="6339993" y="395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EA1B090-7BFB-4ADA-B6D6-860577F0998F}"/>
              </a:ext>
            </a:extLst>
          </p:cNvPr>
          <p:cNvSpPr txBox="1"/>
          <p:nvPr/>
        </p:nvSpPr>
        <p:spPr>
          <a:xfrm>
            <a:off x="8730426" y="393724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E858A1-91AE-49E3-A125-B24D1031E87B}"/>
              </a:ext>
            </a:extLst>
          </p:cNvPr>
          <p:cNvSpPr txBox="1"/>
          <p:nvPr/>
        </p:nvSpPr>
        <p:spPr>
          <a:xfrm>
            <a:off x="6321503" y="52142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356B8C0-E97B-4702-B1F1-A3B2F189E6AA}"/>
              </a:ext>
            </a:extLst>
          </p:cNvPr>
          <p:cNvSpPr txBox="1"/>
          <p:nvPr/>
        </p:nvSpPr>
        <p:spPr>
          <a:xfrm>
            <a:off x="8703843" y="52142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358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B864E-6777-45AC-AB4C-8B8BCA8A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 – Chave Primária e </a:t>
            </a:r>
            <a:br>
              <a:rPr lang="pt-BR" dirty="0"/>
            </a:br>
            <a:r>
              <a:rPr lang="pt-BR" dirty="0"/>
              <a:t>Chave Estrangeira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57BD17-2BB0-480C-9F0F-2E6B577FF5E4}"/>
              </a:ext>
            </a:extLst>
          </p:cNvPr>
          <p:cNvSpPr/>
          <p:nvPr/>
        </p:nvSpPr>
        <p:spPr>
          <a:xfrm>
            <a:off x="945410" y="1759590"/>
            <a:ext cx="68079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CHAVE PRIMÁRIA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Uma chave primária é um atributo ou conjunto de atributos que identifica unicamente um registro na tabela de um banco.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9672DE-7909-4DE2-BA08-19EC0C44C0BA}"/>
              </a:ext>
            </a:extLst>
          </p:cNvPr>
          <p:cNvSpPr/>
          <p:nvPr/>
        </p:nvSpPr>
        <p:spPr>
          <a:xfrm>
            <a:off x="945409" y="2549264"/>
            <a:ext cx="680793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CHAVE ESTRAGEIRA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é o campo que estabelece o relacionamento entre duas tabelas. é a chave primária de outra tabela.</a:t>
            </a:r>
          </a:p>
        </p:txBody>
      </p:sp>
      <p:grpSp>
        <p:nvGrpSpPr>
          <p:cNvPr id="5" name="Grupo 15">
            <a:extLst>
              <a:ext uri="{FF2B5EF4-FFF2-40B4-BE49-F238E27FC236}">
                <a16:creationId xmlns:a16="http://schemas.microsoft.com/office/drawing/2014/main" id="{87F86F59-7470-402E-AC14-34FC5C7E6AC5}"/>
              </a:ext>
            </a:extLst>
          </p:cNvPr>
          <p:cNvGrpSpPr/>
          <p:nvPr/>
        </p:nvGrpSpPr>
        <p:grpSpPr>
          <a:xfrm>
            <a:off x="7248238" y="3540358"/>
            <a:ext cx="2964415" cy="2413173"/>
            <a:chOff x="284331" y="2007068"/>
            <a:chExt cx="4168949" cy="3393720"/>
          </a:xfrm>
        </p:grpSpPr>
        <p:grpSp>
          <p:nvGrpSpPr>
            <p:cNvPr id="6" name="Grupo 65">
              <a:extLst>
                <a:ext uri="{FF2B5EF4-FFF2-40B4-BE49-F238E27FC236}">
                  <a16:creationId xmlns:a16="http://schemas.microsoft.com/office/drawing/2014/main" id="{82F8843C-4F86-4056-9440-6A16D148E529}"/>
                </a:ext>
              </a:extLst>
            </p:cNvPr>
            <p:cNvGrpSpPr/>
            <p:nvPr/>
          </p:nvGrpSpPr>
          <p:grpSpPr>
            <a:xfrm>
              <a:off x="284331" y="2007068"/>
              <a:ext cx="3990378" cy="2855157"/>
              <a:chOff x="519635" y="2131457"/>
              <a:chExt cx="3990378" cy="2855157"/>
            </a:xfrm>
          </p:grpSpPr>
          <p:grpSp>
            <p:nvGrpSpPr>
              <p:cNvPr id="13" name="Grupo 64">
                <a:extLst>
                  <a:ext uri="{FF2B5EF4-FFF2-40B4-BE49-F238E27FC236}">
                    <a16:creationId xmlns:a16="http://schemas.microsoft.com/office/drawing/2014/main" id="{8C4CAB2A-E300-4F3B-BAD3-2684CD6750EA}"/>
                  </a:ext>
                </a:extLst>
              </p:cNvPr>
              <p:cNvGrpSpPr/>
              <p:nvPr/>
            </p:nvGrpSpPr>
            <p:grpSpPr>
              <a:xfrm>
                <a:off x="925118" y="2816458"/>
                <a:ext cx="3584895" cy="2170156"/>
                <a:chOff x="925118" y="2816458"/>
                <a:chExt cx="3584895" cy="2170156"/>
              </a:xfrm>
            </p:grpSpPr>
            <p:grpSp>
              <p:nvGrpSpPr>
                <p:cNvPr id="15" name="Grupo 31">
                  <a:extLst>
                    <a:ext uri="{FF2B5EF4-FFF2-40B4-BE49-F238E27FC236}">
                      <a16:creationId xmlns:a16="http://schemas.microsoft.com/office/drawing/2014/main" id="{20A5993D-237C-48F6-9F36-7DE6208ECC8E}"/>
                    </a:ext>
                  </a:extLst>
                </p:cNvPr>
                <p:cNvGrpSpPr/>
                <p:nvPr/>
              </p:nvGrpSpPr>
              <p:grpSpPr>
                <a:xfrm>
                  <a:off x="3179313" y="3271490"/>
                  <a:ext cx="1330700" cy="1715124"/>
                  <a:chOff x="3179313" y="2803992"/>
                  <a:chExt cx="1330700" cy="1715124"/>
                </a:xfrm>
              </p:grpSpPr>
              <p:sp>
                <p:nvSpPr>
                  <p:cNvPr id="20" name="Retângulo 19">
                    <a:extLst>
                      <a:ext uri="{FF2B5EF4-FFF2-40B4-BE49-F238E27FC236}">
                        <a16:creationId xmlns:a16="http://schemas.microsoft.com/office/drawing/2014/main" id="{D8F45B3C-1D17-4E9E-BC15-2C58075CB5C0}"/>
                      </a:ext>
                    </a:extLst>
                  </p:cNvPr>
                  <p:cNvSpPr/>
                  <p:nvPr/>
                </p:nvSpPr>
                <p:spPr>
                  <a:xfrm>
                    <a:off x="3183254" y="2803992"/>
                    <a:ext cx="1235838" cy="411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CPF FILHO</a:t>
                    </a:r>
                  </a:p>
                </p:txBody>
              </p:sp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87EFB10D-05A6-43BD-9B33-2B74ADD06F2A}"/>
                      </a:ext>
                    </a:extLst>
                  </p:cNvPr>
                  <p:cNvSpPr/>
                  <p:nvPr/>
                </p:nvSpPr>
                <p:spPr>
                  <a:xfrm>
                    <a:off x="3179313" y="3234732"/>
                    <a:ext cx="881903" cy="4111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NOME</a:t>
                    </a:r>
                  </a:p>
                </p:txBody>
              </p:sp>
              <p:sp>
                <p:nvSpPr>
                  <p:cNvPr id="22" name="Retângulo 21">
                    <a:extLst>
                      <a:ext uri="{FF2B5EF4-FFF2-40B4-BE49-F238E27FC236}">
                        <a16:creationId xmlns:a16="http://schemas.microsoft.com/office/drawing/2014/main" id="{AFAC6500-BA29-4E90-860B-0CE6E8C8A56C}"/>
                      </a:ext>
                    </a:extLst>
                  </p:cNvPr>
                  <p:cNvSpPr/>
                  <p:nvPr/>
                </p:nvSpPr>
                <p:spPr>
                  <a:xfrm>
                    <a:off x="3179313" y="3674545"/>
                    <a:ext cx="1300941" cy="4111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ENDEREÇO</a:t>
                    </a:r>
                  </a:p>
                </p:txBody>
              </p:sp>
              <p:sp>
                <p:nvSpPr>
                  <p:cNvPr id="23" name="Retângulo 22">
                    <a:extLst>
                      <a:ext uri="{FF2B5EF4-FFF2-40B4-BE49-F238E27FC236}">
                        <a16:creationId xmlns:a16="http://schemas.microsoft.com/office/drawing/2014/main" id="{09ABBFFB-E8E1-4D7F-A8E7-039199523D6C}"/>
                      </a:ext>
                    </a:extLst>
                  </p:cNvPr>
                  <p:cNvSpPr/>
                  <p:nvPr/>
                </p:nvSpPr>
                <p:spPr>
                  <a:xfrm>
                    <a:off x="3179313" y="4107922"/>
                    <a:ext cx="1330700" cy="411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PROFISSÃO</a:t>
                    </a:r>
                  </a:p>
                </p:txBody>
              </p:sp>
            </p:grpSp>
            <p:cxnSp>
              <p:nvCxnSpPr>
                <p:cNvPr id="16" name="Conector angulado 44">
                  <a:extLst>
                    <a:ext uri="{FF2B5EF4-FFF2-40B4-BE49-F238E27FC236}">
                      <a16:creationId xmlns:a16="http://schemas.microsoft.com/office/drawing/2014/main" id="{EB26C20A-1A6D-416B-A507-19117A5B8281}"/>
                    </a:ext>
                  </a:extLst>
                </p:cNvPr>
                <p:cNvCxnSpPr/>
                <p:nvPr/>
              </p:nvCxnSpPr>
              <p:spPr>
                <a:xfrm>
                  <a:off x="1969620" y="2825808"/>
                  <a:ext cx="1032510" cy="642218"/>
                </a:xfrm>
                <a:prstGeom prst="bentConnector3">
                  <a:avLst>
                    <a:gd name="adj1" fmla="val 2514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angulado 45">
                  <a:extLst>
                    <a:ext uri="{FF2B5EF4-FFF2-40B4-BE49-F238E27FC236}">
                      <a16:creationId xmlns:a16="http://schemas.microsoft.com/office/drawing/2014/main" id="{39BCECA1-673C-4961-A2DE-66A381AD435A}"/>
                    </a:ext>
                  </a:extLst>
                </p:cNvPr>
                <p:cNvCxnSpPr/>
                <p:nvPr/>
              </p:nvCxnSpPr>
              <p:spPr>
                <a:xfrm>
                  <a:off x="1660777" y="2828300"/>
                  <a:ext cx="1326114" cy="1056409"/>
                </a:xfrm>
                <a:prstGeom prst="bentConnector3">
                  <a:avLst>
                    <a:gd name="adj1" fmla="val 1128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angulado 47">
                  <a:extLst>
                    <a:ext uri="{FF2B5EF4-FFF2-40B4-BE49-F238E27FC236}">
                      <a16:creationId xmlns:a16="http://schemas.microsoft.com/office/drawing/2014/main" id="{76A20420-774B-4CBF-94BC-85E9C1070A84}"/>
                    </a:ext>
                  </a:extLst>
                </p:cNvPr>
                <p:cNvCxnSpPr/>
                <p:nvPr/>
              </p:nvCxnSpPr>
              <p:spPr>
                <a:xfrm>
                  <a:off x="1374293" y="2867457"/>
                  <a:ext cx="1637960" cy="1471123"/>
                </a:xfrm>
                <a:prstGeom prst="bentConnector3">
                  <a:avLst>
                    <a:gd name="adj1" fmla="val 103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angulado 57">
                  <a:extLst>
                    <a:ext uri="{FF2B5EF4-FFF2-40B4-BE49-F238E27FC236}">
                      <a16:creationId xmlns:a16="http://schemas.microsoft.com/office/drawing/2014/main" id="{E9CB1748-F7AB-46BD-9E55-9DBAEEF1D25A}"/>
                    </a:ext>
                  </a:extLst>
                </p:cNvPr>
                <p:cNvCxnSpPr/>
                <p:nvPr/>
              </p:nvCxnSpPr>
              <p:spPr>
                <a:xfrm>
                  <a:off x="925118" y="2816458"/>
                  <a:ext cx="2082678" cy="1955497"/>
                </a:xfrm>
                <a:prstGeom prst="bentConnector3">
                  <a:avLst>
                    <a:gd name="adj1" fmla="val 224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0F1F8919-11D5-4C09-8A02-9260CE93E2D7}"/>
                  </a:ext>
                </a:extLst>
              </p:cNvPr>
              <p:cNvSpPr/>
              <p:nvPr/>
            </p:nvSpPr>
            <p:spPr>
              <a:xfrm>
                <a:off x="519635" y="2131457"/>
                <a:ext cx="2299564" cy="771060"/>
              </a:xfrm>
              <a:prstGeom prst="rect">
                <a:avLst/>
              </a:prstGeom>
              <a:solidFill>
                <a:srgbClr val="0B3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FILHO</a:t>
                </a:r>
              </a:p>
            </p:txBody>
          </p:sp>
        </p:grp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005ED55-630F-4679-AF18-5AA0878D6B32}"/>
                </a:ext>
              </a:extLst>
            </p:cNvPr>
            <p:cNvSpPr/>
            <p:nvPr/>
          </p:nvSpPr>
          <p:spPr>
            <a:xfrm>
              <a:off x="2621029" y="3210857"/>
              <a:ext cx="213360" cy="213360"/>
            </a:xfrm>
            <a:prstGeom prst="ellipse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33104DA-581B-484F-ADF8-1AC8648E8185}"/>
                </a:ext>
              </a:extLst>
            </p:cNvPr>
            <p:cNvSpPr/>
            <p:nvPr/>
          </p:nvSpPr>
          <p:spPr>
            <a:xfrm>
              <a:off x="2621029" y="3667884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67F3A17-DD3B-48B5-870B-39CAB5E64637}"/>
                </a:ext>
              </a:extLst>
            </p:cNvPr>
            <p:cNvSpPr/>
            <p:nvPr/>
          </p:nvSpPr>
          <p:spPr>
            <a:xfrm>
              <a:off x="2617384" y="4101843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49B2E0D-0763-4464-AE4C-14315DA122C5}"/>
                </a:ext>
              </a:extLst>
            </p:cNvPr>
            <p:cNvSpPr/>
            <p:nvPr/>
          </p:nvSpPr>
          <p:spPr>
            <a:xfrm>
              <a:off x="2617384" y="4527020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523095-CBEB-4F37-A295-D51248A81901}"/>
                </a:ext>
              </a:extLst>
            </p:cNvPr>
            <p:cNvSpPr/>
            <p:nvPr/>
          </p:nvSpPr>
          <p:spPr>
            <a:xfrm>
              <a:off x="3124754" y="2623055"/>
              <a:ext cx="1243050" cy="454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500" b="1" dirty="0">
                  <a:solidFill>
                    <a:srgbClr val="03173A"/>
                  </a:solidFill>
                  <a:latin typeface="Calibri Light" panose="020F0302020204030204" pitchFamily="34" charset="0"/>
                </a:rPr>
                <a:t>Atributos</a:t>
              </a:r>
              <a:endParaRPr lang="pt-BR" sz="1500" b="1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47F7A97-EA69-49CF-80B6-A7E1F13C46E8}"/>
                </a:ext>
              </a:extLst>
            </p:cNvPr>
            <p:cNvSpPr/>
            <p:nvPr/>
          </p:nvSpPr>
          <p:spPr>
            <a:xfrm>
              <a:off x="2920198" y="3039208"/>
              <a:ext cx="1533082" cy="23615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257DE24-2F73-4E09-BD6B-98979E467C6B}"/>
              </a:ext>
            </a:extLst>
          </p:cNvPr>
          <p:cNvGrpSpPr/>
          <p:nvPr/>
        </p:nvGrpSpPr>
        <p:grpSpPr>
          <a:xfrm flipH="1">
            <a:off x="1114526" y="3554277"/>
            <a:ext cx="2915641" cy="1971724"/>
            <a:chOff x="2920409" y="3875624"/>
            <a:chExt cx="4096750" cy="2898486"/>
          </a:xfrm>
        </p:grpSpPr>
        <p:grpSp>
          <p:nvGrpSpPr>
            <p:cNvPr id="25" name="Grupo 65">
              <a:extLst>
                <a:ext uri="{FF2B5EF4-FFF2-40B4-BE49-F238E27FC236}">
                  <a16:creationId xmlns:a16="http://schemas.microsoft.com/office/drawing/2014/main" id="{C2FD4D84-AFB7-45CB-947A-1B30C6E3AE74}"/>
                </a:ext>
              </a:extLst>
            </p:cNvPr>
            <p:cNvGrpSpPr/>
            <p:nvPr/>
          </p:nvGrpSpPr>
          <p:grpSpPr>
            <a:xfrm>
              <a:off x="2920409" y="3875624"/>
              <a:ext cx="4032680" cy="2860405"/>
              <a:chOff x="519635" y="2131457"/>
              <a:chExt cx="4032680" cy="2860405"/>
            </a:xfrm>
          </p:grpSpPr>
          <p:grpSp>
            <p:nvGrpSpPr>
              <p:cNvPr id="32" name="Grupo 64">
                <a:extLst>
                  <a:ext uri="{FF2B5EF4-FFF2-40B4-BE49-F238E27FC236}">
                    <a16:creationId xmlns:a16="http://schemas.microsoft.com/office/drawing/2014/main" id="{BBA1455C-2D23-47CD-8571-360D88C46897}"/>
                  </a:ext>
                </a:extLst>
              </p:cNvPr>
              <p:cNvGrpSpPr/>
              <p:nvPr/>
            </p:nvGrpSpPr>
            <p:grpSpPr>
              <a:xfrm>
                <a:off x="925118" y="2816458"/>
                <a:ext cx="3627197" cy="2175404"/>
                <a:chOff x="925118" y="2816458"/>
                <a:chExt cx="3627197" cy="2175404"/>
              </a:xfrm>
            </p:grpSpPr>
            <p:grpSp>
              <p:nvGrpSpPr>
                <p:cNvPr id="34" name="Grupo 31">
                  <a:extLst>
                    <a:ext uri="{FF2B5EF4-FFF2-40B4-BE49-F238E27FC236}">
                      <a16:creationId xmlns:a16="http://schemas.microsoft.com/office/drawing/2014/main" id="{D4413C97-B5BF-4960-AAE5-930F197F8734}"/>
                    </a:ext>
                  </a:extLst>
                </p:cNvPr>
                <p:cNvGrpSpPr/>
                <p:nvPr/>
              </p:nvGrpSpPr>
              <p:grpSpPr>
                <a:xfrm>
                  <a:off x="2993848" y="3272412"/>
                  <a:ext cx="1558467" cy="1719450"/>
                  <a:chOff x="2993848" y="2804914"/>
                  <a:chExt cx="1558467" cy="1719450"/>
                </a:xfrm>
              </p:grpSpPr>
              <p:sp>
                <p:nvSpPr>
                  <p:cNvPr id="39" name="Retângulo 38">
                    <a:extLst>
                      <a:ext uri="{FF2B5EF4-FFF2-40B4-BE49-F238E27FC236}">
                        <a16:creationId xmlns:a16="http://schemas.microsoft.com/office/drawing/2014/main" id="{284974B4-3BB1-4F35-A7D5-A596E9DCEB50}"/>
                      </a:ext>
                    </a:extLst>
                  </p:cNvPr>
                  <p:cNvSpPr/>
                  <p:nvPr/>
                </p:nvSpPr>
                <p:spPr>
                  <a:xfrm>
                    <a:off x="3022416" y="2804914"/>
                    <a:ext cx="1529899" cy="4298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CPF GENITOR</a:t>
                    </a:r>
                  </a:p>
                </p:txBody>
              </p:sp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AEB1519-6A18-4D15-AA73-5376AA8DDC18}"/>
                      </a:ext>
                    </a:extLst>
                  </p:cNvPr>
                  <p:cNvSpPr/>
                  <p:nvPr/>
                </p:nvSpPr>
                <p:spPr>
                  <a:xfrm>
                    <a:off x="3093597" y="3234732"/>
                    <a:ext cx="881128" cy="4298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NOME</a:t>
                    </a:r>
                  </a:p>
                </p:txBody>
              </p:sp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252AB641-8556-4609-8E52-6443C68CBEBE}"/>
                      </a:ext>
                    </a:extLst>
                  </p:cNvPr>
                  <p:cNvSpPr/>
                  <p:nvPr/>
                </p:nvSpPr>
                <p:spPr>
                  <a:xfrm>
                    <a:off x="3088564" y="3674546"/>
                    <a:ext cx="1299798" cy="4298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ENDEREÇO</a:t>
                    </a:r>
                  </a:p>
                </p:txBody>
              </p:sp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C768B261-1E55-4C60-90F7-F3C9557C66FB}"/>
                      </a:ext>
                    </a:extLst>
                  </p:cNvPr>
                  <p:cNvSpPr/>
                  <p:nvPr/>
                </p:nvSpPr>
                <p:spPr>
                  <a:xfrm>
                    <a:off x="2993848" y="4094546"/>
                    <a:ext cx="1329530" cy="4298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sz="1300" dirty="0">
                        <a:solidFill>
                          <a:srgbClr val="0B3C65"/>
                        </a:solidFill>
                      </a:rPr>
                      <a:t>PROFISSÃO</a:t>
                    </a:r>
                  </a:p>
                </p:txBody>
              </p:sp>
            </p:grpSp>
            <p:cxnSp>
              <p:nvCxnSpPr>
                <p:cNvPr id="35" name="Conector angulado 44">
                  <a:extLst>
                    <a:ext uri="{FF2B5EF4-FFF2-40B4-BE49-F238E27FC236}">
                      <a16:creationId xmlns:a16="http://schemas.microsoft.com/office/drawing/2014/main" id="{4E3A97AE-2AEB-4AAE-B5D3-C37E5AB18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9620" y="2825808"/>
                  <a:ext cx="1032510" cy="642218"/>
                </a:xfrm>
                <a:prstGeom prst="bentConnector3">
                  <a:avLst>
                    <a:gd name="adj1" fmla="val 2514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angulado 45">
                  <a:extLst>
                    <a:ext uri="{FF2B5EF4-FFF2-40B4-BE49-F238E27FC236}">
                      <a16:creationId xmlns:a16="http://schemas.microsoft.com/office/drawing/2014/main" id="{752315DB-5648-4B6A-9B8B-C1957B1C8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0777" y="2828300"/>
                  <a:ext cx="1326114" cy="1056409"/>
                </a:xfrm>
                <a:prstGeom prst="bentConnector3">
                  <a:avLst>
                    <a:gd name="adj1" fmla="val 1128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angulado 47">
                  <a:extLst>
                    <a:ext uri="{FF2B5EF4-FFF2-40B4-BE49-F238E27FC236}">
                      <a16:creationId xmlns:a16="http://schemas.microsoft.com/office/drawing/2014/main" id="{1C1AED2B-05D5-466F-AA96-95A901DAF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4293" y="2867457"/>
                  <a:ext cx="1637960" cy="1471123"/>
                </a:xfrm>
                <a:prstGeom prst="bentConnector3">
                  <a:avLst>
                    <a:gd name="adj1" fmla="val 103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angulado 57">
                  <a:extLst>
                    <a:ext uri="{FF2B5EF4-FFF2-40B4-BE49-F238E27FC236}">
                      <a16:creationId xmlns:a16="http://schemas.microsoft.com/office/drawing/2014/main" id="{050BD469-3422-45BA-826E-BFBE27B0A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118" y="2816458"/>
                  <a:ext cx="2082678" cy="1955497"/>
                </a:xfrm>
                <a:prstGeom prst="bentConnector3">
                  <a:avLst>
                    <a:gd name="adj1" fmla="val 224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D180DD7C-A62C-4D17-9F66-059CC683EAC8}"/>
                  </a:ext>
                </a:extLst>
              </p:cNvPr>
              <p:cNvSpPr/>
              <p:nvPr/>
            </p:nvSpPr>
            <p:spPr>
              <a:xfrm>
                <a:off x="519635" y="2131457"/>
                <a:ext cx="2299564" cy="771060"/>
              </a:xfrm>
              <a:prstGeom prst="rect">
                <a:avLst/>
              </a:prstGeom>
              <a:solidFill>
                <a:srgbClr val="0B3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GENITOR</a:t>
                </a:r>
              </a:p>
            </p:txBody>
          </p:sp>
        </p:grp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6BDD248-7778-4592-8557-3B98CE1CD030}"/>
                </a:ext>
              </a:extLst>
            </p:cNvPr>
            <p:cNvSpPr/>
            <p:nvPr/>
          </p:nvSpPr>
          <p:spPr>
            <a:xfrm>
              <a:off x="5184908" y="5080715"/>
              <a:ext cx="213360" cy="213360"/>
            </a:xfrm>
            <a:prstGeom prst="ellipse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746DE98-4EB3-4D5E-8849-C82810F16CFD}"/>
                </a:ext>
              </a:extLst>
            </p:cNvPr>
            <p:cNvSpPr/>
            <p:nvPr/>
          </p:nvSpPr>
          <p:spPr>
            <a:xfrm>
              <a:off x="5184908" y="5537742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C467D6B-2EA7-4E51-9B6A-189736FF8B4F}"/>
                </a:ext>
              </a:extLst>
            </p:cNvPr>
            <p:cNvSpPr/>
            <p:nvPr/>
          </p:nvSpPr>
          <p:spPr>
            <a:xfrm>
              <a:off x="5181263" y="5971701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E83A0AE-2D86-4DA0-AB80-6B9714AC9225}"/>
                </a:ext>
              </a:extLst>
            </p:cNvPr>
            <p:cNvSpPr/>
            <p:nvPr/>
          </p:nvSpPr>
          <p:spPr>
            <a:xfrm>
              <a:off x="5181263" y="6396878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CAEB67D-5446-4CD9-92BA-240EA65D0BF9}"/>
                </a:ext>
              </a:extLst>
            </p:cNvPr>
            <p:cNvSpPr/>
            <p:nvPr/>
          </p:nvSpPr>
          <p:spPr>
            <a:xfrm>
              <a:off x="5580190" y="4492913"/>
              <a:ext cx="1241957" cy="475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500" b="1" dirty="0">
                  <a:solidFill>
                    <a:srgbClr val="03173A"/>
                  </a:solidFill>
                  <a:latin typeface="Calibri Light" panose="020F0302020204030204" pitchFamily="34" charset="0"/>
                </a:rPr>
                <a:t>Atributos</a:t>
              </a:r>
              <a:endParaRPr lang="pt-BR" sz="1500" b="1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8292749-A017-4B27-84F0-63F7B775D651}"/>
                </a:ext>
              </a:extLst>
            </p:cNvPr>
            <p:cNvSpPr/>
            <p:nvPr/>
          </p:nvSpPr>
          <p:spPr>
            <a:xfrm>
              <a:off x="5484077" y="4909066"/>
              <a:ext cx="1533082" cy="1865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angulado 57">
            <a:extLst>
              <a:ext uri="{FF2B5EF4-FFF2-40B4-BE49-F238E27FC236}">
                <a16:creationId xmlns:a16="http://schemas.microsoft.com/office/drawing/2014/main" id="{8D7D5670-EC9C-4285-BE03-E33468EC089F}"/>
              </a:ext>
            </a:extLst>
          </p:cNvPr>
          <p:cNvCxnSpPr>
            <a:cxnSpLocks/>
          </p:cNvCxnSpPr>
          <p:nvPr/>
        </p:nvCxnSpPr>
        <p:spPr>
          <a:xfrm>
            <a:off x="7269980" y="4060504"/>
            <a:ext cx="1702809" cy="1662587"/>
          </a:xfrm>
          <a:prstGeom prst="bentConnector3">
            <a:avLst>
              <a:gd name="adj1" fmla="val 1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AF9407A8-6200-4C1C-B8CE-6A7D58E488D6}"/>
              </a:ext>
            </a:extLst>
          </p:cNvPr>
          <p:cNvSpPr/>
          <p:nvPr/>
        </p:nvSpPr>
        <p:spPr>
          <a:xfrm>
            <a:off x="8908828" y="5645620"/>
            <a:ext cx="151714" cy="151714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D67366C-B68C-498A-98D0-3A0DEEA2CD04}"/>
              </a:ext>
            </a:extLst>
          </p:cNvPr>
          <p:cNvSpPr/>
          <p:nvPr/>
        </p:nvSpPr>
        <p:spPr>
          <a:xfrm flipH="1">
            <a:off x="9123830" y="5605928"/>
            <a:ext cx="10888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00" dirty="0">
                <a:solidFill>
                  <a:srgbClr val="0B3C65"/>
                </a:solidFill>
              </a:rPr>
              <a:t>CPF GENITOR</a:t>
            </a:r>
          </a:p>
        </p:txBody>
      </p:sp>
      <p:sp>
        <p:nvSpPr>
          <p:cNvPr id="61" name="Fluxograma: Decisão 60">
            <a:extLst>
              <a:ext uri="{FF2B5EF4-FFF2-40B4-BE49-F238E27FC236}">
                <a16:creationId xmlns:a16="http://schemas.microsoft.com/office/drawing/2014/main" id="{9876000B-65F5-40B0-B6E6-8DC1E04666DC}"/>
              </a:ext>
            </a:extLst>
          </p:cNvPr>
          <p:cNvSpPr/>
          <p:nvPr/>
        </p:nvSpPr>
        <p:spPr>
          <a:xfrm>
            <a:off x="4996593" y="3357988"/>
            <a:ext cx="1439430" cy="8617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POSSUI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F003A7C-61FC-40D2-9498-FD7E2E31326C}"/>
              </a:ext>
            </a:extLst>
          </p:cNvPr>
          <p:cNvCxnSpPr>
            <a:cxnSpLocks/>
          </p:cNvCxnSpPr>
          <p:nvPr/>
        </p:nvCxnSpPr>
        <p:spPr>
          <a:xfrm>
            <a:off x="4030167" y="3788876"/>
            <a:ext cx="99320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08649558-EF27-4429-BCA0-9BFC239C0E2C}"/>
              </a:ext>
            </a:extLst>
          </p:cNvPr>
          <p:cNvCxnSpPr>
            <a:cxnSpLocks/>
          </p:cNvCxnSpPr>
          <p:nvPr/>
        </p:nvCxnSpPr>
        <p:spPr>
          <a:xfrm>
            <a:off x="6295884" y="3795042"/>
            <a:ext cx="9781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714F122-E8D1-4D3B-A8E3-B99C286A569C}"/>
              </a:ext>
            </a:extLst>
          </p:cNvPr>
          <p:cNvSpPr txBox="1"/>
          <p:nvPr/>
        </p:nvSpPr>
        <p:spPr>
          <a:xfrm>
            <a:off x="3982406" y="3464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4C4E413-6688-40FE-B1DC-4FE4CAC55D19}"/>
              </a:ext>
            </a:extLst>
          </p:cNvPr>
          <p:cNvSpPr txBox="1"/>
          <p:nvPr/>
        </p:nvSpPr>
        <p:spPr>
          <a:xfrm>
            <a:off x="6993731" y="347995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635E80C7-868A-4D6B-AC1A-EDE56D82BEDA}"/>
              </a:ext>
            </a:extLst>
          </p:cNvPr>
          <p:cNvCxnSpPr/>
          <p:nvPr/>
        </p:nvCxnSpPr>
        <p:spPr>
          <a:xfrm flipH="1" flipV="1">
            <a:off x="2486025" y="4462262"/>
            <a:ext cx="2040745" cy="5576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622F8113-4513-45F6-B170-DD76264232F3}"/>
              </a:ext>
            </a:extLst>
          </p:cNvPr>
          <p:cNvSpPr/>
          <p:nvPr/>
        </p:nvSpPr>
        <p:spPr>
          <a:xfrm>
            <a:off x="4495258" y="4845055"/>
            <a:ext cx="223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CHAVE PRIMÁRIA </a:t>
            </a:r>
            <a:endParaRPr lang="pt-BR" dirty="0"/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E58F212-668F-4BA2-81EE-68B076264BE8}"/>
              </a:ext>
            </a:extLst>
          </p:cNvPr>
          <p:cNvCxnSpPr>
            <a:cxnSpLocks/>
          </p:cNvCxnSpPr>
          <p:nvPr/>
        </p:nvCxnSpPr>
        <p:spPr>
          <a:xfrm flipV="1">
            <a:off x="6784946" y="5726430"/>
            <a:ext cx="2146100" cy="395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>
            <a:extLst>
              <a:ext uri="{FF2B5EF4-FFF2-40B4-BE49-F238E27FC236}">
                <a16:creationId xmlns:a16="http://schemas.microsoft.com/office/drawing/2014/main" id="{BE1963DF-E01D-4968-A8B0-7F42A380C02D}"/>
              </a:ext>
            </a:extLst>
          </p:cNvPr>
          <p:cNvSpPr/>
          <p:nvPr/>
        </p:nvSpPr>
        <p:spPr>
          <a:xfrm>
            <a:off x="4300287" y="5924148"/>
            <a:ext cx="2608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CHAVE ESTRAGEIRA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6FA8-5780-4461-B157-2DA5048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73CD89-7FD4-4A10-AFB5-5BEA0756C7A8}"/>
              </a:ext>
            </a:extLst>
          </p:cNvPr>
          <p:cNvSpPr/>
          <p:nvPr/>
        </p:nvSpPr>
        <p:spPr>
          <a:xfrm>
            <a:off x="973593" y="2674340"/>
            <a:ext cx="683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1. Uma escola aplica avaliação individual através de trabalho. O aluno realiza vários trabalhos durante o ano letivo.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C85CAD-5BE0-41F7-BCBB-1B3C7B7A377A}"/>
              </a:ext>
            </a:extLst>
          </p:cNvPr>
          <p:cNvSpPr/>
          <p:nvPr/>
        </p:nvSpPr>
        <p:spPr>
          <a:xfrm>
            <a:off x="973593" y="3418347"/>
            <a:ext cx="667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2. Uma empresa possui apenas um diretor  para cada departamento.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A467B6-14CD-45EE-AF03-7295B2FEB902}"/>
              </a:ext>
            </a:extLst>
          </p:cNvPr>
          <p:cNvSpPr/>
          <p:nvPr/>
        </p:nvSpPr>
        <p:spPr>
          <a:xfrm>
            <a:off x="973593" y="3948161"/>
            <a:ext cx="6672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3. Um autor escreve vários livros. Um livro pode ser escrito por vários autores.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886483-E039-43E6-B74B-EC8BFD4D4E7A}"/>
              </a:ext>
            </a:extLst>
          </p:cNvPr>
          <p:cNvSpPr/>
          <p:nvPr/>
        </p:nvSpPr>
        <p:spPr>
          <a:xfrm>
            <a:off x="973593" y="4754974"/>
            <a:ext cx="6672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4. Uma equipe é composta por vários jogadores. Um jogador joga apenas em uma equipe. </a:t>
            </a:r>
          </a:p>
          <a:p>
            <a:pPr algn="just"/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FE9AD6-93C7-460C-BB6D-5D8DFD190620}"/>
              </a:ext>
            </a:extLst>
          </p:cNvPr>
          <p:cNvSpPr/>
          <p:nvPr/>
        </p:nvSpPr>
        <p:spPr>
          <a:xfrm>
            <a:off x="973593" y="5515620"/>
            <a:ext cx="6835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5. Um cliente compra vários produtos. Um produto pode ser comprado por vários produtos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C79A3B-A233-4624-A845-02045785A5E6}"/>
              </a:ext>
            </a:extLst>
          </p:cNvPr>
          <p:cNvSpPr/>
          <p:nvPr/>
        </p:nvSpPr>
        <p:spPr>
          <a:xfrm>
            <a:off x="973593" y="1567445"/>
            <a:ext cx="6939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PENSE QUAIS SÃO AS ENTIDADES E ATRIBUTOS QUE ENVOLVEM ESSE CONTEXTO. CRIE UM MER PARA CADA CASO ABAIXO:</a:t>
            </a:r>
          </a:p>
        </p:txBody>
      </p:sp>
    </p:spTree>
    <p:extLst>
      <p:ext uri="{BB962C8B-B14F-4D97-AF65-F5344CB8AC3E}">
        <p14:creationId xmlns:p14="http://schemas.microsoft.com/office/powerpoint/2010/main" val="214258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816C9-F90B-4F6D-AC35-A0E6BC5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48801D-F0D0-4D1A-91FA-7DA2C913D719}"/>
              </a:ext>
            </a:extLst>
          </p:cNvPr>
          <p:cNvSpPr/>
          <p:nvPr/>
        </p:nvSpPr>
        <p:spPr>
          <a:xfrm>
            <a:off x="1202187" y="3494139"/>
            <a:ext cx="5944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7. Uma escola solicitou que os responsáveis dos alunos realizassem um cadastro pelo site para garantir sua vaga para o próximo semestre. Cada aluno poderá escolher</a:t>
            </a:r>
          </a:p>
          <a:p>
            <a:pPr algn="just"/>
            <a:r>
              <a:rPr lang="pt-BR" dirty="0">
                <a:solidFill>
                  <a:srgbClr val="002060"/>
                </a:solidFill>
              </a:rPr>
              <a:t>uma turma.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21440A-19BB-4365-A68C-42EC148B0366}"/>
              </a:ext>
            </a:extLst>
          </p:cNvPr>
          <p:cNvSpPr txBox="1"/>
          <p:nvPr/>
        </p:nvSpPr>
        <p:spPr>
          <a:xfrm>
            <a:off x="1202187" y="2356888"/>
            <a:ext cx="5944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2060"/>
                </a:solidFill>
              </a:rPr>
              <a:t>6. Um site de cursos online quer oferecer uma promoção para candidatos que realizarem seu cadastro. Cada candidato poderá escolher apenas uma opção de curso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9385D-1362-417F-8280-C4B63AFA1631}"/>
              </a:ext>
            </a:extLst>
          </p:cNvPr>
          <p:cNvSpPr/>
          <p:nvPr/>
        </p:nvSpPr>
        <p:spPr>
          <a:xfrm>
            <a:off x="973593" y="1567445"/>
            <a:ext cx="6939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PENSE QUAIS SÃO AS ENTIDADES E ATRIBUTOS QUE ENVOLVEM ESSE CONTEXTO. CRIE UM MER PARA CADA CASO ABAIXO: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0F586C-BE51-45CB-9764-99F961AD10E1}"/>
              </a:ext>
            </a:extLst>
          </p:cNvPr>
          <p:cNvSpPr/>
          <p:nvPr/>
        </p:nvSpPr>
        <p:spPr>
          <a:xfrm>
            <a:off x="6603546" y="6581001"/>
            <a:ext cx="5393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2"/>
              </a:rPr>
              <a:t>https://pt.slideshare.net/GleydsonCaarvalho/banco-de-dados-exerccios-resolvidos</a:t>
            </a:r>
            <a:endParaRPr lang="pt-BR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BBE9AF-2845-4A07-94BF-3B7DFFB3FC7A}"/>
              </a:ext>
            </a:extLst>
          </p:cNvPr>
          <p:cNvSpPr/>
          <p:nvPr/>
        </p:nvSpPr>
        <p:spPr>
          <a:xfrm>
            <a:off x="1202187" y="4775895"/>
            <a:ext cx="94872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8. A empresa C&amp;A Imóveis é organizada em departamentos. Um departamento pode ter diversas localizações. Um departamento controla um número de projetos. Os empregados também são registrados. Um empregado está associado a um departamento, mas pode trabalhar em diversos projetos, não necessariamente controlados pelo mesmo departamento. Cada empregado pode possuir vários dependentes.</a:t>
            </a:r>
          </a:p>
        </p:txBody>
      </p:sp>
    </p:spTree>
    <p:extLst>
      <p:ext uri="{BB962C8B-B14F-4D97-AF65-F5344CB8AC3E}">
        <p14:creationId xmlns:p14="http://schemas.microsoft.com/office/powerpoint/2010/main" val="30073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699-CAE5-4B3D-861E-9C22BB54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Banco de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B5BE77-C3D7-4B22-9B93-03B07E62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86" y="2621281"/>
            <a:ext cx="6223000" cy="3733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9F3CC7-08BE-4C85-B91E-33BD3DF881B7}"/>
              </a:ext>
            </a:extLst>
          </p:cNvPr>
          <p:cNvSpPr txBox="1"/>
          <p:nvPr/>
        </p:nvSpPr>
        <p:spPr>
          <a:xfrm>
            <a:off x="313509" y="1323409"/>
            <a:ext cx="46217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Um banco de dados é simplesmente um conjunto de dados. Sob esse ponto de vista, uma planilha com uma lista de clientes ou o caderno que o dono do mercadinho da esquina mantém para saber quem está devendo podem ser tratados como bancos de dados.</a:t>
            </a:r>
          </a:p>
        </p:txBody>
      </p:sp>
    </p:spTree>
    <p:extLst>
      <p:ext uri="{BB962C8B-B14F-4D97-AF65-F5344CB8AC3E}">
        <p14:creationId xmlns:p14="http://schemas.microsoft.com/office/powerpoint/2010/main" val="148731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4A885-3E08-4CB2-89BE-84A3FB31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57873"/>
            <a:ext cx="10515600" cy="1325563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D2A8C9-BAE6-4F8F-9658-F5594050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47" y="956096"/>
            <a:ext cx="5978558" cy="545341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9C3EECE-FED5-4406-8074-21FA91619FC1}"/>
              </a:ext>
            </a:extLst>
          </p:cNvPr>
          <p:cNvSpPr txBox="1"/>
          <p:nvPr/>
        </p:nvSpPr>
        <p:spPr>
          <a:xfrm>
            <a:off x="1571898" y="3074917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5788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B8FDA-3B8E-45BB-91B5-19D091020E7B}"/>
              </a:ext>
            </a:extLst>
          </p:cNvPr>
          <p:cNvSpPr txBox="1">
            <a:spLocks/>
          </p:cNvSpPr>
          <p:nvPr/>
        </p:nvSpPr>
        <p:spPr>
          <a:xfrm>
            <a:off x="143957" y="490491"/>
            <a:ext cx="7630968" cy="528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3173A"/>
                </a:solidFill>
                <a:latin typeface="Calibri Light" panose="020F0302020204030204" pitchFamily="34" charset="0"/>
              </a:rPr>
              <a:t>Não documentar significa que o projeto não vai funcionar?</a:t>
            </a:r>
            <a:endParaRPr lang="pt-BR" altLang="pt-BR" sz="2000" dirty="0">
              <a:solidFill>
                <a:srgbClr val="03173A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0E9A30-BB5F-415B-9038-2D053DD9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67" y="2026288"/>
            <a:ext cx="5464189" cy="3466386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B1329E9-EDAE-44C1-9593-5D2C226B82AF}"/>
              </a:ext>
            </a:extLst>
          </p:cNvPr>
          <p:cNvSpPr txBox="1">
            <a:spLocks/>
          </p:cNvSpPr>
          <p:nvPr/>
        </p:nvSpPr>
        <p:spPr>
          <a:xfrm>
            <a:off x="2915407" y="3006019"/>
            <a:ext cx="3354532" cy="973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rgbClr val="03173A"/>
                </a:solidFill>
                <a:latin typeface="Calibri Light" panose="020F0302020204030204" pitchFamily="34" charset="0"/>
              </a:rPr>
              <a:t>Até funcionam! Mas de forma precária, sem consistência e com difícil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11069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F3EBA7-8B2E-4454-94F5-AC8A2221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6" y="0"/>
            <a:ext cx="8522563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B736-5994-4EE0-8D7B-76FF422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1343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Modelo de Entidade e</a:t>
            </a:r>
            <a:br>
              <a:rPr lang="pt-BR" dirty="0"/>
            </a:br>
            <a:r>
              <a:rPr lang="pt-BR" dirty="0"/>
              <a:t>Relacionamento - MER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64B6BB-E289-4A68-9A69-F82201DBF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12" y="2220357"/>
            <a:ext cx="6127477" cy="3636354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EBC2F8D-0C19-48A7-8882-9254BA368491}"/>
              </a:ext>
            </a:extLst>
          </p:cNvPr>
          <p:cNvSpPr txBox="1">
            <a:spLocks/>
          </p:cNvSpPr>
          <p:nvPr/>
        </p:nvSpPr>
        <p:spPr>
          <a:xfrm>
            <a:off x="2158902" y="3104388"/>
            <a:ext cx="4992698" cy="1868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O Modelo Entidade Relacionamento (também chamado Modelo ER, ou simplesmente MER), como o nome sugere, é um modelo conceitual utilizado na Engenharia de Software para descrever os objetos (tabelas) envolvidos em um domínio de negócios, com suas características e como elas se relacionam entre si.</a:t>
            </a:r>
          </a:p>
        </p:txBody>
      </p:sp>
    </p:spTree>
    <p:extLst>
      <p:ext uri="{BB962C8B-B14F-4D97-AF65-F5344CB8AC3E}">
        <p14:creationId xmlns:p14="http://schemas.microsoft.com/office/powerpoint/2010/main" val="257656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07A2-FF30-43B1-8740-9F141D04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 – Componentes</a:t>
            </a:r>
            <a:br>
              <a:rPr lang="pt-BR" dirty="0"/>
            </a:br>
            <a:r>
              <a:rPr lang="pt-BR" dirty="0"/>
              <a:t>ENTIDADE</a:t>
            </a:r>
          </a:p>
        </p:txBody>
      </p:sp>
      <p:grpSp>
        <p:nvGrpSpPr>
          <p:cNvPr id="3" name="Grupo 8">
            <a:extLst>
              <a:ext uri="{FF2B5EF4-FFF2-40B4-BE49-F238E27FC236}">
                <a16:creationId xmlns:a16="http://schemas.microsoft.com/office/drawing/2014/main" id="{21AC2AB6-43DA-4BB6-844B-E50B06071322}"/>
              </a:ext>
            </a:extLst>
          </p:cNvPr>
          <p:cNvGrpSpPr/>
          <p:nvPr/>
        </p:nvGrpSpPr>
        <p:grpSpPr>
          <a:xfrm>
            <a:off x="1639136" y="3429000"/>
            <a:ext cx="5861876" cy="657098"/>
            <a:chOff x="1097985" y="1802402"/>
            <a:chExt cx="7598700" cy="78678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5B00B70-C5FC-46D8-9F2C-A44CA7693CE4}"/>
                </a:ext>
              </a:extLst>
            </p:cNvPr>
            <p:cNvSpPr/>
            <p:nvPr/>
          </p:nvSpPr>
          <p:spPr>
            <a:xfrm>
              <a:off x="6397121" y="1818129"/>
              <a:ext cx="2299564" cy="771060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DEPARTAMENTO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1E232F-A8C8-4684-AA4F-ED8170377B8A}"/>
                </a:ext>
              </a:extLst>
            </p:cNvPr>
            <p:cNvSpPr/>
            <p:nvPr/>
          </p:nvSpPr>
          <p:spPr>
            <a:xfrm>
              <a:off x="1097985" y="1802402"/>
              <a:ext cx="2299564" cy="771060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CLIENTE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4F80EB6-6F70-4D32-AFEB-EA51B3E4422A}"/>
                </a:ext>
              </a:extLst>
            </p:cNvPr>
            <p:cNvSpPr/>
            <p:nvPr/>
          </p:nvSpPr>
          <p:spPr>
            <a:xfrm>
              <a:off x="3747553" y="1818129"/>
              <a:ext cx="2299564" cy="771060"/>
            </a:xfrm>
            <a:prstGeom prst="rect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FUNCIONÁRIO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C9BC36AC-2F7A-46D5-912C-8C3FFBEEB1A4}"/>
              </a:ext>
            </a:extLst>
          </p:cNvPr>
          <p:cNvSpPr/>
          <p:nvPr/>
        </p:nvSpPr>
        <p:spPr>
          <a:xfrm>
            <a:off x="1310663" y="2204310"/>
            <a:ext cx="6444349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u="sng" dirty="0">
                <a:solidFill>
                  <a:srgbClr val="03173A"/>
                </a:solidFill>
                <a:latin typeface="Calibri Light" panose="020F0302020204030204" pitchFamily="34" charset="0"/>
              </a:rPr>
              <a:t>Entidade:</a:t>
            </a:r>
            <a:r>
              <a:rPr lang="pt-BR" sz="2000" b="1" dirty="0">
                <a:solidFill>
                  <a:srgbClr val="03173A"/>
                </a:solidFill>
                <a:latin typeface="Calibri Light" panose="020F0302020204030204" pitchFamily="34" charset="0"/>
              </a:rPr>
              <a:t> </a:t>
            </a:r>
            <a:r>
              <a:rPr lang="pt-BR" sz="2000" dirty="0">
                <a:solidFill>
                  <a:srgbClr val="03173A"/>
                </a:solidFill>
                <a:latin typeface="Calibri Light" panose="020F0302020204030204" pitchFamily="34" charset="0"/>
              </a:rPr>
              <a:t>é o nome dado para cada tabela que compõe o projeto.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FE1DF8-E675-4013-BA00-8781B3CA2507}"/>
              </a:ext>
            </a:extLst>
          </p:cNvPr>
          <p:cNvSpPr/>
          <p:nvPr/>
        </p:nvSpPr>
        <p:spPr>
          <a:xfrm>
            <a:off x="1281132" y="4587568"/>
            <a:ext cx="6497798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03173A"/>
                </a:solidFill>
                <a:latin typeface="Calibri Light" panose="020F0302020204030204" pitchFamily="34" charset="0"/>
              </a:rPr>
              <a:t>Normalmente são nomeadas por substantivos singulares.</a:t>
            </a:r>
            <a:endParaRPr lang="pt-BR" sz="2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2FF5F26-9203-44A9-839E-E17E5BBE4C53}"/>
              </a:ext>
            </a:extLst>
          </p:cNvPr>
          <p:cNvSpPr/>
          <p:nvPr/>
        </p:nvSpPr>
        <p:spPr>
          <a:xfrm>
            <a:off x="8327253" y="3743122"/>
            <a:ext cx="3320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3173A"/>
                </a:solidFill>
                <a:latin typeface="Calibri Light" panose="020F0302020204030204" pitchFamily="34" charset="0"/>
              </a:rPr>
              <a:t>Graficamente a </a:t>
            </a:r>
            <a:r>
              <a:rPr lang="pt-BR" b="1" dirty="0">
                <a:solidFill>
                  <a:srgbClr val="03173A"/>
                </a:solidFill>
                <a:latin typeface="Calibri Light" panose="020F0302020204030204" pitchFamily="34" charset="0"/>
              </a:rPr>
              <a:t>ENTIDADE</a:t>
            </a:r>
            <a:r>
              <a:rPr lang="pt-BR" dirty="0">
                <a:solidFill>
                  <a:srgbClr val="03173A"/>
                </a:solidFill>
                <a:latin typeface="Calibri Light" panose="020F0302020204030204" pitchFamily="34" charset="0"/>
              </a:rPr>
              <a:t> será representada por um </a:t>
            </a:r>
            <a:r>
              <a:rPr lang="pt-BR" b="1" dirty="0">
                <a:solidFill>
                  <a:srgbClr val="03173A"/>
                </a:solidFill>
                <a:latin typeface="Calibri Light" panose="020F0302020204030204" pitchFamily="34" charset="0"/>
              </a:rPr>
              <a:t>RETÂNGULO</a:t>
            </a:r>
            <a:r>
              <a:rPr lang="pt-BR" dirty="0">
                <a:solidFill>
                  <a:srgbClr val="03173A"/>
                </a:solidFill>
                <a:latin typeface="Calibri Light" panose="020F0302020204030204" pitchFamily="34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87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6768-22A6-4FA6-946D-8B4261C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 – Componentes</a:t>
            </a:r>
            <a:br>
              <a:rPr lang="pt-BR" dirty="0"/>
            </a:br>
            <a:r>
              <a:rPr lang="pt-BR" dirty="0"/>
              <a:t>ATRIBUTOS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EBDF9EF-0F4C-4C35-91F1-7BBD9628A680}"/>
              </a:ext>
            </a:extLst>
          </p:cNvPr>
          <p:cNvSpPr/>
          <p:nvPr/>
        </p:nvSpPr>
        <p:spPr>
          <a:xfrm>
            <a:off x="480051" y="2007861"/>
            <a:ext cx="7154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u="sng" dirty="0">
                <a:solidFill>
                  <a:srgbClr val="03173A"/>
                </a:solidFill>
                <a:latin typeface="Calibri Light" panose="020F0302020204030204" pitchFamily="34" charset="0"/>
              </a:rPr>
              <a:t>Atributos: </a:t>
            </a:r>
            <a:r>
              <a:rPr lang="pt-BR" sz="2400" dirty="0">
                <a:solidFill>
                  <a:srgbClr val="03173A"/>
                </a:solidFill>
                <a:latin typeface="Calibri Light" panose="020F0302020204030204" pitchFamily="34" charset="0"/>
              </a:rPr>
              <a:t>são os componentes de cada uma dessas tabelas.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B8F0EDB-760D-47DA-A7B9-C47CD836F27E}"/>
              </a:ext>
            </a:extLst>
          </p:cNvPr>
          <p:cNvSpPr/>
          <p:nvPr/>
        </p:nvSpPr>
        <p:spPr>
          <a:xfrm>
            <a:off x="4869260" y="4599125"/>
            <a:ext cx="366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3173A"/>
                </a:solidFill>
                <a:latin typeface="Calibri Light" panose="020F0302020204030204" pitchFamily="34" charset="0"/>
              </a:rPr>
              <a:t>São os campos (índices) dos conjuntos de dados, que vamos armazenar em cada tabela.</a:t>
            </a:r>
          </a:p>
        </p:txBody>
      </p:sp>
      <p:grpSp>
        <p:nvGrpSpPr>
          <p:cNvPr id="27" name="Grupo 15">
            <a:extLst>
              <a:ext uri="{FF2B5EF4-FFF2-40B4-BE49-F238E27FC236}">
                <a16:creationId xmlns:a16="http://schemas.microsoft.com/office/drawing/2014/main" id="{BFF37F79-D028-4572-9261-09CAF5C45C5D}"/>
              </a:ext>
            </a:extLst>
          </p:cNvPr>
          <p:cNvGrpSpPr/>
          <p:nvPr/>
        </p:nvGrpSpPr>
        <p:grpSpPr>
          <a:xfrm>
            <a:off x="395277" y="3109758"/>
            <a:ext cx="4168949" cy="2897184"/>
            <a:chOff x="284331" y="2007068"/>
            <a:chExt cx="4168949" cy="2897184"/>
          </a:xfrm>
        </p:grpSpPr>
        <p:grpSp>
          <p:nvGrpSpPr>
            <p:cNvPr id="28" name="Grupo 65">
              <a:extLst>
                <a:ext uri="{FF2B5EF4-FFF2-40B4-BE49-F238E27FC236}">
                  <a16:creationId xmlns:a16="http://schemas.microsoft.com/office/drawing/2014/main" id="{47D33E97-3AFE-494C-A892-6D88965DD660}"/>
                </a:ext>
              </a:extLst>
            </p:cNvPr>
            <p:cNvGrpSpPr/>
            <p:nvPr/>
          </p:nvGrpSpPr>
          <p:grpSpPr>
            <a:xfrm>
              <a:off x="284331" y="2007068"/>
              <a:ext cx="3868727" cy="2813294"/>
              <a:chOff x="519635" y="2131457"/>
              <a:chExt cx="3868727" cy="2813294"/>
            </a:xfrm>
          </p:grpSpPr>
          <p:grpSp>
            <p:nvGrpSpPr>
              <p:cNvPr id="35" name="Grupo 64">
                <a:extLst>
                  <a:ext uri="{FF2B5EF4-FFF2-40B4-BE49-F238E27FC236}">
                    <a16:creationId xmlns:a16="http://schemas.microsoft.com/office/drawing/2014/main" id="{92F2EDE7-BC12-4FAE-91AF-B32D7AC698F4}"/>
                  </a:ext>
                </a:extLst>
              </p:cNvPr>
              <p:cNvGrpSpPr/>
              <p:nvPr/>
            </p:nvGrpSpPr>
            <p:grpSpPr>
              <a:xfrm>
                <a:off x="925118" y="2816458"/>
                <a:ext cx="3463244" cy="2128293"/>
                <a:chOff x="925118" y="2816458"/>
                <a:chExt cx="3463244" cy="2128293"/>
              </a:xfrm>
            </p:grpSpPr>
            <p:grpSp>
              <p:nvGrpSpPr>
                <p:cNvPr id="37" name="Grupo 31">
                  <a:extLst>
                    <a:ext uri="{FF2B5EF4-FFF2-40B4-BE49-F238E27FC236}">
                      <a16:creationId xmlns:a16="http://schemas.microsoft.com/office/drawing/2014/main" id="{A99A874B-8B07-4CA6-A86D-C01A0FE6E5EC}"/>
                    </a:ext>
                  </a:extLst>
                </p:cNvPr>
                <p:cNvGrpSpPr/>
                <p:nvPr/>
              </p:nvGrpSpPr>
              <p:grpSpPr>
                <a:xfrm>
                  <a:off x="3179313" y="3271490"/>
                  <a:ext cx="1209049" cy="1673261"/>
                  <a:chOff x="3179313" y="2803992"/>
                  <a:chExt cx="1209049" cy="1673261"/>
                </a:xfrm>
              </p:grpSpPr>
              <p:sp>
                <p:nvSpPr>
                  <p:cNvPr id="42" name="Retângulo 41">
                    <a:extLst>
                      <a:ext uri="{FF2B5EF4-FFF2-40B4-BE49-F238E27FC236}">
                        <a16:creationId xmlns:a16="http://schemas.microsoft.com/office/drawing/2014/main" id="{F738D844-94CB-4435-9E4F-FF5C19A0AE50}"/>
                      </a:ext>
                    </a:extLst>
                  </p:cNvPr>
                  <p:cNvSpPr/>
                  <p:nvPr/>
                </p:nvSpPr>
                <p:spPr>
                  <a:xfrm>
                    <a:off x="3183254" y="2803992"/>
                    <a:ext cx="956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dirty="0">
                        <a:solidFill>
                          <a:srgbClr val="0B3C65"/>
                        </a:solidFill>
                      </a:rPr>
                      <a:t>CÓDIGO</a:t>
                    </a:r>
                  </a:p>
                </p:txBody>
              </p:sp>
              <p:sp>
                <p:nvSpPr>
                  <p:cNvPr id="43" name="Retângulo 42">
                    <a:extLst>
                      <a:ext uri="{FF2B5EF4-FFF2-40B4-BE49-F238E27FC236}">
                        <a16:creationId xmlns:a16="http://schemas.microsoft.com/office/drawing/2014/main" id="{CDFA5F4F-9F9A-4594-9CBE-408B6247473D}"/>
                      </a:ext>
                    </a:extLst>
                  </p:cNvPr>
                  <p:cNvSpPr/>
                  <p:nvPr/>
                </p:nvSpPr>
                <p:spPr>
                  <a:xfrm>
                    <a:off x="3179313" y="3234732"/>
                    <a:ext cx="7954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dirty="0">
                        <a:solidFill>
                          <a:srgbClr val="0B3C65"/>
                        </a:solidFill>
                      </a:rPr>
                      <a:t>NOME</a:t>
                    </a:r>
                  </a:p>
                </p:txBody>
              </p:sp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7A7BA4EF-BC2A-4D90-8C71-E2379F70E1D4}"/>
                      </a:ext>
                    </a:extLst>
                  </p:cNvPr>
                  <p:cNvSpPr/>
                  <p:nvPr/>
                </p:nvSpPr>
                <p:spPr>
                  <a:xfrm>
                    <a:off x="3179313" y="3674546"/>
                    <a:ext cx="12090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dirty="0">
                        <a:solidFill>
                          <a:srgbClr val="0B3C65"/>
                        </a:solidFill>
                      </a:rPr>
                      <a:t>ENDEREÇO</a:t>
                    </a:r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2A8ACFFE-3CDD-4F29-ACCE-2A85D85A25AA}"/>
                      </a:ext>
                    </a:extLst>
                  </p:cNvPr>
                  <p:cNvSpPr/>
                  <p:nvPr/>
                </p:nvSpPr>
                <p:spPr>
                  <a:xfrm>
                    <a:off x="3179313" y="4107921"/>
                    <a:ext cx="8194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pt-BR" dirty="0">
                        <a:solidFill>
                          <a:srgbClr val="0B3C65"/>
                        </a:solidFill>
                      </a:rPr>
                      <a:t>LIMITE</a:t>
                    </a:r>
                  </a:p>
                </p:txBody>
              </p:sp>
            </p:grpSp>
            <p:cxnSp>
              <p:nvCxnSpPr>
                <p:cNvPr id="38" name="Conector angulado 44">
                  <a:extLst>
                    <a:ext uri="{FF2B5EF4-FFF2-40B4-BE49-F238E27FC236}">
                      <a16:creationId xmlns:a16="http://schemas.microsoft.com/office/drawing/2014/main" id="{10F73522-6389-40ED-BEEB-3D5B0CA90358}"/>
                    </a:ext>
                  </a:extLst>
                </p:cNvPr>
                <p:cNvCxnSpPr/>
                <p:nvPr/>
              </p:nvCxnSpPr>
              <p:spPr>
                <a:xfrm>
                  <a:off x="1969620" y="2825808"/>
                  <a:ext cx="1032510" cy="642218"/>
                </a:xfrm>
                <a:prstGeom prst="bentConnector3">
                  <a:avLst>
                    <a:gd name="adj1" fmla="val 25141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angulado 45">
                  <a:extLst>
                    <a:ext uri="{FF2B5EF4-FFF2-40B4-BE49-F238E27FC236}">
                      <a16:creationId xmlns:a16="http://schemas.microsoft.com/office/drawing/2014/main" id="{8901954B-0888-4792-B093-0437AF234516}"/>
                    </a:ext>
                  </a:extLst>
                </p:cNvPr>
                <p:cNvCxnSpPr/>
                <p:nvPr/>
              </p:nvCxnSpPr>
              <p:spPr>
                <a:xfrm>
                  <a:off x="1660777" y="2828300"/>
                  <a:ext cx="1326114" cy="1056409"/>
                </a:xfrm>
                <a:prstGeom prst="bentConnector3">
                  <a:avLst>
                    <a:gd name="adj1" fmla="val 1128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angulado 47">
                  <a:extLst>
                    <a:ext uri="{FF2B5EF4-FFF2-40B4-BE49-F238E27FC236}">
                      <a16:creationId xmlns:a16="http://schemas.microsoft.com/office/drawing/2014/main" id="{A8E7A095-8B6B-4933-B931-2C4DAF24D301}"/>
                    </a:ext>
                  </a:extLst>
                </p:cNvPr>
                <p:cNvCxnSpPr/>
                <p:nvPr/>
              </p:nvCxnSpPr>
              <p:spPr>
                <a:xfrm>
                  <a:off x="1374293" y="2867457"/>
                  <a:ext cx="1637960" cy="1471123"/>
                </a:xfrm>
                <a:prstGeom prst="bentConnector3">
                  <a:avLst>
                    <a:gd name="adj1" fmla="val 103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angulado 57">
                  <a:extLst>
                    <a:ext uri="{FF2B5EF4-FFF2-40B4-BE49-F238E27FC236}">
                      <a16:creationId xmlns:a16="http://schemas.microsoft.com/office/drawing/2014/main" id="{E72D392C-3D10-44FD-A19E-8D3114A025FF}"/>
                    </a:ext>
                  </a:extLst>
                </p:cNvPr>
                <p:cNvCxnSpPr/>
                <p:nvPr/>
              </p:nvCxnSpPr>
              <p:spPr>
                <a:xfrm>
                  <a:off x="925118" y="2816458"/>
                  <a:ext cx="2082678" cy="1955497"/>
                </a:xfrm>
                <a:prstGeom prst="bentConnector3">
                  <a:avLst>
                    <a:gd name="adj1" fmla="val 2244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48F08CDB-1B7D-49B5-AB6D-0FE59844A2AD}"/>
                  </a:ext>
                </a:extLst>
              </p:cNvPr>
              <p:cNvSpPr/>
              <p:nvPr/>
            </p:nvSpPr>
            <p:spPr>
              <a:xfrm>
                <a:off x="519635" y="2131457"/>
                <a:ext cx="2299564" cy="771060"/>
              </a:xfrm>
              <a:prstGeom prst="rect">
                <a:avLst/>
              </a:prstGeom>
              <a:solidFill>
                <a:srgbClr val="0B3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CLIENTE</a:t>
                </a:r>
              </a:p>
            </p:txBody>
          </p:sp>
        </p:grp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6C2A4F4-E1E2-4EA0-B5F2-947D74D86BE7}"/>
                </a:ext>
              </a:extLst>
            </p:cNvPr>
            <p:cNvSpPr/>
            <p:nvPr/>
          </p:nvSpPr>
          <p:spPr>
            <a:xfrm>
              <a:off x="2621029" y="3210857"/>
              <a:ext cx="213360" cy="213360"/>
            </a:xfrm>
            <a:prstGeom prst="ellipse">
              <a:avLst/>
            </a:prstGeom>
            <a:solidFill>
              <a:srgbClr val="0B3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3D93897-835B-4480-BA39-8DAA797B5F40}"/>
                </a:ext>
              </a:extLst>
            </p:cNvPr>
            <p:cNvSpPr/>
            <p:nvPr/>
          </p:nvSpPr>
          <p:spPr>
            <a:xfrm>
              <a:off x="2621029" y="3667884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07F069F-F19D-44AC-BE73-956C152A63D5}"/>
                </a:ext>
              </a:extLst>
            </p:cNvPr>
            <p:cNvSpPr/>
            <p:nvPr/>
          </p:nvSpPr>
          <p:spPr>
            <a:xfrm>
              <a:off x="2617384" y="4101843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3F2C0A0-1BD8-42B1-A8B8-26F563BDA4C7}"/>
                </a:ext>
              </a:extLst>
            </p:cNvPr>
            <p:cNvSpPr/>
            <p:nvPr/>
          </p:nvSpPr>
          <p:spPr>
            <a:xfrm>
              <a:off x="2617384" y="4527020"/>
              <a:ext cx="213360" cy="21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237BC21-2F36-4776-8DCD-1DEF084C42D7}"/>
                </a:ext>
              </a:extLst>
            </p:cNvPr>
            <p:cNvSpPr/>
            <p:nvPr/>
          </p:nvSpPr>
          <p:spPr>
            <a:xfrm>
              <a:off x="3124754" y="2623055"/>
              <a:ext cx="11335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b="1" dirty="0">
                  <a:solidFill>
                    <a:srgbClr val="03173A"/>
                  </a:solidFill>
                  <a:latin typeface="Calibri Light" panose="020F0302020204030204" pitchFamily="34" charset="0"/>
                </a:rPr>
                <a:t>Atributos</a:t>
              </a:r>
              <a:endParaRPr lang="pt-BR" b="1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2D8BC8C-F645-47FC-8C55-B3E49ACC22F9}"/>
                </a:ext>
              </a:extLst>
            </p:cNvPr>
            <p:cNvSpPr/>
            <p:nvPr/>
          </p:nvSpPr>
          <p:spPr>
            <a:xfrm>
              <a:off x="2920198" y="3039208"/>
              <a:ext cx="1533082" cy="1865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280F5B52-91AA-4D60-9330-8A6C024F4BD8}"/>
              </a:ext>
            </a:extLst>
          </p:cNvPr>
          <p:cNvSpPr/>
          <p:nvPr/>
        </p:nvSpPr>
        <p:spPr>
          <a:xfrm>
            <a:off x="5655076" y="3224231"/>
            <a:ext cx="5803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3173A"/>
                </a:solidFill>
                <a:latin typeface="Calibri Light" panose="020F0302020204030204" pitchFamily="34" charset="0"/>
              </a:rPr>
              <a:t>Graficamente representados por </a:t>
            </a:r>
            <a:r>
              <a:rPr lang="pt-BR" sz="2400" b="1" dirty="0">
                <a:solidFill>
                  <a:srgbClr val="03173A"/>
                </a:solidFill>
                <a:latin typeface="Calibri Light" panose="020F0302020204030204" pitchFamily="34" charset="0"/>
              </a:rPr>
              <a:t>CÍRCULO</a:t>
            </a:r>
            <a:endParaRPr lang="pt-BR" sz="2400" dirty="0">
              <a:solidFill>
                <a:srgbClr val="03173A"/>
              </a:solidFill>
              <a:latin typeface="Calibri Light" panose="020F0302020204030204" pitchFamily="34" charset="0"/>
            </a:endParaRPr>
          </a:p>
          <a:p>
            <a:pPr algn="ctr"/>
            <a:endParaRPr lang="pt-BR" sz="2400" dirty="0">
              <a:solidFill>
                <a:srgbClr val="0317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A7D3-B4A2-4BFE-8F7A-D90BFF6C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 – Componentes</a:t>
            </a:r>
            <a:br>
              <a:rPr lang="pt-BR" dirty="0"/>
            </a:br>
            <a:r>
              <a:rPr lang="pt-BR" dirty="0"/>
              <a:t>ATRIBUTOS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12AE65-08A8-4EFA-A7CD-30E57E301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30" y="3893559"/>
            <a:ext cx="7986646" cy="303012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8B8D104-D340-4A05-B2C6-65E8E9C50ED4}"/>
              </a:ext>
            </a:extLst>
          </p:cNvPr>
          <p:cNvSpPr/>
          <p:nvPr/>
        </p:nvSpPr>
        <p:spPr>
          <a:xfrm>
            <a:off x="796918" y="1958491"/>
            <a:ext cx="402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+mj-lt"/>
              </a:rPr>
              <a:t>As características são semelhantes e não os seus valores.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62679D-D9CB-4D05-914B-01A3C5CFE620}"/>
              </a:ext>
            </a:extLst>
          </p:cNvPr>
          <p:cNvSpPr/>
          <p:nvPr/>
        </p:nvSpPr>
        <p:spPr>
          <a:xfrm>
            <a:off x="5652665" y="1696866"/>
            <a:ext cx="2259796" cy="1181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B3C65"/>
                </a:solidFill>
              </a:rPr>
              <a:t>NOME</a:t>
            </a:r>
          </a:p>
          <a:p>
            <a:pPr algn="ctr"/>
            <a:r>
              <a:rPr lang="pt-BR" sz="1400" dirty="0">
                <a:solidFill>
                  <a:srgbClr val="0B3C65"/>
                </a:solidFill>
              </a:rPr>
              <a:t>IDADE</a:t>
            </a:r>
          </a:p>
          <a:p>
            <a:pPr algn="ctr"/>
            <a:r>
              <a:rPr lang="pt-BR" sz="1400" dirty="0">
                <a:solidFill>
                  <a:srgbClr val="0B3C65"/>
                </a:solidFill>
              </a:rPr>
              <a:t>PESO</a:t>
            </a:r>
          </a:p>
          <a:p>
            <a:pPr algn="ctr"/>
            <a:r>
              <a:rPr lang="pt-BR" sz="1400" dirty="0">
                <a:solidFill>
                  <a:srgbClr val="0B3C65"/>
                </a:solidFill>
              </a:rPr>
              <a:t>ALTURA</a:t>
            </a:r>
          </a:p>
          <a:p>
            <a:pPr algn="ctr"/>
            <a:r>
              <a:rPr lang="pt-BR" sz="1400" dirty="0">
                <a:solidFill>
                  <a:srgbClr val="0B3C65"/>
                </a:solidFill>
              </a:rPr>
              <a:t>NACIONALIDADE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BA5614E5-FD08-4AAD-8EAD-CC36A649AA3A}"/>
              </a:ext>
            </a:extLst>
          </p:cNvPr>
          <p:cNvSpPr/>
          <p:nvPr/>
        </p:nvSpPr>
        <p:spPr>
          <a:xfrm rot="5400000">
            <a:off x="7119427" y="-434725"/>
            <a:ext cx="897574" cy="7696941"/>
          </a:xfrm>
          <a:prstGeom prst="leftBrace">
            <a:avLst>
              <a:gd name="adj1" fmla="val 8333"/>
              <a:gd name="adj2" fmla="val 606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32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8D03415-844B-46AB-B3A3-4EF313F6BB3D}" vid="{3CC4CC04-78DD-4DFE-B1F1-BBECBEFCAC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SENAI_CODE_MODELO</Template>
  <TotalTime>3628</TotalTime>
  <Words>699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Abadi MT Condensed Extra Bold</vt:lpstr>
      <vt:lpstr>Arial</vt:lpstr>
      <vt:lpstr>Calibri</vt:lpstr>
      <vt:lpstr>Calibri Light</vt:lpstr>
      <vt:lpstr>Microsoft Sans Serif</vt:lpstr>
      <vt:lpstr>Tema do Office</vt:lpstr>
      <vt:lpstr>Apresentação do PowerPoint</vt:lpstr>
      <vt:lpstr>Banco de Dados</vt:lpstr>
      <vt:lpstr>Banco de Dados</vt:lpstr>
      <vt:lpstr>Apresentação do PowerPoint</vt:lpstr>
      <vt:lpstr>Apresentação do PowerPoint</vt:lpstr>
      <vt:lpstr>Modelo de Entidade e Relacionamento - MER</vt:lpstr>
      <vt:lpstr>MER – Componentes ENTIDADE</vt:lpstr>
      <vt:lpstr>MER – Componentes ATRIBUTOS</vt:lpstr>
      <vt:lpstr>MER – Componentes ATRIBUTOS</vt:lpstr>
      <vt:lpstr>MER - Relacionamento</vt:lpstr>
      <vt:lpstr>MER - Cardinalidade</vt:lpstr>
      <vt:lpstr>MER – Chave Primária e  Chave Estrangeira</vt:lpstr>
      <vt:lpstr>Atividade</vt:lpstr>
      <vt:lpstr>Atividade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Paulo Roberto Brandão da silva</cp:lastModifiedBy>
  <cp:revision>39</cp:revision>
  <dcterms:created xsi:type="dcterms:W3CDTF">2019-07-18T17:13:22Z</dcterms:created>
  <dcterms:modified xsi:type="dcterms:W3CDTF">2019-10-07T12:11:00Z</dcterms:modified>
</cp:coreProperties>
</file>