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599525" cy="32399288"/>
  <p:notesSz cx="70104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6059" kern="1200">
        <a:solidFill>
          <a:schemeClr val="tx1"/>
        </a:solidFill>
        <a:latin typeface="Arial" charset="0"/>
        <a:ea typeface="+mn-ea"/>
        <a:cs typeface="+mn-cs"/>
      </a:defRPr>
    </a:lvl1pPr>
    <a:lvl2pPr marL="321407" algn="ctr" rtl="0" fontAlgn="base">
      <a:spcBef>
        <a:spcPct val="0"/>
      </a:spcBef>
      <a:spcAft>
        <a:spcPct val="0"/>
      </a:spcAft>
      <a:defRPr sz="6059" kern="1200">
        <a:solidFill>
          <a:schemeClr val="tx1"/>
        </a:solidFill>
        <a:latin typeface="Arial" charset="0"/>
        <a:ea typeface="+mn-ea"/>
        <a:cs typeface="+mn-cs"/>
      </a:defRPr>
    </a:lvl2pPr>
    <a:lvl3pPr marL="642813" algn="ctr" rtl="0" fontAlgn="base">
      <a:spcBef>
        <a:spcPct val="0"/>
      </a:spcBef>
      <a:spcAft>
        <a:spcPct val="0"/>
      </a:spcAft>
      <a:defRPr sz="6059" kern="1200">
        <a:solidFill>
          <a:schemeClr val="tx1"/>
        </a:solidFill>
        <a:latin typeface="Arial" charset="0"/>
        <a:ea typeface="+mn-ea"/>
        <a:cs typeface="+mn-cs"/>
      </a:defRPr>
    </a:lvl3pPr>
    <a:lvl4pPr marL="964220" algn="ctr" rtl="0" fontAlgn="base">
      <a:spcBef>
        <a:spcPct val="0"/>
      </a:spcBef>
      <a:spcAft>
        <a:spcPct val="0"/>
      </a:spcAft>
      <a:defRPr sz="6059" kern="1200">
        <a:solidFill>
          <a:schemeClr val="tx1"/>
        </a:solidFill>
        <a:latin typeface="Arial" charset="0"/>
        <a:ea typeface="+mn-ea"/>
        <a:cs typeface="+mn-cs"/>
      </a:defRPr>
    </a:lvl4pPr>
    <a:lvl5pPr marL="1285627" algn="ctr" rtl="0" fontAlgn="base">
      <a:spcBef>
        <a:spcPct val="0"/>
      </a:spcBef>
      <a:spcAft>
        <a:spcPct val="0"/>
      </a:spcAft>
      <a:defRPr sz="6059" kern="1200">
        <a:solidFill>
          <a:schemeClr val="tx1"/>
        </a:solidFill>
        <a:latin typeface="Arial" charset="0"/>
        <a:ea typeface="+mn-ea"/>
        <a:cs typeface="+mn-cs"/>
      </a:defRPr>
    </a:lvl5pPr>
    <a:lvl6pPr marL="1607034" algn="l" defTabSz="642813" rtl="0" eaLnBrk="1" latinLnBrk="0" hangingPunct="1">
      <a:defRPr sz="6059" kern="1200">
        <a:solidFill>
          <a:schemeClr val="tx1"/>
        </a:solidFill>
        <a:latin typeface="Arial" charset="0"/>
        <a:ea typeface="+mn-ea"/>
        <a:cs typeface="+mn-cs"/>
      </a:defRPr>
    </a:lvl6pPr>
    <a:lvl7pPr marL="1928440" algn="l" defTabSz="642813" rtl="0" eaLnBrk="1" latinLnBrk="0" hangingPunct="1">
      <a:defRPr sz="6059" kern="1200">
        <a:solidFill>
          <a:schemeClr val="tx1"/>
        </a:solidFill>
        <a:latin typeface="Arial" charset="0"/>
        <a:ea typeface="+mn-ea"/>
        <a:cs typeface="+mn-cs"/>
      </a:defRPr>
    </a:lvl7pPr>
    <a:lvl8pPr marL="2249848" algn="l" defTabSz="642813" rtl="0" eaLnBrk="1" latinLnBrk="0" hangingPunct="1">
      <a:defRPr sz="6059" kern="1200">
        <a:solidFill>
          <a:schemeClr val="tx1"/>
        </a:solidFill>
        <a:latin typeface="Arial" charset="0"/>
        <a:ea typeface="+mn-ea"/>
        <a:cs typeface="+mn-cs"/>
      </a:defRPr>
    </a:lvl8pPr>
    <a:lvl9pPr marL="2571255" algn="l" defTabSz="642813" rtl="0" eaLnBrk="1" latinLnBrk="0" hangingPunct="1">
      <a:defRPr sz="6059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0" userDrawn="1">
          <p15:clr>
            <a:srgbClr val="A4A3A4"/>
          </p15:clr>
        </p15:guide>
        <p15:guide id="2" orient="horz" pos="19878" userDrawn="1">
          <p15:clr>
            <a:srgbClr val="A4A3A4"/>
          </p15:clr>
        </p15:guide>
        <p15:guide id="3" orient="horz" pos="2114" userDrawn="1">
          <p15:clr>
            <a:srgbClr val="A4A3A4"/>
          </p15:clr>
        </p15:guide>
        <p15:guide id="4" pos="680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 Esquivel López" initials="AEL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46D2"/>
    <a:srgbClr val="003064"/>
    <a:srgbClr val="C0C0C0"/>
    <a:srgbClr val="FF0000"/>
    <a:srgbClr val="698ED9"/>
    <a:srgbClr val="A7C4FF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>
      <p:cViewPr>
        <p:scale>
          <a:sx n="57" d="100"/>
          <a:sy n="57" d="100"/>
        </p:scale>
        <p:origin x="1864" y="-6584"/>
      </p:cViewPr>
      <p:guideLst>
        <p:guide orient="horz" pos="4760"/>
        <p:guide orient="horz" pos="19878"/>
        <p:guide orient="horz" pos="2114"/>
        <p:guide pos="680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18T16:44:28.653" idx="1">
    <p:pos x="-560" y="4720"/>
    <p:text>Redactar  de forma impersonal, el objetivo del trabajo o investigación y colocar la hipóteisis, en el caso que se tenga)</p:text>
    <p:extLst mod="1">
      <p:ext uri="{C676402C-5697-4E1C-873F-D02D1690AC5C}">
        <p15:threadingInfo xmlns:p15="http://schemas.microsoft.com/office/powerpoint/2012/main" timeZoneBias="360"/>
      </p:ext>
    </p:extLst>
  </p:cm>
  <p:cm authorId="1" dt="2015-11-18T16:44:45.957" idx="2">
    <p:pos x="14503" y="212"/>
    <p:text>Nota: los imagotipos, depende da la o las carreras participantes</p:text>
    <p:extLst mod="1">
      <p:ext uri="{C676402C-5697-4E1C-873F-D02D1690AC5C}">
        <p15:threadingInfo xmlns:p15="http://schemas.microsoft.com/office/powerpoint/2012/main" timeZoneBias="360"/>
      </p:ext>
    </p:extLst>
  </p:cm>
  <p:cm authorId="1" dt="2015-11-18T16:45:05.769" idx="3">
    <p:pos x="-184" y="18180"/>
    <p:text>La página de Internet y el código QRL es en el caso de proycectos que esten documentados en blocks</p:text>
    <p:extLst mod="1">
      <p:ext uri="{C676402C-5697-4E1C-873F-D02D1690AC5C}">
        <p15:threadingInfo xmlns:p15="http://schemas.microsoft.com/office/powerpoint/2012/main" timeZoneBias="3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1" cy="466417"/>
          </a:xfrm>
          <a:prstGeom prst="rect">
            <a:avLst/>
          </a:prstGeom>
        </p:spPr>
        <p:txBody>
          <a:bodyPr vert="horz" lIns="93452" tIns="46726" rIns="93452" bIns="46726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02" y="0"/>
            <a:ext cx="3037841" cy="466417"/>
          </a:xfrm>
          <a:prstGeom prst="rect">
            <a:avLst/>
          </a:prstGeom>
        </p:spPr>
        <p:txBody>
          <a:bodyPr vert="horz" lIns="93452" tIns="46726" rIns="93452" bIns="46726" rtlCol="0"/>
          <a:lstStyle>
            <a:lvl1pPr algn="r">
              <a:defRPr sz="1200"/>
            </a:lvl1pPr>
          </a:lstStyle>
          <a:p>
            <a:fld id="{8145F200-1F75-412D-A12A-FB131F48AE60}" type="datetimeFigureOut">
              <a:rPr lang="es-MX" smtClean="0"/>
              <a:t>27/04/17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83"/>
            <a:ext cx="3037841" cy="466417"/>
          </a:xfrm>
          <a:prstGeom prst="rect">
            <a:avLst/>
          </a:prstGeom>
        </p:spPr>
        <p:txBody>
          <a:bodyPr vert="horz" lIns="93452" tIns="46726" rIns="93452" bIns="46726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02" y="8829983"/>
            <a:ext cx="3037841" cy="466417"/>
          </a:xfrm>
          <a:prstGeom prst="rect">
            <a:avLst/>
          </a:prstGeom>
        </p:spPr>
        <p:txBody>
          <a:bodyPr vert="horz" lIns="93452" tIns="46726" rIns="93452" bIns="46726" rtlCol="0" anchor="b"/>
          <a:lstStyle>
            <a:lvl1pPr algn="r">
              <a:defRPr sz="1200"/>
            </a:lvl1pPr>
          </a:lstStyle>
          <a:p>
            <a:fld id="{FF41622E-C9F8-439D-A05B-4BE84989C316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57430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1" cy="46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52" tIns="46726" rIns="93452" bIns="46726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02" y="0"/>
            <a:ext cx="3037841" cy="46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52" tIns="46726" rIns="93452" bIns="4672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43150" y="696913"/>
            <a:ext cx="23256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1" y="4416589"/>
            <a:ext cx="5608320" cy="4183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52" tIns="46726" rIns="93452" bIns="467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83"/>
            <a:ext cx="3037841" cy="46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52" tIns="46726" rIns="93452" bIns="46726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02" y="8829983"/>
            <a:ext cx="3037841" cy="46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52" tIns="46726" rIns="93452" bIns="4672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45BAB7-E9F9-435A-B8BD-F70ADBBCBAF6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841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813" kern="1200">
        <a:solidFill>
          <a:schemeClr val="tx1"/>
        </a:solidFill>
        <a:latin typeface="Arial" charset="0"/>
        <a:ea typeface="+mn-ea"/>
        <a:cs typeface="+mn-cs"/>
      </a:defRPr>
    </a:lvl1pPr>
    <a:lvl2pPr marL="321407" algn="l" rtl="0" fontAlgn="base">
      <a:spcBef>
        <a:spcPct val="30000"/>
      </a:spcBef>
      <a:spcAft>
        <a:spcPct val="0"/>
      </a:spcAft>
      <a:defRPr sz="813" kern="1200">
        <a:solidFill>
          <a:schemeClr val="tx1"/>
        </a:solidFill>
        <a:latin typeface="Arial" charset="0"/>
        <a:ea typeface="+mn-ea"/>
        <a:cs typeface="+mn-cs"/>
      </a:defRPr>
    </a:lvl2pPr>
    <a:lvl3pPr marL="642813" algn="l" rtl="0" fontAlgn="base">
      <a:spcBef>
        <a:spcPct val="30000"/>
      </a:spcBef>
      <a:spcAft>
        <a:spcPct val="0"/>
      </a:spcAft>
      <a:defRPr sz="813" kern="1200">
        <a:solidFill>
          <a:schemeClr val="tx1"/>
        </a:solidFill>
        <a:latin typeface="Arial" charset="0"/>
        <a:ea typeface="+mn-ea"/>
        <a:cs typeface="+mn-cs"/>
      </a:defRPr>
    </a:lvl3pPr>
    <a:lvl4pPr marL="964220" algn="l" rtl="0" fontAlgn="base">
      <a:spcBef>
        <a:spcPct val="30000"/>
      </a:spcBef>
      <a:spcAft>
        <a:spcPct val="0"/>
      </a:spcAft>
      <a:defRPr sz="813" kern="1200">
        <a:solidFill>
          <a:schemeClr val="tx1"/>
        </a:solidFill>
        <a:latin typeface="Arial" charset="0"/>
        <a:ea typeface="+mn-ea"/>
        <a:cs typeface="+mn-cs"/>
      </a:defRPr>
    </a:lvl4pPr>
    <a:lvl5pPr marL="1285627" algn="l" rtl="0" fontAlgn="base">
      <a:spcBef>
        <a:spcPct val="30000"/>
      </a:spcBef>
      <a:spcAft>
        <a:spcPct val="0"/>
      </a:spcAft>
      <a:defRPr sz="813" kern="1200">
        <a:solidFill>
          <a:schemeClr val="tx1"/>
        </a:solidFill>
        <a:latin typeface="Arial" charset="0"/>
        <a:ea typeface="+mn-ea"/>
        <a:cs typeface="+mn-cs"/>
      </a:defRPr>
    </a:lvl5pPr>
    <a:lvl6pPr marL="1607034" algn="l" defTabSz="642813" rtl="0" eaLnBrk="1" latinLnBrk="0" hangingPunct="1">
      <a:defRPr sz="813" kern="1200">
        <a:solidFill>
          <a:schemeClr val="tx1"/>
        </a:solidFill>
        <a:latin typeface="+mn-lt"/>
        <a:ea typeface="+mn-ea"/>
        <a:cs typeface="+mn-cs"/>
      </a:defRPr>
    </a:lvl6pPr>
    <a:lvl7pPr marL="1928440" algn="l" defTabSz="642813" rtl="0" eaLnBrk="1" latinLnBrk="0" hangingPunct="1">
      <a:defRPr sz="813" kern="1200">
        <a:solidFill>
          <a:schemeClr val="tx1"/>
        </a:solidFill>
        <a:latin typeface="+mn-lt"/>
        <a:ea typeface="+mn-ea"/>
        <a:cs typeface="+mn-cs"/>
      </a:defRPr>
    </a:lvl7pPr>
    <a:lvl8pPr marL="2249848" algn="l" defTabSz="642813" rtl="0" eaLnBrk="1" latinLnBrk="0" hangingPunct="1">
      <a:defRPr sz="813" kern="1200">
        <a:solidFill>
          <a:schemeClr val="tx1"/>
        </a:solidFill>
        <a:latin typeface="+mn-lt"/>
        <a:ea typeface="+mn-ea"/>
        <a:cs typeface="+mn-cs"/>
      </a:defRPr>
    </a:lvl8pPr>
    <a:lvl9pPr marL="2571255" algn="l" defTabSz="642813" rtl="0" eaLnBrk="1" latinLnBrk="0" hangingPunct="1">
      <a:defRPr sz="81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43150" y="696913"/>
            <a:ext cx="2325688" cy="3486150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763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ersession.com/" TargetMode="External"/><Relationship Id="rId4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3064"/>
            </a:gs>
            <a:gs pos="50000">
              <a:schemeClr val="bg1"/>
            </a:gs>
            <a:gs pos="100000">
              <a:srgbClr val="00306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 rot="16200000">
            <a:off x="17648285" y="31930367"/>
            <a:ext cx="293900" cy="78061"/>
          </a:xfrm>
          <a:prstGeom prst="rect">
            <a:avLst/>
          </a:prstGeom>
          <a:noFill/>
        </p:spPr>
        <p:txBody>
          <a:bodyPr wrap="square" lIns="62066" tIns="31033" rIns="62066" bIns="31033" rtlCol="0">
            <a:spAutoFit/>
          </a:bodyPr>
          <a:lstStyle/>
          <a:p>
            <a:pPr marL="0" marR="0" indent="0" algn="ctr" defTabSz="6206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" dirty="0" smtClean="0">
                <a:effectLst/>
                <a:hlinkClick r:id="rId3"/>
              </a:rPr>
              <a:t>www.postersession.com</a:t>
            </a:r>
            <a:endParaRPr lang="en-US" sz="100" dirty="0" smtClean="0">
              <a:effectLst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16340852" y="31900421"/>
            <a:ext cx="2717648" cy="157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1"/>
          <p:cNvSpPr txBox="1"/>
          <p:nvPr userDrawn="1"/>
        </p:nvSpPr>
        <p:spPr>
          <a:xfrm>
            <a:off x="19058500" y="31838078"/>
            <a:ext cx="1612931" cy="227333"/>
          </a:xfrm>
          <a:prstGeom prst="rect">
            <a:avLst/>
          </a:prstGeom>
          <a:noFill/>
        </p:spPr>
        <p:txBody>
          <a:bodyPr wrap="none" lIns="62066" tIns="31033" rIns="62066" bIns="31033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070" dirty="0" smtClean="0">
                <a:solidFill>
                  <a:schemeClr val="bg1"/>
                </a:solidFill>
              </a:rPr>
              <a:t>www.postersession.com</a:t>
            </a:r>
            <a:endParaRPr lang="en-US" sz="107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979238" rtl="0" fontAlgn="base">
        <a:spcBef>
          <a:spcPct val="0"/>
        </a:spcBef>
        <a:spcAft>
          <a:spcPct val="0"/>
        </a:spcAft>
        <a:defRPr sz="14339">
          <a:solidFill>
            <a:schemeClr val="tx2"/>
          </a:solidFill>
          <a:latin typeface="+mj-lt"/>
          <a:ea typeface="+mj-ea"/>
          <a:cs typeface="+mj-cs"/>
        </a:defRPr>
      </a:lvl1pPr>
      <a:lvl2pPr algn="ctr" defTabSz="2979238" rtl="0" fontAlgn="base">
        <a:spcBef>
          <a:spcPct val="0"/>
        </a:spcBef>
        <a:spcAft>
          <a:spcPct val="0"/>
        </a:spcAft>
        <a:defRPr sz="14339">
          <a:solidFill>
            <a:schemeClr val="tx2"/>
          </a:solidFill>
          <a:latin typeface="Arial" charset="0"/>
        </a:defRPr>
      </a:lvl2pPr>
      <a:lvl3pPr algn="ctr" defTabSz="2979238" rtl="0" fontAlgn="base">
        <a:spcBef>
          <a:spcPct val="0"/>
        </a:spcBef>
        <a:spcAft>
          <a:spcPct val="0"/>
        </a:spcAft>
        <a:defRPr sz="14339">
          <a:solidFill>
            <a:schemeClr val="tx2"/>
          </a:solidFill>
          <a:latin typeface="Arial" charset="0"/>
        </a:defRPr>
      </a:lvl3pPr>
      <a:lvl4pPr algn="ctr" defTabSz="2979238" rtl="0" fontAlgn="base">
        <a:spcBef>
          <a:spcPct val="0"/>
        </a:spcBef>
        <a:spcAft>
          <a:spcPct val="0"/>
        </a:spcAft>
        <a:defRPr sz="14339">
          <a:solidFill>
            <a:schemeClr val="tx2"/>
          </a:solidFill>
          <a:latin typeface="Arial" charset="0"/>
        </a:defRPr>
      </a:lvl4pPr>
      <a:lvl5pPr algn="ctr" defTabSz="2979238" rtl="0" fontAlgn="base">
        <a:spcBef>
          <a:spcPct val="0"/>
        </a:spcBef>
        <a:spcAft>
          <a:spcPct val="0"/>
        </a:spcAft>
        <a:defRPr sz="14339">
          <a:solidFill>
            <a:schemeClr val="tx2"/>
          </a:solidFill>
          <a:latin typeface="Arial" charset="0"/>
        </a:defRPr>
      </a:lvl5pPr>
      <a:lvl6pPr marL="310315" algn="ctr" defTabSz="2979238" rtl="0" fontAlgn="base">
        <a:spcBef>
          <a:spcPct val="0"/>
        </a:spcBef>
        <a:spcAft>
          <a:spcPct val="0"/>
        </a:spcAft>
        <a:defRPr sz="14339">
          <a:solidFill>
            <a:schemeClr val="tx2"/>
          </a:solidFill>
          <a:latin typeface="Arial" charset="0"/>
        </a:defRPr>
      </a:lvl6pPr>
      <a:lvl7pPr marL="620629" algn="ctr" defTabSz="2979238" rtl="0" fontAlgn="base">
        <a:spcBef>
          <a:spcPct val="0"/>
        </a:spcBef>
        <a:spcAft>
          <a:spcPct val="0"/>
        </a:spcAft>
        <a:defRPr sz="14339">
          <a:solidFill>
            <a:schemeClr val="tx2"/>
          </a:solidFill>
          <a:latin typeface="Arial" charset="0"/>
        </a:defRPr>
      </a:lvl7pPr>
      <a:lvl8pPr marL="930944" algn="ctr" defTabSz="2979238" rtl="0" fontAlgn="base">
        <a:spcBef>
          <a:spcPct val="0"/>
        </a:spcBef>
        <a:spcAft>
          <a:spcPct val="0"/>
        </a:spcAft>
        <a:defRPr sz="14339">
          <a:solidFill>
            <a:schemeClr val="tx2"/>
          </a:solidFill>
          <a:latin typeface="Arial" charset="0"/>
        </a:defRPr>
      </a:lvl8pPr>
      <a:lvl9pPr marL="1241259" algn="ctr" defTabSz="2979238" rtl="0" fontAlgn="base">
        <a:spcBef>
          <a:spcPct val="0"/>
        </a:spcBef>
        <a:spcAft>
          <a:spcPct val="0"/>
        </a:spcAft>
        <a:defRPr sz="14339">
          <a:solidFill>
            <a:schemeClr val="tx2"/>
          </a:solidFill>
          <a:latin typeface="Arial" charset="0"/>
        </a:defRPr>
      </a:lvl9pPr>
    </p:titleStyle>
    <p:bodyStyle>
      <a:lvl1pPr marL="1117349" indent="-1117349" algn="l" defTabSz="2979238" rtl="0" fontAlgn="base">
        <a:spcBef>
          <a:spcPct val="20000"/>
        </a:spcBef>
        <a:spcAft>
          <a:spcPct val="0"/>
        </a:spcAft>
        <a:buChar char="•"/>
        <a:defRPr sz="10487">
          <a:solidFill>
            <a:schemeClr val="tx1"/>
          </a:solidFill>
          <a:latin typeface="+mn-lt"/>
          <a:ea typeface="+mn-ea"/>
          <a:cs typeface="+mn-cs"/>
        </a:defRPr>
      </a:lvl1pPr>
      <a:lvl2pPr marL="2420024" indent="-930944" algn="l" defTabSz="2979238" rtl="0" fontAlgn="base">
        <a:spcBef>
          <a:spcPct val="20000"/>
        </a:spcBef>
        <a:spcAft>
          <a:spcPct val="0"/>
        </a:spcAft>
        <a:buChar char="–"/>
        <a:defRPr sz="9060">
          <a:solidFill>
            <a:schemeClr val="tx1"/>
          </a:solidFill>
          <a:latin typeface="+mn-lt"/>
        </a:defRPr>
      </a:lvl2pPr>
      <a:lvl3pPr marL="3723777" indent="-744541" algn="l" defTabSz="2979238" rtl="0" fontAlgn="base">
        <a:spcBef>
          <a:spcPct val="20000"/>
        </a:spcBef>
        <a:spcAft>
          <a:spcPct val="0"/>
        </a:spcAft>
        <a:buChar char="•"/>
        <a:defRPr sz="7776">
          <a:solidFill>
            <a:schemeClr val="tx1"/>
          </a:solidFill>
          <a:latin typeface="+mn-lt"/>
        </a:defRPr>
      </a:lvl3pPr>
      <a:lvl4pPr marL="5212857" indent="-744541" algn="l" defTabSz="2979238" rtl="0" fontAlgn="base">
        <a:spcBef>
          <a:spcPct val="20000"/>
        </a:spcBef>
        <a:spcAft>
          <a:spcPct val="0"/>
        </a:spcAft>
        <a:buChar char="–"/>
        <a:defRPr sz="6492">
          <a:solidFill>
            <a:schemeClr val="tx1"/>
          </a:solidFill>
          <a:latin typeface="+mn-lt"/>
        </a:defRPr>
      </a:lvl4pPr>
      <a:lvl5pPr marL="6703015" indent="-744541" algn="l" defTabSz="2979238" rtl="0" fontAlgn="base">
        <a:spcBef>
          <a:spcPct val="20000"/>
        </a:spcBef>
        <a:spcAft>
          <a:spcPct val="0"/>
        </a:spcAft>
        <a:buChar char="»"/>
        <a:defRPr sz="6492">
          <a:solidFill>
            <a:schemeClr val="tx1"/>
          </a:solidFill>
          <a:latin typeface="+mn-lt"/>
        </a:defRPr>
      </a:lvl5pPr>
      <a:lvl6pPr marL="7013330" indent="-744541" algn="l" defTabSz="2979238" rtl="0" fontAlgn="base">
        <a:spcBef>
          <a:spcPct val="20000"/>
        </a:spcBef>
        <a:spcAft>
          <a:spcPct val="0"/>
        </a:spcAft>
        <a:buChar char="»"/>
        <a:defRPr sz="6492">
          <a:solidFill>
            <a:schemeClr val="tx1"/>
          </a:solidFill>
          <a:latin typeface="+mn-lt"/>
        </a:defRPr>
      </a:lvl6pPr>
      <a:lvl7pPr marL="7323645" indent="-744541" algn="l" defTabSz="2979238" rtl="0" fontAlgn="base">
        <a:spcBef>
          <a:spcPct val="20000"/>
        </a:spcBef>
        <a:spcAft>
          <a:spcPct val="0"/>
        </a:spcAft>
        <a:buChar char="»"/>
        <a:defRPr sz="6492">
          <a:solidFill>
            <a:schemeClr val="tx1"/>
          </a:solidFill>
          <a:latin typeface="+mn-lt"/>
        </a:defRPr>
      </a:lvl7pPr>
      <a:lvl8pPr marL="7633960" indent="-744541" algn="l" defTabSz="2979238" rtl="0" fontAlgn="base">
        <a:spcBef>
          <a:spcPct val="20000"/>
        </a:spcBef>
        <a:spcAft>
          <a:spcPct val="0"/>
        </a:spcAft>
        <a:buChar char="»"/>
        <a:defRPr sz="6492">
          <a:solidFill>
            <a:schemeClr val="tx1"/>
          </a:solidFill>
          <a:latin typeface="+mn-lt"/>
        </a:defRPr>
      </a:lvl8pPr>
      <a:lvl9pPr marL="7944275" indent="-744541" algn="l" defTabSz="2979238" rtl="0" fontAlgn="base">
        <a:spcBef>
          <a:spcPct val="20000"/>
        </a:spcBef>
        <a:spcAft>
          <a:spcPct val="0"/>
        </a:spcAft>
        <a:buChar char="»"/>
        <a:defRPr sz="6492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20629" rtl="0" eaLnBrk="1" latinLnBrk="0" hangingPunct="1">
        <a:defRPr sz="1213" kern="1200">
          <a:solidFill>
            <a:schemeClr val="tx1"/>
          </a:solidFill>
          <a:latin typeface="+mn-lt"/>
          <a:ea typeface="+mn-ea"/>
          <a:cs typeface="+mn-cs"/>
        </a:defRPr>
      </a:lvl1pPr>
      <a:lvl2pPr marL="310315" algn="l" defTabSz="620629" rtl="0" eaLnBrk="1" latinLnBrk="0" hangingPunct="1">
        <a:defRPr sz="1213" kern="1200">
          <a:solidFill>
            <a:schemeClr val="tx1"/>
          </a:solidFill>
          <a:latin typeface="+mn-lt"/>
          <a:ea typeface="+mn-ea"/>
          <a:cs typeface="+mn-cs"/>
        </a:defRPr>
      </a:lvl2pPr>
      <a:lvl3pPr marL="620629" algn="l" defTabSz="620629" rtl="0" eaLnBrk="1" latinLnBrk="0" hangingPunct="1">
        <a:defRPr sz="1213" kern="1200">
          <a:solidFill>
            <a:schemeClr val="tx1"/>
          </a:solidFill>
          <a:latin typeface="+mn-lt"/>
          <a:ea typeface="+mn-ea"/>
          <a:cs typeface="+mn-cs"/>
        </a:defRPr>
      </a:lvl3pPr>
      <a:lvl4pPr marL="930944" algn="l" defTabSz="620629" rtl="0" eaLnBrk="1" latinLnBrk="0" hangingPunct="1">
        <a:defRPr sz="1213" kern="1200">
          <a:solidFill>
            <a:schemeClr val="tx1"/>
          </a:solidFill>
          <a:latin typeface="+mn-lt"/>
          <a:ea typeface="+mn-ea"/>
          <a:cs typeface="+mn-cs"/>
        </a:defRPr>
      </a:lvl4pPr>
      <a:lvl5pPr marL="1241259" algn="l" defTabSz="620629" rtl="0" eaLnBrk="1" latinLnBrk="0" hangingPunct="1">
        <a:defRPr sz="1213" kern="1200">
          <a:solidFill>
            <a:schemeClr val="tx1"/>
          </a:solidFill>
          <a:latin typeface="+mn-lt"/>
          <a:ea typeface="+mn-ea"/>
          <a:cs typeface="+mn-cs"/>
        </a:defRPr>
      </a:lvl5pPr>
      <a:lvl6pPr marL="1551574" algn="l" defTabSz="620629" rtl="0" eaLnBrk="1" latinLnBrk="0" hangingPunct="1">
        <a:defRPr sz="1213" kern="1200">
          <a:solidFill>
            <a:schemeClr val="tx1"/>
          </a:solidFill>
          <a:latin typeface="+mn-lt"/>
          <a:ea typeface="+mn-ea"/>
          <a:cs typeface="+mn-cs"/>
        </a:defRPr>
      </a:lvl6pPr>
      <a:lvl7pPr marL="1861888" algn="l" defTabSz="620629" rtl="0" eaLnBrk="1" latinLnBrk="0" hangingPunct="1">
        <a:defRPr sz="1213" kern="1200">
          <a:solidFill>
            <a:schemeClr val="tx1"/>
          </a:solidFill>
          <a:latin typeface="+mn-lt"/>
          <a:ea typeface="+mn-ea"/>
          <a:cs typeface="+mn-cs"/>
        </a:defRPr>
      </a:lvl7pPr>
      <a:lvl8pPr marL="2172204" algn="l" defTabSz="620629" rtl="0" eaLnBrk="1" latinLnBrk="0" hangingPunct="1">
        <a:defRPr sz="1213" kern="1200">
          <a:solidFill>
            <a:schemeClr val="tx1"/>
          </a:solidFill>
          <a:latin typeface="+mn-lt"/>
          <a:ea typeface="+mn-ea"/>
          <a:cs typeface="+mn-cs"/>
        </a:defRPr>
      </a:lvl8pPr>
      <a:lvl9pPr marL="2482519" algn="l" defTabSz="620629" rtl="0" eaLnBrk="1" latinLnBrk="0" hangingPunct="1">
        <a:defRPr sz="12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comments" Target="../comments/comment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/>
          <p:nvPr/>
        </p:nvSpPr>
        <p:spPr bwMode="auto">
          <a:xfrm>
            <a:off x="0" y="981217"/>
            <a:ext cx="21599525" cy="3311275"/>
          </a:xfrm>
          <a:prstGeom prst="rect">
            <a:avLst/>
          </a:prstGeom>
          <a:solidFill>
            <a:schemeClr val="bg1">
              <a:alpha val="4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8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942078" y="5152860"/>
            <a:ext cx="9337029" cy="2606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3131425" eaLnBrk="0" hangingPunct="0">
              <a:lnSpc>
                <a:spcPct val="95000"/>
              </a:lnSpc>
            </a:pPr>
            <a:r>
              <a:rPr lang="es-ES_tradnl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IN Condensed" charset="0"/>
                <a:ea typeface="DIN Condensed" charset="0"/>
                <a:cs typeface="DIN Condensed" charset="0"/>
              </a:rPr>
              <a:t>OBJETIVO</a:t>
            </a:r>
          </a:p>
          <a:p>
            <a:pPr algn="l" defTabSz="3131425" eaLnBrk="0" hangingPunct="0">
              <a:lnSpc>
                <a:spcPct val="95000"/>
              </a:lnSpc>
            </a:pPr>
            <a:r>
              <a:rPr lang="es-ES_tradnl" sz="29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Desarrollar un aplicación gráfica 3D interactiva con tema educativo.</a:t>
            </a:r>
          </a:p>
          <a:p>
            <a:pPr algn="l" defTabSz="3131425" eaLnBrk="0" hangingPunct="0">
              <a:lnSpc>
                <a:spcPct val="95000"/>
              </a:lnSpc>
            </a:pPr>
            <a:endParaRPr lang="es-ES_tradnl" sz="2400" dirty="0" smtClean="0">
              <a:latin typeface="Times New Roman" pitchFamily="18" charset="0"/>
            </a:endParaRPr>
          </a:p>
          <a:p>
            <a:pPr algn="l" defTabSz="3131425" eaLnBrk="0" hangingPunct="0">
              <a:lnSpc>
                <a:spcPct val="95000"/>
              </a:lnSpc>
            </a:pP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945477" y="2418038"/>
            <a:ext cx="200713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_tradnl" sz="3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DIN Condensed" charset="0"/>
                <a:ea typeface="DIN Condensed" charset="0"/>
                <a:cs typeface="DIN Condensed" charset="0"/>
              </a:rPr>
              <a:t>MATERIA:  Gráficas computacionales</a:t>
            </a:r>
            <a:endParaRPr lang="es-ES_tradnl" sz="3600" dirty="0" smtClean="0">
              <a:solidFill>
                <a:schemeClr val="accent4">
                  <a:lumMod val="75000"/>
                  <a:lumOff val="25000"/>
                </a:schemeClr>
              </a:solidFill>
              <a:latin typeface="Bebas Neue" panose="020B0606020202050201" pitchFamily="34" charset="0"/>
            </a:endParaRPr>
          </a:p>
          <a:p>
            <a:pPr algn="l"/>
            <a:r>
              <a:rPr lang="es-ES_tradnl" sz="3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DIN Condensed" charset="0"/>
                <a:ea typeface="DIN Condensed" charset="0"/>
                <a:cs typeface="DIN Condensed" charset="0"/>
              </a:rPr>
              <a:t>Autores:  Salvador A,  Marysol S, Carlo N.</a:t>
            </a:r>
          </a:p>
          <a:p>
            <a:pPr algn="l"/>
            <a:r>
              <a:rPr lang="es-ES_tradnl" sz="3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DIN Condensed" charset="0"/>
                <a:ea typeface="DIN Condensed" charset="0"/>
                <a:cs typeface="DIN Condensed" charset="0"/>
              </a:rPr>
              <a:t>Profesor: Luis Palomino</a:t>
            </a:r>
            <a:r>
              <a:rPr lang="es-ES_tradnl" sz="3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rPr>
              <a:t>			</a:t>
            </a:r>
            <a:endParaRPr lang="es-ES_tradnl" sz="3600" dirty="0" smtClean="0">
              <a:solidFill>
                <a:schemeClr val="accent4">
                  <a:lumMod val="75000"/>
                  <a:lumOff val="2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942077" y="7759727"/>
            <a:ext cx="9337029" cy="9514351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43641" tIns="21820" rIns="43641" bIns="21820">
            <a:spAutoFit/>
          </a:bodyPr>
          <a:lstStyle/>
          <a:p>
            <a:pPr algn="l" defTabSz="3131425" eaLnBrk="0" hangingPunct="0">
              <a:lnSpc>
                <a:spcPct val="95000"/>
              </a:lnSpc>
            </a:pPr>
            <a:r>
              <a:rPr lang="es-ES_tradnl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IN Condensed" charset="0"/>
                <a:ea typeface="DIN Condensed" charset="0"/>
                <a:cs typeface="DIN Condensed" charset="0"/>
              </a:rPr>
              <a:t>DESCRIPCIÓN DEL PROYECTO</a:t>
            </a:r>
            <a:endParaRPr lang="es-ES_tradnl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DIN Condensed" charset="0"/>
              <a:ea typeface="DIN Condensed" charset="0"/>
              <a:cs typeface="DIN Condensed" charset="0"/>
            </a:endParaRPr>
          </a:p>
          <a:p>
            <a:pPr defTabSz="3131425" eaLnBrk="0" hangingPunct="0">
              <a:lnSpc>
                <a:spcPct val="95000"/>
              </a:lnSpc>
            </a:pPr>
            <a:endParaRPr lang="es-ES_tradnl" sz="2600" dirty="0" smtClean="0">
              <a:solidFill>
                <a:schemeClr val="tx2">
                  <a:lumMod val="85000"/>
                  <a:lumOff val="15000"/>
                </a:schemeClr>
              </a:solidFill>
              <a:latin typeface="Calibri Light" panose="020F0302020204030204" pitchFamily="34" charset="0"/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es-ES_tradnl" sz="29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Este </a:t>
            </a:r>
            <a:r>
              <a:rPr lang="es-ES_tradnl" sz="290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proyecto consiste en un </a:t>
            </a:r>
            <a:r>
              <a:rPr lang="es-ES_tradnl" sz="29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juego interactivo </a:t>
            </a:r>
            <a:r>
              <a:rPr lang="es-ES_tradnl" sz="290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que tiene la finalidad de </a:t>
            </a:r>
            <a:r>
              <a:rPr lang="es-ES_tradnl" sz="29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enseñar</a:t>
            </a:r>
            <a:r>
              <a:rPr lang="es-ES_tradnl" sz="29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es-ES_tradnl" sz="290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a las personas la </a:t>
            </a:r>
            <a:r>
              <a:rPr lang="es-ES_tradnl" sz="29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lógica</a:t>
            </a:r>
            <a:r>
              <a:rPr lang="es-ES_tradnl" sz="29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 detrás </a:t>
            </a:r>
            <a:r>
              <a:rPr lang="es-ES_tradnl" sz="290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de la </a:t>
            </a:r>
            <a:r>
              <a:rPr lang="es-ES_tradnl" sz="29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programación. </a:t>
            </a:r>
          </a:p>
          <a:p>
            <a:pPr marL="457200" indent="-457200" algn="l">
              <a:buFont typeface="Arial" charset="0"/>
              <a:buChar char="•"/>
            </a:pPr>
            <a:endParaRPr lang="es-ES_tradnl" sz="2900" b="1" dirty="0">
              <a:solidFill>
                <a:schemeClr val="tx2">
                  <a:lumMod val="85000"/>
                  <a:lumOff val="15000"/>
                </a:schemeClr>
              </a:solidFill>
              <a:latin typeface="Calibri Light" panose="020F0302020204030204" pitchFamily="34" charset="0"/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es-ES_tradnl" sz="290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El juego cuenta con </a:t>
            </a:r>
            <a:r>
              <a:rPr lang="es-ES_tradnl" sz="29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tres niveles</a:t>
            </a:r>
            <a:r>
              <a:rPr lang="es-ES_tradnl" sz="290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, en los cuales el usuario inicia en una </a:t>
            </a:r>
            <a:r>
              <a:rPr lang="es-ES_tradnl" sz="29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posición </a:t>
            </a:r>
            <a:r>
              <a:rPr lang="es-ES_tradnl" sz="290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y debe llegar a otra (meta). </a:t>
            </a:r>
          </a:p>
          <a:p>
            <a:pPr marL="457200" indent="-457200" algn="l">
              <a:buFont typeface="Arial" charset="0"/>
              <a:buChar char="•"/>
            </a:pPr>
            <a:endParaRPr lang="es-ES_tradnl" sz="2900" dirty="0">
              <a:solidFill>
                <a:schemeClr val="tx2">
                  <a:lumMod val="85000"/>
                  <a:lumOff val="15000"/>
                </a:schemeClr>
              </a:solidFill>
              <a:latin typeface="Calibri Light" panose="020F0302020204030204" pitchFamily="34" charset="0"/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es-ES_tradnl" sz="290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E</a:t>
            </a:r>
            <a:r>
              <a:rPr lang="es-ES_tradnl" sz="29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l </a:t>
            </a:r>
            <a:r>
              <a:rPr lang="es-ES_tradnl" sz="290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usuario debe dar las </a:t>
            </a:r>
            <a:r>
              <a:rPr lang="es-ES_tradnl" sz="29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instrucciones</a:t>
            </a:r>
            <a:r>
              <a:rPr lang="es-ES_tradnl" sz="290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 necesarias para llegar a la meta. Las instrucciones son </a:t>
            </a:r>
            <a:r>
              <a:rPr lang="es-ES_tradnl" sz="2900" b="1" i="1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turn</a:t>
            </a:r>
            <a:r>
              <a:rPr lang="es-ES_tradnl" sz="290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 y </a:t>
            </a:r>
            <a:r>
              <a:rPr lang="es-ES_tradnl" sz="2900" b="1" i="1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walk</a:t>
            </a:r>
            <a:r>
              <a:rPr lang="es-ES_tradnl" sz="29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.</a:t>
            </a:r>
            <a:endParaRPr lang="es-ES_tradnl" sz="2900" dirty="0">
              <a:solidFill>
                <a:schemeClr val="tx2">
                  <a:lumMod val="85000"/>
                  <a:lumOff val="15000"/>
                </a:schemeClr>
              </a:solidFill>
              <a:latin typeface="Calibri Light" panose="020F0302020204030204" pitchFamily="34" charset="0"/>
            </a:endParaRPr>
          </a:p>
          <a:p>
            <a:pPr marL="457200" indent="-457200" algn="l">
              <a:buFont typeface="Arial" charset="0"/>
              <a:buChar char="•"/>
            </a:pPr>
            <a:endParaRPr lang="es-ES_tradnl" sz="2900" dirty="0">
              <a:solidFill>
                <a:schemeClr val="tx2">
                  <a:lumMod val="85000"/>
                  <a:lumOff val="15000"/>
                </a:schemeClr>
              </a:solidFill>
              <a:latin typeface="Calibri Light" panose="020F0302020204030204" pitchFamily="34" charset="0"/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es-ES_tradnl" sz="290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Los niveles cuentan con </a:t>
            </a:r>
            <a:r>
              <a:rPr lang="es-ES_tradnl" sz="29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obstáculos</a:t>
            </a:r>
            <a:r>
              <a:rPr lang="es-ES_tradnl" sz="29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es-ES_tradnl" sz="290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que </a:t>
            </a:r>
            <a:r>
              <a:rPr lang="es-ES_tradnl" sz="29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dificultarán </a:t>
            </a:r>
            <a:r>
              <a:rPr lang="es-ES_tradnl" sz="290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llegar a la </a:t>
            </a:r>
            <a:r>
              <a:rPr lang="es-ES_tradnl" sz="29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posición </a:t>
            </a:r>
            <a:r>
              <a:rPr lang="es-ES_tradnl" sz="290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final. </a:t>
            </a:r>
          </a:p>
          <a:p>
            <a:pPr marL="457200" indent="-457200" algn="l">
              <a:buFont typeface="Arial" charset="0"/>
              <a:buChar char="•"/>
            </a:pPr>
            <a:endParaRPr lang="es-ES_tradnl" sz="2900" dirty="0">
              <a:solidFill>
                <a:schemeClr val="tx2">
                  <a:lumMod val="85000"/>
                  <a:lumOff val="15000"/>
                </a:schemeClr>
              </a:solidFill>
              <a:latin typeface="Calibri Light" panose="020F0302020204030204" pitchFamily="34" charset="0"/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es-ES_tradnl" sz="290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Una vez que se indican las acciones a realizar, se </a:t>
            </a:r>
            <a:r>
              <a:rPr lang="es-ES_tradnl" sz="29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hará́ </a:t>
            </a:r>
            <a:r>
              <a:rPr lang="es-ES_tradnl" sz="290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la </a:t>
            </a:r>
            <a:r>
              <a:rPr lang="es-ES_tradnl" sz="29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ejecución</a:t>
            </a:r>
            <a:r>
              <a:rPr lang="es-ES_tradnl" sz="29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es-ES_tradnl" sz="290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de </a:t>
            </a:r>
            <a:r>
              <a:rPr lang="es-ES_tradnl" sz="29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éstas </a:t>
            </a:r>
            <a:r>
              <a:rPr lang="es-ES_tradnl" sz="290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y el usuario </a:t>
            </a:r>
            <a:r>
              <a:rPr lang="es-ES_tradnl" sz="29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visualizará</a:t>
            </a:r>
            <a:r>
              <a:rPr lang="es-ES_tradnl" sz="290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 si logró o no cumplir con el </a:t>
            </a:r>
            <a:r>
              <a:rPr lang="es-ES_tradnl" sz="29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objetivo</a:t>
            </a:r>
            <a:r>
              <a:rPr lang="es-ES_tradnl" sz="290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.</a:t>
            </a:r>
            <a:r>
              <a:rPr lang="es-ES_tradnl" sz="2800" dirty="0"/>
              <a:t/>
            </a:r>
            <a:br>
              <a:rPr lang="es-ES_tradnl" sz="2800" dirty="0"/>
            </a:br>
            <a:endParaRPr lang="es-ES_tradnl" sz="2800" dirty="0"/>
          </a:p>
          <a:p>
            <a:pPr marL="457200" indent="-457200" algn="l">
              <a:buFont typeface="Arial" charset="0"/>
              <a:buChar char="•"/>
            </a:pPr>
            <a:endParaRPr lang="es-ES_tradnl" sz="2600" b="1" dirty="0">
              <a:solidFill>
                <a:schemeClr val="tx2">
                  <a:lumMod val="85000"/>
                  <a:lumOff val="1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64095" y="1025123"/>
            <a:ext cx="204340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IN Condensed" charset="0"/>
                <a:ea typeface="DIN Condensed" charset="0"/>
                <a:cs typeface="DIN Condensed" charset="0"/>
              </a:rPr>
              <a:t>APLICACIÓN EDUCATIVA</a:t>
            </a:r>
            <a:endParaRPr lang="es-ES_tradnl" sz="4400" b="1" dirty="0">
              <a:solidFill>
                <a:schemeClr val="tx1">
                  <a:lumMod val="75000"/>
                  <a:lumOff val="25000"/>
                </a:schemeClr>
              </a:solidFill>
              <a:latin typeface="DIN Condensed" charset="0"/>
              <a:ea typeface="DIN Condensed" charset="0"/>
              <a:cs typeface="DIN Condensed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323" y="29850282"/>
            <a:ext cx="7005867" cy="1850830"/>
          </a:xfrm>
          <a:prstGeom prst="rect">
            <a:avLst/>
          </a:prstGeom>
        </p:spPr>
      </p:pic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11380319" y="4640470"/>
            <a:ext cx="9337029" cy="114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131425" eaLnBrk="0" hangingPunct="0">
              <a:lnSpc>
                <a:spcPct val="95000"/>
              </a:lnSpc>
            </a:pPr>
            <a:r>
              <a:rPr lang="en-US" sz="7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IN Condensed" charset="0"/>
                <a:ea typeface="DIN Condensed" charset="0"/>
                <a:cs typeface="DIN Condensed" charset="0"/>
              </a:rPr>
              <a:t>IMÁGENES</a:t>
            </a:r>
            <a:endParaRPr lang="es-ES_tradnl" sz="7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DIN Condensed" charset="0"/>
              <a:ea typeface="DIN Condensed" charset="0"/>
              <a:cs typeface="DIN Condensed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0868" y="6133377"/>
            <a:ext cx="5141133" cy="1546279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783" y="22005755"/>
            <a:ext cx="9161958" cy="7044946"/>
          </a:xfrm>
          <a:prstGeom prst="rect">
            <a:avLst/>
          </a:prstGeom>
        </p:spPr>
      </p:pic>
      <p:sp>
        <p:nvSpPr>
          <p:cNvPr id="19" name="Text Box 36"/>
          <p:cNvSpPr txBox="1">
            <a:spLocks noChangeArrowheads="1"/>
          </p:cNvSpPr>
          <p:nvPr/>
        </p:nvSpPr>
        <p:spPr bwMode="auto">
          <a:xfrm>
            <a:off x="942076" y="17274078"/>
            <a:ext cx="9337029" cy="4532987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43641" tIns="21820" rIns="43641" bIns="21820">
            <a:spAutoFit/>
          </a:bodyPr>
          <a:lstStyle/>
          <a:p>
            <a:pPr algn="l" defTabSz="3131425" eaLnBrk="0" hangingPunct="0">
              <a:lnSpc>
                <a:spcPct val="95000"/>
              </a:lnSpc>
            </a:pPr>
            <a:r>
              <a:rPr lang="es-ES_tradnl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IN Condensed" charset="0"/>
                <a:ea typeface="DIN Condensed" charset="0"/>
                <a:cs typeface="DIN Condensed" charset="0"/>
              </a:rPr>
              <a:t>ARQUITECTURA DE </a:t>
            </a:r>
            <a:r>
              <a:rPr lang="es-ES_tradnl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IN Condensed" charset="0"/>
                <a:ea typeface="DIN Condensed" charset="0"/>
                <a:cs typeface="DIN Condensed" charset="0"/>
              </a:rPr>
              <a:t>LA APLICACIÓN</a:t>
            </a:r>
            <a:endParaRPr lang="es-ES_tradnl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DIN Condensed" charset="0"/>
              <a:ea typeface="DIN Condensed" charset="0"/>
              <a:cs typeface="DIN Condensed" charset="0"/>
            </a:endParaRPr>
          </a:p>
          <a:p>
            <a:pPr algn="l"/>
            <a:endParaRPr lang="es-ES_tradnl" sz="2900" dirty="0" smtClean="0">
              <a:solidFill>
                <a:schemeClr val="tx2">
                  <a:lumMod val="85000"/>
                  <a:lumOff val="15000"/>
                </a:schemeClr>
              </a:solidFill>
              <a:latin typeface="Calibri Light" panose="020F0302020204030204" pitchFamily="34" charset="0"/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es-ES_tradnl" sz="29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Para </a:t>
            </a:r>
            <a:r>
              <a:rPr lang="es-ES_tradnl" sz="290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la </a:t>
            </a:r>
            <a:r>
              <a:rPr lang="es-ES_tradnl" sz="29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realización </a:t>
            </a:r>
            <a:r>
              <a:rPr lang="es-ES_tradnl" sz="290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de esta </a:t>
            </a:r>
            <a:r>
              <a:rPr lang="es-ES_tradnl" sz="29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aplicación </a:t>
            </a:r>
            <a:r>
              <a:rPr lang="es-ES_tradnl" sz="290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se utilizaron las </a:t>
            </a:r>
            <a:r>
              <a:rPr lang="es-ES_tradnl" sz="29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librerías </a:t>
            </a:r>
            <a:r>
              <a:rPr lang="es-ES_tradnl" sz="2900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OpenGL</a:t>
            </a:r>
            <a:r>
              <a:rPr lang="es-ES_tradnl" sz="290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 y GLUT. </a:t>
            </a:r>
            <a:endParaRPr lang="es-ES_tradnl" sz="2900" dirty="0">
              <a:solidFill>
                <a:schemeClr val="tx2">
                  <a:lumMod val="85000"/>
                  <a:lumOff val="15000"/>
                </a:schemeClr>
              </a:solidFill>
              <a:latin typeface="Calibri Light" panose="020F0302020204030204" pitchFamily="34" charset="0"/>
            </a:endParaRPr>
          </a:p>
          <a:p>
            <a:pPr marL="457200" indent="-457200" algn="l">
              <a:buFont typeface="Arial" charset="0"/>
              <a:buChar char="•"/>
            </a:pPr>
            <a:endParaRPr lang="es-ES_tradnl" sz="2900" dirty="0" smtClean="0">
              <a:solidFill>
                <a:schemeClr val="tx2">
                  <a:lumMod val="85000"/>
                  <a:lumOff val="15000"/>
                </a:schemeClr>
              </a:solidFill>
              <a:latin typeface="Calibri Light" panose="020F0302020204030204" pitchFamily="34" charset="0"/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es-ES_tradnl" sz="29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Se </a:t>
            </a:r>
            <a:r>
              <a:rPr lang="es-ES_tradnl" sz="290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cuenta con una clase en la cual se implementan tanto los </a:t>
            </a:r>
            <a:r>
              <a:rPr lang="es-ES_tradnl" sz="29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métodos </a:t>
            </a:r>
            <a:r>
              <a:rPr lang="es-ES_tradnl" sz="290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de la </a:t>
            </a:r>
            <a:r>
              <a:rPr lang="es-ES_tradnl" sz="29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lógica </a:t>
            </a:r>
            <a:r>
              <a:rPr lang="es-ES_tradnl" sz="290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como los de </a:t>
            </a:r>
            <a:r>
              <a:rPr lang="es-ES_tradnl" sz="29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visualización. </a:t>
            </a:r>
            <a:r>
              <a:rPr lang="es-ES_tradnl" sz="290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/>
            </a:r>
            <a:br>
              <a:rPr lang="es-ES_tradnl" sz="290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</a:br>
            <a:endParaRPr lang="es-ES_tradnl" sz="2900" dirty="0">
              <a:solidFill>
                <a:schemeClr val="tx2">
                  <a:lumMod val="85000"/>
                  <a:lumOff val="15000"/>
                </a:schemeClr>
              </a:solidFill>
              <a:latin typeface="Calibri Light" panose="020F0302020204030204" pitchFamily="34" charset="0"/>
            </a:endParaRPr>
          </a:p>
          <a:p>
            <a:pPr marL="457200" indent="-457200" algn="l">
              <a:buFont typeface="Arial" charset="0"/>
              <a:buChar char="•"/>
            </a:pPr>
            <a:endParaRPr lang="es-ES_tradnl" sz="2600" b="1" dirty="0">
              <a:solidFill>
                <a:schemeClr val="tx2">
                  <a:lumMod val="85000"/>
                  <a:lumOff val="15000"/>
                </a:schemeClr>
              </a:solidFill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1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064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184</Words>
  <Application>Microsoft Macintosh PowerPoint</Application>
  <PresentationFormat>Personalizado</PresentationFormat>
  <Paragraphs>23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Bebas Neue</vt:lpstr>
      <vt:lpstr>Calibri Light</vt:lpstr>
      <vt:lpstr>DIN Condensed</vt:lpstr>
      <vt:lpstr>Times New Roman</vt:lpstr>
      <vt:lpstr>Arial</vt:lpstr>
      <vt:lpstr>Default Design</vt:lpstr>
      <vt:lpstr>Presentación de PowerPoint</vt:lpstr>
    </vt:vector>
  </TitlesOfParts>
  <Company>MegaPrint Inc.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A0 Vertical Poster</dc:title>
  <dc:creator>Ethan Shulda;www.postersession.com</dc:creator>
  <cp:keywords>www.postersession.com</cp:keywords>
  <dc:description>©MegaPrint Inc. 2009-2015</dc:description>
  <cp:lastModifiedBy>Marysol Sánchez Hernández</cp:lastModifiedBy>
  <cp:revision>73</cp:revision>
  <cp:lastPrinted>2015-11-18T22:38:39Z</cp:lastPrinted>
  <dcterms:created xsi:type="dcterms:W3CDTF">2008-12-04T00:20:37Z</dcterms:created>
  <dcterms:modified xsi:type="dcterms:W3CDTF">2017-04-27T18:26:32Z</dcterms:modified>
  <cp:category>Research Poster</cp:category>
</cp:coreProperties>
</file>