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304" r:id="rId3"/>
    <p:sldId id="297" r:id="rId4"/>
    <p:sldId id="298" r:id="rId5"/>
    <p:sldId id="299" r:id="rId6"/>
    <p:sldId id="300" r:id="rId7"/>
    <p:sldId id="257" r:id="rId8"/>
    <p:sldId id="259" r:id="rId9"/>
    <p:sldId id="303" r:id="rId10"/>
    <p:sldId id="305" r:id="rId11"/>
    <p:sldId id="306" r:id="rId12"/>
    <p:sldId id="301" r:id="rId13"/>
    <p:sldId id="307" r:id="rId14"/>
    <p:sldId id="263" r:id="rId15"/>
    <p:sldId id="308" r:id="rId16"/>
    <p:sldId id="309" r:id="rId17"/>
    <p:sldId id="310" r:id="rId18"/>
    <p:sldId id="312" r:id="rId19"/>
    <p:sldId id="311" r:id="rId20"/>
  </p:sldIdLst>
  <p:sldSz cx="9144000" cy="5143500" type="screen16x9"/>
  <p:notesSz cx="6858000" cy="9144000"/>
  <p:embeddedFontLst>
    <p:embeddedFont>
      <p:font typeface="IBM Plex Mono" charset="0"/>
      <p:regular r:id="rId22"/>
      <p:bold r:id="rId23"/>
      <p:italic r:id="rId24"/>
      <p:boldItalic r:id="rId25"/>
    </p:embeddedFont>
    <p:embeddedFont>
      <p:font typeface="Open Sans" charset="0"/>
      <p:regular r:id="rId26"/>
      <p:bold r:id="rId27"/>
      <p:italic r:id="rId28"/>
      <p:boldItalic r:id="rId29"/>
    </p:embeddedFont>
    <p:embeddedFont>
      <p:font typeface="Anaheim" charset="0"/>
      <p:regular r:id="rId30"/>
      <p:bold r:id="rId31"/>
    </p:embeddedFont>
    <p:embeddedFont>
      <p:font typeface="Aldrich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1A120A7-6087-4658-9718-2D7F967C2473}">
          <p14:sldIdLst>
            <p14:sldId id="256"/>
          </p14:sldIdLst>
        </p14:section>
        <p14:section name="Introduccion" id="{A4F423C8-6F8E-4C90-85BE-203B11BDB139}">
          <p14:sldIdLst>
            <p14:sldId id="304"/>
            <p14:sldId id="297"/>
            <p14:sldId id="298"/>
            <p14:sldId id="299"/>
            <p14:sldId id="300"/>
            <p14:sldId id="257"/>
            <p14:sldId id="259"/>
          </p14:sldIdLst>
        </p14:section>
        <p14:section name="IDE" id="{1C3B08C2-6F98-4520-AE41-67E0DE59C713}">
          <p14:sldIdLst>
            <p14:sldId id="303"/>
            <p14:sldId id="305"/>
            <p14:sldId id="306"/>
            <p14:sldId id="301"/>
          </p14:sldIdLst>
        </p14:section>
        <p14:section name="Repaso de C" id="{04CBF91C-9A1F-4D85-ABC3-F92C5EB67DFD}">
          <p14:sldIdLst>
            <p14:sldId id="307"/>
            <p14:sldId id="263"/>
            <p14:sldId id="308"/>
            <p14:sldId id="309"/>
            <p14:sldId id="310"/>
            <p14:sldId id="312"/>
            <p14:sldId id="311"/>
          </p14:sldIdLst>
        </p14:section>
      </p14:sectionLst>
    </p:ex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E83653B-320A-4D04-B1AD-C81342A9A7DB}">
  <a:tblStyle styleId="{BE83653B-320A-4D04-B1AD-C81342A9A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E2C64-5814-416C-95E1-FAC50E9F43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2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280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10c9cff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10c9cff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1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>
            <a:spLocks noGrp="1"/>
          </p:cNvSpPr>
          <p:nvPr>
            <p:ph type="pic" idx="2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"/>
          <p:cNvSpPr>
            <a:spLocks noGrp="1"/>
          </p:cNvSpPr>
          <p:nvPr>
            <p:ph type="pic" idx="3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8" name="Google Shape;198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64" r:id="rId10"/>
    <p:sldLayoutId id="2147483665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54365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845507" y="1143345"/>
            <a:ext cx="4473280" cy="30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Programacion II</a:t>
            </a:r>
            <a:br>
              <a:rPr lang="en" dirty="0" smtClean="0"/>
            </a:br>
            <a:r>
              <a:rPr lang="en" dirty="0" smtClean="0"/>
              <a:t>[ PRACTICA ]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CLASES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63292"/>
              </p:ext>
            </p:extLst>
          </p:nvPr>
        </p:nvGraphicFramePr>
        <p:xfrm>
          <a:off x="5318787" y="3074550"/>
          <a:ext cx="2497200" cy="741680"/>
        </p:xfrm>
        <a:graphic>
          <a:graphicData uri="http://schemas.openxmlformats.org/drawingml/2006/table">
            <a:tbl>
              <a:tblPr firstRow="1" bandRow="1">
                <a:tableStyleId>{BE83653B-320A-4D04-B1AD-C81342A9A7DB}</a:tableStyleId>
              </a:tblPr>
              <a:tblGrid>
                <a:gridCol w="1248600"/>
                <a:gridCol w="12486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Martes </a:t>
                      </a:r>
                      <a:endParaRPr lang="es-AR" sz="1600" b="0" i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 a 22</a:t>
                      </a:r>
                      <a:endParaRPr lang="es-AR" sz="1600" b="0" i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Miercoles </a:t>
                      </a:r>
                      <a:endParaRPr lang="es-AR" sz="1600" b="0" i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 a 22</a:t>
                      </a:r>
                      <a:endParaRPr lang="es-AR" sz="1600" b="0" i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471179" y="255493"/>
            <a:ext cx="4294800" cy="504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QT Creator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t="19765" r="8492" b="19765"/>
          <a:stretch/>
        </p:blipFill>
        <p:spPr bwMode="auto">
          <a:xfrm>
            <a:off x="759757" y="1396097"/>
            <a:ext cx="1698159" cy="121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635625" y="1045507"/>
            <a:ext cx="58427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Creator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es un IDE multiplataforma programado en C++, JavaScript y QML creado por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Trolltech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el cual es parte de SDK para el desarrollo de aplicaciones con Interfaces Gráficas de Usuario (GUI por sus siglas en inglés) con las bibliotecas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, Los sistemas operativos que soporta en forma oficial son</a:t>
            </a:r>
            <a:r>
              <a:rPr lang="es-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</a:t>
            </a:r>
          </a:p>
          <a:p>
            <a:pPr algn="just"/>
            <a:r>
              <a:rPr lang="es-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​</a:t>
            </a:r>
            <a:endParaRPr lang="es-ES" sz="16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9757" y="2741903"/>
            <a:ext cx="7718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GNU/Linux 2.6.x, para versiones de 32 y 64 bits con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4.x instalado. Además hay una versión para Linux con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gcc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3.3.</a:t>
            </a:r>
          </a:p>
          <a:p>
            <a:pPr algn="just"/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Mac OS X 10.4 o superior, requiriendo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4.x</a:t>
            </a:r>
          </a:p>
          <a:p>
            <a:pPr algn="just"/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Windows XP y superiores, requiriendo el compilador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MinGW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y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4.4.3 para </a:t>
            </a:r>
            <a:r>
              <a:rPr lang="es-ES" sz="1600" dirty="0" err="1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MinGW</a:t>
            </a:r>
            <a:r>
              <a:rPr lang="es-ES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.</a:t>
            </a:r>
            <a:endParaRPr lang="es-AR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211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471178" y="255493"/>
            <a:ext cx="7133133" cy="504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Descargar QT Creator</a:t>
            </a:r>
            <a:endParaRPr dirty="0"/>
          </a:p>
        </p:txBody>
      </p:sp>
      <p:sp>
        <p:nvSpPr>
          <p:cNvPr id="4" name="3 Rectángulo"/>
          <p:cNvSpPr/>
          <p:nvPr/>
        </p:nvSpPr>
        <p:spPr>
          <a:xfrm>
            <a:off x="369795" y="702607"/>
            <a:ext cx="5842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Para descargar el IDE 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:</a:t>
            </a:r>
            <a: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/>
            </a:r>
            <a:br>
              <a:rPr lang="es-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</a:br>
            <a:endParaRPr lang="es-ES" sz="1600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16942" y="994994"/>
            <a:ext cx="421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https://www.qt.io/download-dev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1554250"/>
            <a:ext cx="3102769" cy="139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 redondeado"/>
          <p:cNvSpPr/>
          <p:nvPr/>
        </p:nvSpPr>
        <p:spPr>
          <a:xfrm>
            <a:off x="2300478" y="2174240"/>
            <a:ext cx="1088898" cy="3068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4206240" y="1661958"/>
            <a:ext cx="36767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Ingresar a </a:t>
            </a:r>
            <a:r>
              <a:rPr lang="es-ES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Community</a:t>
            </a: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User</a:t>
            </a:r>
            <a:endParaRPr lang="es-ES" dirty="0" smtClean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s-ES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Qt</a:t>
            </a: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Online </a:t>
            </a:r>
            <a:r>
              <a:rPr lang="es-ES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Installer</a:t>
            </a:r>
            <a:endParaRPr lang="es-ES" dirty="0" smtClean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Seleccionar Sistema Operativo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Descargar:</a:t>
            </a: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QT Online </a:t>
            </a:r>
            <a:r>
              <a:rPr lang="es-ES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Installer</a:t>
            </a:r>
            <a:endParaRPr lang="es-ES" dirty="0" smtClean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s-E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Offline </a:t>
            </a:r>
            <a:r>
              <a:rPr lang="es-ES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Packages</a:t>
            </a:r>
            <a:endParaRPr lang="es-ES" dirty="0" smtClean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s-A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8" y="3035808"/>
            <a:ext cx="3072961" cy="15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 redondeado"/>
          <p:cNvSpPr/>
          <p:nvPr/>
        </p:nvSpPr>
        <p:spPr>
          <a:xfrm>
            <a:off x="1814319" y="4328160"/>
            <a:ext cx="1030608" cy="243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39" y="3061194"/>
            <a:ext cx="2653338" cy="154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Google Shape;408;p34"/>
          <p:cNvSpPr txBox="1">
            <a:spLocks/>
          </p:cNvSpPr>
          <p:nvPr/>
        </p:nvSpPr>
        <p:spPr>
          <a:xfrm>
            <a:off x="828384" y="1661946"/>
            <a:ext cx="768096" cy="512294"/>
          </a:xfrm>
          <a:prstGeom prst="rect">
            <a:avLst/>
          </a:pr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3200" b="1" dirty="0" smtClean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01</a:t>
            </a:r>
            <a:endParaRPr lang="en" sz="3200" b="1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5" name="Google Shape;408;p34"/>
          <p:cNvSpPr txBox="1">
            <a:spLocks/>
          </p:cNvSpPr>
          <p:nvPr/>
        </p:nvSpPr>
        <p:spPr>
          <a:xfrm>
            <a:off x="877152" y="3911370"/>
            <a:ext cx="768096" cy="512294"/>
          </a:xfrm>
          <a:prstGeom prst="rect">
            <a:avLst/>
          </a:pr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3200" b="1" dirty="0" smtClean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02</a:t>
            </a:r>
            <a:endParaRPr lang="en" sz="3200" b="1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6" name="Google Shape;408;p34"/>
          <p:cNvSpPr txBox="1">
            <a:spLocks/>
          </p:cNvSpPr>
          <p:nvPr/>
        </p:nvSpPr>
        <p:spPr>
          <a:xfrm>
            <a:off x="4474439" y="3071354"/>
            <a:ext cx="1570162" cy="512294"/>
          </a:xfrm>
          <a:prstGeom prst="rect">
            <a:avLst/>
          </a:prstGeom>
          <a:noFill/>
          <a:ln w="28575" cap="flat" cmpd="sng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3200" b="1" dirty="0" smtClean="0">
                <a:solidFill>
                  <a:schemeClr val="bg1"/>
                </a:solidFill>
                <a:latin typeface="Aldrich"/>
                <a:ea typeface="Aldrich"/>
                <a:cs typeface="Aldrich"/>
                <a:sym typeface="Aldrich"/>
              </a:rPr>
              <a:t>03/04</a:t>
            </a:r>
            <a:endParaRPr lang="en" sz="3200" b="1" dirty="0">
              <a:solidFill>
                <a:schemeClr val="bg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8" name="7 Conector angular"/>
          <p:cNvCxnSpPr>
            <a:stCxn id="3" idx="3"/>
          </p:cNvCxnSpPr>
          <p:nvPr/>
        </p:nvCxnSpPr>
        <p:spPr>
          <a:xfrm flipV="1">
            <a:off x="3389376" y="1822704"/>
            <a:ext cx="816864" cy="5049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3974592" y="201777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3974592" y="2017776"/>
            <a:ext cx="0" cy="243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>
            <a:stCxn id="12" idx="3"/>
          </p:cNvCxnSpPr>
          <p:nvPr/>
        </p:nvCxnSpPr>
        <p:spPr>
          <a:xfrm>
            <a:off x="2844927" y="4450080"/>
            <a:ext cx="1129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 redondeado"/>
          <p:cNvSpPr/>
          <p:nvPr/>
        </p:nvSpPr>
        <p:spPr>
          <a:xfrm>
            <a:off x="5529297" y="3667530"/>
            <a:ext cx="444783" cy="422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5681697" y="4195964"/>
            <a:ext cx="658143" cy="3760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29 Conector recto de flecha"/>
          <p:cNvCxnSpPr/>
          <p:nvPr/>
        </p:nvCxnSpPr>
        <p:spPr>
          <a:xfrm flipH="1">
            <a:off x="7333488" y="2249309"/>
            <a:ext cx="658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>
            <a:off x="6469409" y="2785757"/>
            <a:ext cx="957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2050 Conector recto"/>
          <p:cNvCxnSpPr/>
          <p:nvPr/>
        </p:nvCxnSpPr>
        <p:spPr>
          <a:xfrm flipV="1">
            <a:off x="7991856" y="2249309"/>
            <a:ext cx="0" cy="1642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flipV="1">
            <a:off x="7427014" y="2784289"/>
            <a:ext cx="0" cy="159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2056 Conector recto"/>
          <p:cNvCxnSpPr>
            <a:stCxn id="33" idx="3"/>
          </p:cNvCxnSpPr>
          <p:nvPr/>
        </p:nvCxnSpPr>
        <p:spPr>
          <a:xfrm>
            <a:off x="5974080" y="3878973"/>
            <a:ext cx="2017776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6339840" y="4383981"/>
            <a:ext cx="1091717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TUTORIALES DE QT Creator (INSTALAR)</a:t>
            </a:r>
            <a:endParaRPr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Tutoriales en Youtube para Instalar QT Creator para Windows y Linux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51" name="Google Shape;351;p30"/>
          <p:cNvGraphicFramePr/>
          <p:nvPr>
            <p:extLst>
              <p:ext uri="{D42A27DB-BD31-4B8C-83A1-F6EECF244321}">
                <p14:modId xmlns:p14="http://schemas.microsoft.com/office/powerpoint/2010/main" val="2153881892"/>
              </p:ext>
            </p:extLst>
          </p:nvPr>
        </p:nvGraphicFramePr>
        <p:xfrm>
          <a:off x="707136" y="1843421"/>
          <a:ext cx="7729727" cy="2929746"/>
        </p:xfrm>
        <a:graphic>
          <a:graphicData uri="http://schemas.openxmlformats.org/drawingml/2006/table">
            <a:tbl>
              <a:tblPr>
                <a:noFill/>
                <a:tableStyleId>{BE83653B-320A-4D04-B1AD-C81342A9A7DB}</a:tableStyleId>
              </a:tblPr>
              <a:tblGrid>
                <a:gridCol w="2355055"/>
                <a:gridCol w="5374672"/>
              </a:tblGrid>
              <a:tr h="488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 err="1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DuarteCorporation</a:t>
                      </a:r>
                      <a:r>
                        <a:rPr lang="es-AR" sz="1000" b="1" u="sng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Tutoriales</a:t>
                      </a:r>
                      <a:endParaRPr sz="1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https://www.youtube.com/watch?v=x9XeCq9tOI0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8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 err="1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Qt</a:t>
                      </a:r>
                      <a:r>
                        <a:rPr lang="es-AR" sz="1000" b="1" u="sng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1000" b="1" u="sng" dirty="0" err="1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</a:t>
                      </a:r>
                      <a:r>
                        <a:rPr lang="es-AR" sz="1000" b="1" u="sng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1000" b="1" u="sng" dirty="0" err="1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Ketan</a:t>
                      </a:r>
                      <a:endParaRPr sz="1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https://www.youtube.com/watch?v=Aw7gozXQE4c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8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 err="1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Joaquin</a:t>
                      </a:r>
                      <a:r>
                        <a:rPr lang="es-AR" sz="1000" b="1" u="sng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Lara Sierra</a:t>
                      </a:r>
                      <a:endParaRPr sz="1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https://www.youtube.com/watch?v=VpDxfR7iFYc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8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Gabriel Carvalho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https://www.youtube.com/watch?v=tNbLFqZ11q8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8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 err="1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ZacsTech</a:t>
                      </a:r>
                      <a:endParaRPr sz="1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https://www.youtube.com/watch?v=YZgb1f8-LJU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8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dirty="0" err="1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LinuxSimply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AR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https://www.youtube.com/watch?v=mVKdomkl5Uk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3877056" y="3453725"/>
            <a:ext cx="454152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REPASAMOS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14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329184" y="179849"/>
            <a:ext cx="84673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Repasamos C</a:t>
            </a:r>
            <a:endParaRPr dirty="0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664465" y="764740"/>
            <a:ext cx="7857743" cy="4087676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/>
              <a:t>¿Cuál es la diferencia entre los tipos de datos </a:t>
            </a:r>
            <a:r>
              <a:rPr lang="es-ES" b="1" dirty="0" err="1"/>
              <a:t>int</a:t>
            </a:r>
            <a:r>
              <a:rPr lang="es-ES" b="1" dirty="0"/>
              <a:t>, </a:t>
            </a:r>
            <a:r>
              <a:rPr lang="es-ES" b="1" dirty="0" err="1"/>
              <a:t>float</a:t>
            </a:r>
            <a:r>
              <a:rPr lang="es-ES" b="1" dirty="0"/>
              <a:t>, y </a:t>
            </a:r>
            <a:r>
              <a:rPr lang="es-ES" b="1" dirty="0" err="1"/>
              <a:t>double</a:t>
            </a:r>
            <a:r>
              <a:rPr lang="es-ES" b="1" dirty="0"/>
              <a:t> en C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Qué tipo de dato utilizarías para almacenar un carácter? </a:t>
            </a: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¿Y </a:t>
            </a:r>
            <a:r>
              <a:rPr lang="es-ES" b="1" dirty="0"/>
              <a:t>para un número muy grande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Cuándo utilizarías una estructura </a:t>
            </a:r>
            <a:r>
              <a:rPr lang="es-ES" b="1" dirty="0" err="1"/>
              <a:t>if</a:t>
            </a:r>
            <a:r>
              <a:rPr lang="es-ES" b="1" dirty="0"/>
              <a:t>/</a:t>
            </a:r>
            <a:r>
              <a:rPr lang="es-ES" b="1" dirty="0" err="1"/>
              <a:t>else</a:t>
            </a:r>
            <a:r>
              <a:rPr lang="es-ES" b="1" dirty="0"/>
              <a:t> en lugar de un simple </a:t>
            </a:r>
            <a:r>
              <a:rPr lang="es-ES" b="1" dirty="0" err="1"/>
              <a:t>if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Qué ventaja ofrece el uso de </a:t>
            </a:r>
            <a:r>
              <a:rPr lang="es-ES" b="1" dirty="0" err="1"/>
              <a:t>switch</a:t>
            </a:r>
            <a:r>
              <a:rPr lang="es-ES" b="1" dirty="0"/>
              <a:t> en comparación con múltiples </a:t>
            </a:r>
            <a:r>
              <a:rPr lang="es-ES" b="1" dirty="0" err="1"/>
              <a:t>if</a:t>
            </a:r>
            <a:r>
              <a:rPr lang="es-ES" b="1" dirty="0"/>
              <a:t>/</a:t>
            </a:r>
            <a:r>
              <a:rPr lang="es-ES" b="1" dirty="0" err="1"/>
              <a:t>else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En qué casos es más apropiado usar un ciclo </a:t>
            </a:r>
            <a:r>
              <a:rPr lang="es-ES" b="1" dirty="0" err="1"/>
              <a:t>for</a:t>
            </a:r>
            <a:r>
              <a:rPr lang="es-ES" b="1" dirty="0"/>
              <a:t> en lugar de un </a:t>
            </a:r>
            <a:r>
              <a:rPr lang="es-ES" b="1" dirty="0" err="1"/>
              <a:t>while</a:t>
            </a:r>
            <a:r>
              <a:rPr lang="es-ES" b="1" dirty="0" smtClean="0"/>
              <a:t>? </a:t>
            </a:r>
            <a:br>
              <a:rPr lang="es-ES" b="1" dirty="0" smtClean="0"/>
            </a:br>
            <a:r>
              <a:rPr lang="es-ES" b="1" dirty="0" smtClean="0"/>
              <a:t>Explica </a:t>
            </a:r>
            <a:r>
              <a:rPr lang="es-ES" b="1" dirty="0"/>
              <a:t>la diferencia entre do </a:t>
            </a:r>
            <a:r>
              <a:rPr lang="es-ES" b="1" dirty="0" err="1"/>
              <a:t>while</a:t>
            </a:r>
            <a:r>
              <a:rPr lang="es-ES" b="1" dirty="0"/>
              <a:t> y </a:t>
            </a:r>
            <a:r>
              <a:rPr lang="es-ES" b="1" dirty="0" err="1"/>
              <a:t>while</a:t>
            </a:r>
            <a:r>
              <a:rPr lang="es-ES" b="1" dirty="0" smtClean="0"/>
              <a:t>.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Qué es un puntero en C y cómo se declara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Cómo accedes al valor almacenado en la dirección de memoria apuntada por un puntero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Cuál es la diferencia entre una función que retorna un valor y una que no lo hace (</a:t>
            </a:r>
            <a:r>
              <a:rPr lang="es-ES" b="1" dirty="0" err="1"/>
              <a:t>void</a:t>
            </a:r>
            <a:r>
              <a:rPr lang="es-ES" b="1" dirty="0" smtClean="0"/>
              <a:t>)?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Cómo pasas un puntero como argumento a una función y qué ventaja tiene esto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Qué es una estructura (</a:t>
            </a:r>
            <a:r>
              <a:rPr lang="es-ES" b="1" dirty="0" err="1"/>
              <a:t>struct</a:t>
            </a:r>
            <a:r>
              <a:rPr lang="es-ES" b="1" dirty="0"/>
              <a:t>) en C y cuándo es útil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Cómo puedes acceder a los miembros de una estructura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¿</a:t>
            </a:r>
            <a:r>
              <a:rPr lang="es-ES" b="1" dirty="0"/>
              <a:t>Qué pasos debes seguir para leer desde un archivo en C</a:t>
            </a:r>
            <a:r>
              <a:rPr lang="es-ES" b="1" dirty="0" smtClean="0"/>
              <a:t>?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lang="es-ES" b="1" dirty="0" smtClean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s-ES" b="1" dirty="0" smtClean="0"/>
              <a:t>Explica </a:t>
            </a:r>
            <a:r>
              <a:rPr lang="es-ES" b="1" dirty="0"/>
              <a:t>la diferencia entre las funciones </a:t>
            </a:r>
            <a:r>
              <a:rPr lang="es-ES" b="1" dirty="0" err="1"/>
              <a:t>fscanf</a:t>
            </a:r>
            <a:r>
              <a:rPr lang="es-ES" b="1" dirty="0"/>
              <a:t> y </a:t>
            </a:r>
            <a:r>
              <a:rPr lang="es-ES" b="1" dirty="0" err="1"/>
              <a:t>fprintf</a:t>
            </a:r>
            <a:r>
              <a:rPr lang="es-ES" b="1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457872" y="1798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 smtClean="0"/>
              <a:t>Ejercicio de Repaso: </a:t>
            </a:r>
            <a:r>
              <a:rPr lang="es-AR" dirty="0"/>
              <a:t>Calculadora Básica</a:t>
            </a:r>
            <a:endParaRPr dirty="0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664465" y="648916"/>
            <a:ext cx="7857743" cy="4494584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es-AR" dirty="0" smtClean="0"/>
              <a:t>Escribe </a:t>
            </a:r>
            <a:r>
              <a:rPr lang="es-AR" dirty="0"/>
              <a:t>un programa en C que implemente una calculadora básica. El programa debe</a:t>
            </a:r>
            <a:r>
              <a:rPr lang="es-AR" dirty="0" smtClean="0"/>
              <a:t>:</a:t>
            </a:r>
            <a:br>
              <a:rPr lang="es-AR" dirty="0" smtClean="0"/>
            </a:b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/>
              <a:t>Pedir al usuario que ingrese dos números</a:t>
            </a:r>
            <a:r>
              <a:rPr lang="es-AR" dirty="0" smtClean="0"/>
              <a:t>.</a:t>
            </a:r>
          </a:p>
          <a:p>
            <a:pPr>
              <a:buFont typeface="+mj-lt"/>
              <a:buAutoNum type="arabicPeriod"/>
            </a:pP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/>
              <a:t>Mostrar un menú con las opciones: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	A. </a:t>
            </a:r>
            <a:r>
              <a:rPr lang="es-AR" dirty="0"/>
              <a:t>Sumar,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	B. </a:t>
            </a:r>
            <a:r>
              <a:rPr lang="es-AR" dirty="0"/>
              <a:t>Restar,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	C. </a:t>
            </a:r>
            <a:r>
              <a:rPr lang="es-AR" dirty="0"/>
              <a:t>Multiplicar,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	D. </a:t>
            </a:r>
            <a:r>
              <a:rPr lang="es-AR" dirty="0"/>
              <a:t>Dividir.</a:t>
            </a:r>
          </a:p>
          <a:p>
            <a:pPr>
              <a:buFont typeface="+mj-lt"/>
              <a:buAutoNum type="arabicPeriod"/>
            </a:pPr>
            <a:r>
              <a:rPr lang="es-AR" dirty="0"/>
              <a:t>Leer la opción seleccionada por el usuario</a:t>
            </a:r>
            <a:r>
              <a:rPr lang="es-AR" dirty="0" smtClean="0"/>
              <a:t>.</a:t>
            </a:r>
          </a:p>
          <a:p>
            <a:pPr>
              <a:buFont typeface="+mj-lt"/>
              <a:buAutoNum type="arabicPeriod"/>
            </a:pP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/>
              <a:t>Usar una estructura </a:t>
            </a:r>
            <a:r>
              <a:rPr lang="es-AR" dirty="0" err="1"/>
              <a:t>switch</a:t>
            </a:r>
            <a:r>
              <a:rPr lang="es-AR" dirty="0"/>
              <a:t> para realizar la operación correspondiente</a:t>
            </a:r>
            <a:r>
              <a:rPr lang="es-AR" dirty="0" smtClean="0"/>
              <a:t>.</a:t>
            </a:r>
          </a:p>
          <a:p>
            <a:pPr>
              <a:buFont typeface="+mj-lt"/>
              <a:buAutoNum type="arabicPeriod"/>
            </a:pP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/>
              <a:t>Mostrar el resultado en pantalla</a:t>
            </a:r>
            <a:r>
              <a:rPr lang="es-AR" dirty="0" smtClean="0"/>
              <a:t>.</a:t>
            </a:r>
          </a:p>
          <a:p>
            <a:pPr>
              <a:buFont typeface="+mj-lt"/>
              <a:buAutoNum type="arabicPeriod"/>
            </a:pPr>
            <a:endParaRPr lang="es-AR" dirty="0"/>
          </a:p>
          <a:p>
            <a:pPr>
              <a:buFont typeface="+mj-lt"/>
              <a:buAutoNum type="arabicPeriod"/>
            </a:pPr>
            <a:r>
              <a:rPr lang="es-AR" dirty="0"/>
              <a:t>Preguntar al usuario si desea realizar otra operación (utilizando un bucle do-</a:t>
            </a:r>
            <a:r>
              <a:rPr lang="es-AR" dirty="0" err="1"/>
              <a:t>while</a:t>
            </a:r>
            <a:r>
              <a:rPr lang="es-AR" dirty="0"/>
              <a:t>).</a:t>
            </a:r>
          </a:p>
          <a:p>
            <a:pPr marL="152400" indent="0">
              <a:buNone/>
            </a:pPr>
            <a:r>
              <a:rPr lang="es-AR" b="1" dirty="0"/>
              <a:t/>
            </a:r>
            <a:br>
              <a:rPr lang="es-AR" b="1" dirty="0"/>
            </a:br>
            <a:r>
              <a:rPr lang="es-ES" b="1" dirty="0"/>
              <a:t>OBJETIVO </a:t>
            </a:r>
            <a:r>
              <a:rPr lang="es-AR" dirty="0" smtClean="0"/>
              <a:t>:</a:t>
            </a:r>
            <a:endParaRPr lang="es-AR" dirty="0"/>
          </a:p>
          <a:p>
            <a:pPr marL="152400" indent="0">
              <a:buNone/>
            </a:pPr>
            <a:r>
              <a:rPr lang="es-AR" dirty="0"/>
              <a:t>Desarrollar una calculadora básica que permita al usuario realizar operaciones aritméticas (suma, resta, multiplicación, división) utilizando funciones, estructuras condicionales y bucles.</a:t>
            </a:r>
          </a:p>
          <a:p>
            <a:pPr marL="152400" indent="0">
              <a:buNone/>
            </a:pPr>
            <a:r>
              <a:rPr lang="es-AR" dirty="0"/>
              <a:t> </a:t>
            </a:r>
          </a:p>
          <a:p>
            <a:pPr marL="152400" indent="0">
              <a:buNone/>
            </a:pPr>
            <a:r>
              <a:rPr lang="es-AR" b="1" u="sng" dirty="0"/>
              <a:t>NOTA: Validar todos los ingresos de datos del usuario.</a:t>
            </a:r>
            <a:endParaRPr lang="es-AR" dirty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03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457872" y="1798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 smtClean="0"/>
              <a:t>Ejercicio de Repaso: </a:t>
            </a:r>
            <a:r>
              <a:rPr lang="es-AR" sz="2000" dirty="0"/>
              <a:t>Promedio de Calificaciones</a:t>
            </a:r>
            <a:endParaRPr sz="2000" dirty="0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664465" y="764740"/>
            <a:ext cx="7857743" cy="40511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es-AR" dirty="0" smtClean="0"/>
              <a:t>Escribe </a:t>
            </a:r>
            <a:r>
              <a:rPr lang="es-AR" dirty="0"/>
              <a:t>un programa en C que calcule el promedio de las calificaciones de un grupo de estudiantes. El programa debe</a:t>
            </a:r>
            <a:r>
              <a:rPr lang="es-AR" dirty="0" smtClean="0"/>
              <a:t>:</a:t>
            </a:r>
            <a:br>
              <a:rPr lang="es-AR" dirty="0" smtClean="0"/>
            </a:br>
            <a:endParaRPr lang="es-AR" dirty="0"/>
          </a:p>
          <a:p>
            <a:pPr lvl="0">
              <a:buFont typeface="+mj-lt"/>
              <a:buAutoNum type="arabicPeriod"/>
            </a:pPr>
            <a:r>
              <a:rPr lang="es-AR" dirty="0"/>
              <a:t>Pedir al usuario que ingrese la cantidad de estudiantes</a:t>
            </a:r>
            <a:r>
              <a:rPr lang="es-AR" dirty="0" smtClean="0"/>
              <a:t>.</a:t>
            </a:r>
          </a:p>
          <a:p>
            <a:pPr lvl="0">
              <a:buFont typeface="+mj-lt"/>
              <a:buAutoNum type="arabicPeriod"/>
            </a:pPr>
            <a:endParaRPr lang="es-AR" dirty="0"/>
          </a:p>
          <a:p>
            <a:pPr lvl="0">
              <a:buFont typeface="+mj-lt"/>
              <a:buAutoNum type="arabicPeriod"/>
            </a:pPr>
            <a:r>
              <a:rPr lang="es-AR" dirty="0"/>
              <a:t>Declarar un vector para almacenar las calificaciones</a:t>
            </a:r>
            <a:r>
              <a:rPr lang="es-AR" dirty="0" smtClean="0"/>
              <a:t>.</a:t>
            </a:r>
          </a:p>
          <a:p>
            <a:pPr lvl="0">
              <a:buFont typeface="+mj-lt"/>
              <a:buAutoNum type="arabicPeriod"/>
            </a:pPr>
            <a:endParaRPr lang="es-AR" dirty="0"/>
          </a:p>
          <a:p>
            <a:pPr lvl="0">
              <a:buFont typeface="+mj-lt"/>
              <a:buAutoNum type="arabicPeriod"/>
            </a:pPr>
            <a:r>
              <a:rPr lang="es-AR" dirty="0"/>
              <a:t>Utilizar un bucle </a:t>
            </a:r>
            <a:r>
              <a:rPr lang="es-AR" dirty="0" err="1"/>
              <a:t>for</a:t>
            </a:r>
            <a:r>
              <a:rPr lang="es-AR" dirty="0"/>
              <a:t> para leer las calificaciones desde el teclado</a:t>
            </a:r>
            <a:r>
              <a:rPr lang="es-AR" dirty="0" smtClean="0"/>
              <a:t>.</a:t>
            </a:r>
          </a:p>
          <a:p>
            <a:pPr lvl="0">
              <a:buFont typeface="+mj-lt"/>
              <a:buAutoNum type="arabicPeriod"/>
            </a:pPr>
            <a:endParaRPr lang="es-AR" dirty="0"/>
          </a:p>
          <a:p>
            <a:pPr lvl="0">
              <a:buFont typeface="+mj-lt"/>
              <a:buAutoNum type="arabicPeriod"/>
            </a:pPr>
            <a:r>
              <a:rPr lang="es-AR" dirty="0"/>
              <a:t>Implementar una función que reciba el vector y la cantidad de estudiantes, y devuelva el promedio de las calificaciones</a:t>
            </a:r>
            <a:r>
              <a:rPr lang="es-AR" dirty="0" smtClean="0"/>
              <a:t>.</a:t>
            </a:r>
          </a:p>
          <a:p>
            <a:pPr lvl="0">
              <a:buFont typeface="+mj-lt"/>
              <a:buAutoNum type="arabicPeriod"/>
            </a:pPr>
            <a:endParaRPr lang="es-AR" dirty="0"/>
          </a:p>
          <a:p>
            <a:pPr lvl="0">
              <a:buFont typeface="+mj-lt"/>
              <a:buAutoNum type="arabicPeriod"/>
            </a:pPr>
            <a:r>
              <a:rPr lang="es-AR" dirty="0"/>
              <a:t>Mostrar el promedio en pantalla.</a:t>
            </a:r>
          </a:p>
          <a:p>
            <a:pPr marL="152400" indent="0">
              <a:buNone/>
            </a:pPr>
            <a:endParaRPr lang="es-AR" dirty="0"/>
          </a:p>
          <a:p>
            <a:pPr marL="152400" indent="0">
              <a:buNone/>
            </a:pPr>
            <a:r>
              <a:rPr lang="es-ES" b="1" dirty="0"/>
              <a:t>OBJETIVO </a:t>
            </a:r>
            <a:r>
              <a:rPr lang="es-AR" dirty="0" smtClean="0"/>
              <a:t>:</a:t>
            </a:r>
            <a:endParaRPr lang="es-AR" dirty="0"/>
          </a:p>
          <a:p>
            <a:pPr marL="152400" indent="0">
              <a:buNone/>
            </a:pPr>
            <a:r>
              <a:rPr lang="es-AR" dirty="0"/>
              <a:t>Trabajar con vectores y funciones para calcular el promedio de un conjunto de calificaciones ingresadas por el usuario.</a:t>
            </a:r>
          </a:p>
          <a:p>
            <a:pPr marL="152400" indent="0">
              <a:buNone/>
            </a:pPr>
            <a:r>
              <a:rPr lang="es-AR" dirty="0"/>
              <a:t> </a:t>
            </a:r>
          </a:p>
          <a:p>
            <a:pPr marL="152400" indent="0">
              <a:buNone/>
            </a:pPr>
            <a:r>
              <a:rPr lang="es-AR" b="1" u="sng" dirty="0"/>
              <a:t>NOTA: Validar todos los ingresos de datos del usuario.</a:t>
            </a:r>
            <a:endParaRPr lang="es-AR" dirty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5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457872" y="1798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 smtClean="0"/>
              <a:t>Ejercicio de Repaso: </a:t>
            </a:r>
            <a:r>
              <a:rPr lang="es-ES" sz="2000" dirty="0"/>
              <a:t>Transpuesta de una Matriz</a:t>
            </a:r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664465" y="764740"/>
            <a:ext cx="7857743" cy="3965756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es-ES" b="1" dirty="0" smtClean="0"/>
              <a:t>Escribe </a:t>
            </a:r>
            <a:r>
              <a:rPr lang="es-ES" b="1" dirty="0"/>
              <a:t>un programa en C que calcule la transpuesta de una matriz. El programa debe:</a:t>
            </a:r>
          </a:p>
          <a:p>
            <a:pPr marL="152400" indent="0">
              <a:buNone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 smtClean="0"/>
              <a:t>Pedir </a:t>
            </a:r>
            <a:r>
              <a:rPr lang="es-ES" b="1" dirty="0"/>
              <a:t>al usuario que ingrese el tamaño de la matriz (número de filas y columnas</a:t>
            </a:r>
            <a:r>
              <a:rPr lang="es-ES" b="1" dirty="0" smtClean="0"/>
              <a:t>).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 smtClean="0"/>
              <a:t>Declarar </a:t>
            </a:r>
            <a:r>
              <a:rPr lang="es-ES" b="1" dirty="0"/>
              <a:t>una matriz bidimensional y leer sus elementos desde el teclado</a:t>
            </a:r>
            <a:r>
              <a:rPr lang="es-ES" b="1" dirty="0" smtClean="0"/>
              <a:t>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 smtClean="0"/>
              <a:t>Implementar </a:t>
            </a:r>
            <a:r>
              <a:rPr lang="es-ES" b="1" dirty="0"/>
              <a:t>una función que reciba la matriz y sus dimensiones, y calcule la transpuesta</a:t>
            </a:r>
            <a:r>
              <a:rPr lang="es-ES" b="1" dirty="0" smtClean="0"/>
              <a:t>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 smtClean="0"/>
              <a:t>Mostrar </a:t>
            </a:r>
            <a:r>
              <a:rPr lang="es-ES" b="1" dirty="0"/>
              <a:t>la matriz transpuesta en pantalla.</a:t>
            </a:r>
          </a:p>
          <a:p>
            <a:pPr marL="152400" indent="0">
              <a:buNone/>
            </a:pPr>
            <a:endParaRPr lang="es-ES" b="1" dirty="0"/>
          </a:p>
          <a:p>
            <a:pPr marL="152400" indent="0">
              <a:buNone/>
            </a:pPr>
            <a:r>
              <a:rPr lang="es-ES" b="1" dirty="0" smtClean="0"/>
              <a:t>OBJETIVO:</a:t>
            </a:r>
            <a:endParaRPr lang="es-ES" b="1" dirty="0"/>
          </a:p>
          <a:p>
            <a:pPr marL="152400" indent="0">
              <a:buNone/>
            </a:pPr>
            <a:r>
              <a:rPr lang="es-ES" b="1" dirty="0"/>
              <a:t>Manejo de matrices y funciones para calcular la transpuesta de una matriz</a:t>
            </a:r>
            <a:r>
              <a:rPr lang="es-ES" b="1" dirty="0" smtClean="0"/>
              <a:t>.</a:t>
            </a:r>
          </a:p>
          <a:p>
            <a:pPr marL="152400" indent="0">
              <a:buNone/>
            </a:pPr>
            <a:r>
              <a:rPr lang="es-AR" dirty="0"/>
              <a:t> </a:t>
            </a:r>
          </a:p>
          <a:p>
            <a:pPr marL="152400" indent="0">
              <a:buNone/>
            </a:pPr>
            <a:r>
              <a:rPr lang="es-AR" b="1" u="sng" dirty="0"/>
              <a:t>NOTA: Validar todos los ingresos de datos del usuario.</a:t>
            </a:r>
            <a:endParaRPr lang="es-AR" dirty="0"/>
          </a:p>
          <a:p>
            <a:pPr marL="152400" indent="0">
              <a:buNone/>
            </a:pPr>
            <a:endParaRPr lang="es-ES" b="1" dirty="0"/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1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457872" y="1798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 smtClean="0"/>
              <a:t>Ejercicio de Repaso: </a:t>
            </a:r>
            <a:r>
              <a:rPr lang="es-AR" sz="2000" dirty="0"/>
              <a:t>Operaciones con Punteros</a:t>
            </a: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664465" y="764740"/>
            <a:ext cx="7857743" cy="377678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es-AR" dirty="0" smtClean="0"/>
              <a:t>Escribe </a:t>
            </a:r>
            <a:r>
              <a:rPr lang="es-AR" dirty="0"/>
              <a:t>un programa en C que realice las siguientes operaciones utilizando punteros</a:t>
            </a:r>
            <a:r>
              <a:rPr lang="es-AR" dirty="0" smtClean="0"/>
              <a:t>:</a:t>
            </a:r>
          </a:p>
          <a:p>
            <a:pPr marL="152400" indent="0">
              <a:buNone/>
            </a:pPr>
            <a:endParaRPr lang="es-AR" dirty="0"/>
          </a:p>
          <a:p>
            <a:pPr marL="381000" lvl="0" indent="-228600">
              <a:buFont typeface="+mj-lt"/>
              <a:buAutoNum type="arabicPeriod"/>
            </a:pPr>
            <a:r>
              <a:rPr lang="es-AR" dirty="0"/>
              <a:t>Declarar dos variables enteras e inicializarlas con valores ingresados por el usuario</a:t>
            </a:r>
            <a:r>
              <a:rPr lang="es-AR" dirty="0" smtClean="0"/>
              <a:t>.</a:t>
            </a:r>
          </a:p>
          <a:p>
            <a:pPr marL="381000" lvl="0" indent="-228600">
              <a:buFont typeface="+mj-lt"/>
              <a:buAutoNum type="arabicPeriod"/>
            </a:pPr>
            <a:endParaRPr lang="es-AR" dirty="0"/>
          </a:p>
          <a:p>
            <a:pPr marL="381000" lvl="0" indent="-228600">
              <a:buFont typeface="+mj-lt"/>
              <a:buAutoNum type="arabicPeriod"/>
            </a:pPr>
            <a:r>
              <a:rPr lang="es-AR" dirty="0"/>
              <a:t>Implementar una función que reciba dos punteros enteros y los intercambie (swap</a:t>
            </a:r>
            <a:r>
              <a:rPr lang="es-AR" dirty="0" smtClean="0"/>
              <a:t>).</a:t>
            </a:r>
          </a:p>
          <a:p>
            <a:pPr marL="381000" lvl="0" indent="-228600">
              <a:buFont typeface="+mj-lt"/>
              <a:buAutoNum type="arabicPeriod"/>
            </a:pPr>
            <a:endParaRPr lang="es-AR" dirty="0"/>
          </a:p>
          <a:p>
            <a:pPr marL="381000" lvl="0" indent="-228600">
              <a:buFont typeface="+mj-lt"/>
              <a:buAutoNum type="arabicPeriod"/>
            </a:pPr>
            <a:r>
              <a:rPr lang="es-AR" dirty="0"/>
              <a:t>Implementar una función que reciba dos punteros enteros y calcule su suma y producto, almacenando los resultados en variables pasadas por referencia</a:t>
            </a:r>
            <a:r>
              <a:rPr lang="es-AR" dirty="0" smtClean="0"/>
              <a:t>.</a:t>
            </a:r>
          </a:p>
          <a:p>
            <a:pPr marL="381000" lvl="0" indent="-228600">
              <a:buFont typeface="+mj-lt"/>
              <a:buAutoNum type="arabicPeriod"/>
            </a:pPr>
            <a:endParaRPr lang="es-AR" dirty="0"/>
          </a:p>
          <a:p>
            <a:pPr marL="381000" lvl="0" indent="-228600">
              <a:buFont typeface="+mj-lt"/>
              <a:buAutoNum type="arabicPeriod"/>
            </a:pPr>
            <a:r>
              <a:rPr lang="es-AR" dirty="0"/>
              <a:t>Mostrar los resultados de las operaciones en pantalla</a:t>
            </a:r>
            <a:r>
              <a:rPr lang="es-AR" dirty="0" smtClean="0"/>
              <a:t>.</a:t>
            </a:r>
          </a:p>
          <a:p>
            <a:pPr lvl="0"/>
            <a:endParaRPr lang="es-AR" dirty="0"/>
          </a:p>
          <a:p>
            <a:pPr marL="152400" indent="0">
              <a:buNone/>
            </a:pPr>
            <a:r>
              <a:rPr lang="es-ES" b="1" dirty="0"/>
              <a:t>OBJETIVO </a:t>
            </a:r>
            <a:r>
              <a:rPr lang="es-AR" dirty="0" smtClean="0"/>
              <a:t>:</a:t>
            </a:r>
            <a:r>
              <a:rPr lang="es-AR" dirty="0"/>
              <a:t>	</a:t>
            </a:r>
          </a:p>
          <a:p>
            <a:pPr marL="152400" indent="0">
              <a:buNone/>
            </a:pPr>
            <a:r>
              <a:rPr lang="es-AR" dirty="0"/>
              <a:t>Ejercitación al uso de punteros y funciones en C.</a:t>
            </a:r>
          </a:p>
          <a:p>
            <a:pPr marL="152400" indent="0">
              <a:buNone/>
            </a:pPr>
            <a:r>
              <a:rPr lang="es-AR" dirty="0"/>
              <a:t> </a:t>
            </a:r>
          </a:p>
          <a:p>
            <a:pPr marL="152400" indent="0">
              <a:buNone/>
            </a:pPr>
            <a:r>
              <a:rPr lang="es-AR" b="1" u="sng" dirty="0"/>
              <a:t>NOTA: Validar todos los ingresos de datos del usuario</a:t>
            </a:r>
            <a:r>
              <a:rPr lang="es-AR" b="1" u="sng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341376" y="179849"/>
            <a:ext cx="84612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sz="2400" dirty="0" smtClean="0"/>
              <a:t>Ejercicio de Repaso: </a:t>
            </a:r>
            <a:r>
              <a:rPr lang="es-ES" sz="1800" dirty="0"/>
              <a:t>Gestión de Inventario con Estructuras</a:t>
            </a:r>
            <a:endParaRPr sz="1800" dirty="0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664465" y="764740"/>
            <a:ext cx="7857743" cy="4124252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es-ES" b="1" dirty="0" smtClean="0"/>
              <a:t>Escribe </a:t>
            </a:r>
            <a:r>
              <a:rPr lang="es-ES" b="1" dirty="0"/>
              <a:t>un programa en C que permita gestionar un inventario de productos. El programa debe:</a:t>
            </a:r>
          </a:p>
          <a:p>
            <a:pPr marL="152400" indent="0">
              <a:buNone/>
            </a:pPr>
            <a:endParaRPr lang="es-ES" b="1" dirty="0"/>
          </a:p>
          <a:p>
            <a:pPr marL="381000" indent="-228600">
              <a:buAutoNum type="arabicPeriod"/>
            </a:pPr>
            <a:r>
              <a:rPr lang="es-ES" b="1" dirty="0" smtClean="0"/>
              <a:t>Definir </a:t>
            </a:r>
            <a:r>
              <a:rPr lang="es-ES" b="1" dirty="0"/>
              <a:t>una estructura para representar un producto (nombre, código, precio, cantidad</a:t>
            </a:r>
            <a:r>
              <a:rPr lang="es-ES" b="1" dirty="0" smtClean="0"/>
              <a:t>).</a:t>
            </a:r>
          </a:p>
          <a:p>
            <a:pPr marL="381000" indent="-228600">
              <a:buAutoNum type="arabicPeriod"/>
            </a:pPr>
            <a:endParaRPr lang="es-ES" b="1" dirty="0"/>
          </a:p>
          <a:p>
            <a:pPr marL="381000" indent="-228600">
              <a:buAutoNum type="arabicPeriod" startAt="2"/>
            </a:pPr>
            <a:r>
              <a:rPr lang="es-ES" b="1" dirty="0" smtClean="0"/>
              <a:t>Declarar </a:t>
            </a:r>
            <a:r>
              <a:rPr lang="es-ES" b="1" dirty="0"/>
              <a:t>un vector de productos</a:t>
            </a:r>
            <a:r>
              <a:rPr lang="es-ES" b="1" dirty="0" smtClean="0"/>
              <a:t>.</a:t>
            </a:r>
          </a:p>
          <a:p>
            <a:pPr marL="381000" indent="-228600">
              <a:buAutoNum type="arabicPeriod" startAt="2"/>
            </a:pPr>
            <a:endParaRPr lang="es-ES" b="1" dirty="0"/>
          </a:p>
          <a:p>
            <a:pPr marL="381000" indent="-228600">
              <a:buAutoNum type="arabicPeriod" startAt="3"/>
            </a:pPr>
            <a:r>
              <a:rPr lang="es-ES" b="1" dirty="0" smtClean="0"/>
              <a:t>Implementar </a:t>
            </a:r>
            <a:r>
              <a:rPr lang="es-ES" b="1" dirty="0"/>
              <a:t>funciones para</a:t>
            </a:r>
            <a:r>
              <a:rPr lang="es-ES" b="1" dirty="0" smtClean="0"/>
              <a:t>:</a:t>
            </a:r>
          </a:p>
          <a:p>
            <a:pPr marL="381000" indent="-228600">
              <a:buAutoNum type="arabicPeriod" startAt="3"/>
            </a:pPr>
            <a:endParaRPr lang="es-ES" b="1" dirty="0"/>
          </a:p>
          <a:p>
            <a:pPr marL="381000" indent="-228600">
              <a:buAutoNum type="alphaLcPeriod"/>
            </a:pPr>
            <a:r>
              <a:rPr lang="es-ES" b="1" dirty="0" smtClean="0"/>
              <a:t>Agregar </a:t>
            </a:r>
            <a:r>
              <a:rPr lang="es-ES" b="1" dirty="0"/>
              <a:t>un nuevo producto</a:t>
            </a:r>
            <a:r>
              <a:rPr lang="es-ES" b="1" dirty="0" smtClean="0"/>
              <a:t>.</a:t>
            </a:r>
          </a:p>
          <a:p>
            <a:pPr marL="381000" indent="-228600">
              <a:buAutoNum type="alphaLcPeriod" startAt="2"/>
            </a:pPr>
            <a:r>
              <a:rPr lang="es-ES" b="1" dirty="0" smtClean="0"/>
              <a:t>Mostrar </a:t>
            </a:r>
            <a:r>
              <a:rPr lang="es-ES" b="1" dirty="0"/>
              <a:t>todos los productos</a:t>
            </a:r>
            <a:r>
              <a:rPr lang="es-ES" b="1" dirty="0" smtClean="0"/>
              <a:t>.</a:t>
            </a:r>
          </a:p>
          <a:p>
            <a:pPr marL="381000" indent="-228600">
              <a:buAutoNum type="alphaLcPeriod" startAt="3"/>
            </a:pPr>
            <a:r>
              <a:rPr lang="es-ES" b="1" dirty="0" smtClean="0"/>
              <a:t>Buscar </a:t>
            </a:r>
            <a:r>
              <a:rPr lang="es-ES" b="1" dirty="0"/>
              <a:t>un producto por código</a:t>
            </a:r>
            <a:r>
              <a:rPr lang="es-ES" b="1" dirty="0" smtClean="0"/>
              <a:t>.</a:t>
            </a:r>
          </a:p>
          <a:p>
            <a:pPr marL="381000" indent="-228600">
              <a:buAutoNum type="alphaLcPeriod" startAt="3"/>
            </a:pPr>
            <a:endParaRPr lang="es-ES" b="1" dirty="0"/>
          </a:p>
          <a:p>
            <a:pPr marL="381000" indent="-228600">
              <a:buAutoNum type="arabicPeriod" startAt="4"/>
            </a:pPr>
            <a:r>
              <a:rPr lang="es-ES" b="1" dirty="0" smtClean="0"/>
              <a:t>Guardar </a:t>
            </a:r>
            <a:r>
              <a:rPr lang="es-ES" b="1" dirty="0"/>
              <a:t>y cargar el inventario desde un archivo</a:t>
            </a:r>
            <a:r>
              <a:rPr lang="es-ES" b="1" dirty="0" smtClean="0"/>
              <a:t>.</a:t>
            </a:r>
          </a:p>
          <a:p>
            <a:pPr marL="381000" indent="-228600">
              <a:buAutoNum type="arabicPeriod" startAt="4"/>
            </a:pPr>
            <a:endParaRPr lang="es-ES" b="1" dirty="0"/>
          </a:p>
          <a:p>
            <a:pPr marL="381000" indent="-228600">
              <a:buAutoNum type="arabicPeriod" startAt="5"/>
            </a:pPr>
            <a:r>
              <a:rPr lang="es-ES" b="1" dirty="0" smtClean="0"/>
              <a:t>Utilizar </a:t>
            </a:r>
            <a:r>
              <a:rPr lang="es-ES" b="1" dirty="0"/>
              <a:t>un menú para que el usuario pueda seleccionar las distintas opciones</a:t>
            </a:r>
            <a:r>
              <a:rPr lang="es-ES" b="1" dirty="0" smtClean="0"/>
              <a:t>.</a:t>
            </a:r>
          </a:p>
          <a:p>
            <a:pPr marL="152400" indent="0">
              <a:buNone/>
            </a:pPr>
            <a:r>
              <a:rPr lang="es-ES" b="1" dirty="0" smtClean="0"/>
              <a:t> </a:t>
            </a:r>
            <a:endParaRPr lang="es-ES" b="1" dirty="0"/>
          </a:p>
          <a:p>
            <a:pPr marL="152400" indent="0">
              <a:buNone/>
            </a:pPr>
            <a:r>
              <a:rPr lang="es-ES" b="1" dirty="0"/>
              <a:t>OBJETIVO </a:t>
            </a:r>
            <a:r>
              <a:rPr lang="es-ES" b="1" dirty="0" smtClean="0"/>
              <a:t>:</a:t>
            </a:r>
            <a:endParaRPr lang="es-ES" b="1" dirty="0"/>
          </a:p>
          <a:p>
            <a:pPr marL="152400" indent="0">
              <a:buNone/>
            </a:pPr>
            <a:r>
              <a:rPr lang="es-ES" b="1" dirty="0"/>
              <a:t>Uso de estructuras y archivos para gestionar un inventario simple.</a:t>
            </a:r>
          </a:p>
          <a:p>
            <a:pPr marL="152400" indent="0">
              <a:buNone/>
            </a:pPr>
            <a:endParaRPr lang="es-ES" b="1" dirty="0"/>
          </a:p>
          <a:p>
            <a:pPr marL="152400" indent="0">
              <a:buNone/>
            </a:pPr>
            <a:r>
              <a:rPr lang="es-ES" b="1" dirty="0"/>
              <a:t>NOTA: Validar todos los ingresos de datos del usuario.</a:t>
            </a:r>
          </a:p>
          <a:p>
            <a:pPr marL="228600" lvl="0" indent="-228600">
              <a:buClr>
                <a:schemeClr val="dk2"/>
              </a:buClr>
              <a:buSzPts val="1100"/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4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16626" r="16626"/>
          <a:stretch/>
        </p:blipFill>
        <p:spPr>
          <a:xfrm>
            <a:off x="3302421" y="905132"/>
            <a:ext cx="1817206" cy="1817208"/>
          </a:xfrm>
          <a:prstGeom prst="rect">
            <a:avLst/>
          </a:prstGeom>
        </p:spPr>
      </p:pic>
      <p:sp>
        <p:nvSpPr>
          <p:cNvPr id="457" name="Google Shape;457;p37"/>
          <p:cNvSpPr/>
          <p:nvPr/>
        </p:nvSpPr>
        <p:spPr>
          <a:xfrm>
            <a:off x="3302425" y="905124"/>
            <a:ext cx="18171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title"/>
          </p:nvPr>
        </p:nvSpPr>
        <p:spPr>
          <a:xfrm>
            <a:off x="5197288" y="1959039"/>
            <a:ext cx="3133165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INTRODUCCION</a:t>
            </a:r>
            <a:endParaRPr dirty="0"/>
          </a:p>
        </p:txBody>
      </p:sp>
      <p:pic>
        <p:nvPicPr>
          <p:cNvPr id="460" name="Google Shape;46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2376" r="22371"/>
          <a:stretch/>
        </p:blipFill>
        <p:spPr>
          <a:xfrm>
            <a:off x="1007425" y="1064874"/>
            <a:ext cx="2440525" cy="2909577"/>
          </a:xfrm>
          <a:prstGeom prst="rect">
            <a:avLst/>
          </a:prstGeom>
        </p:spPr>
      </p:pic>
      <p:pic>
        <p:nvPicPr>
          <p:cNvPr id="461" name="Google Shape;461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t="16886" b="16892"/>
          <a:stretch/>
        </p:blipFill>
        <p:spPr>
          <a:xfrm>
            <a:off x="3185399" y="3061625"/>
            <a:ext cx="3257298" cy="1437700"/>
          </a:xfrm>
          <a:prstGeom prst="rect">
            <a:avLst/>
          </a:prstGeom>
        </p:spPr>
      </p:pic>
      <p:sp>
        <p:nvSpPr>
          <p:cNvPr id="462" name="Google Shape;462;p37"/>
          <p:cNvSpPr/>
          <p:nvPr/>
        </p:nvSpPr>
        <p:spPr>
          <a:xfrm>
            <a:off x="1007425" y="1064874"/>
            <a:ext cx="24405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185300" y="3061624"/>
            <a:ext cx="32574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408;p34"/>
          <p:cNvSpPr txBox="1">
            <a:spLocks/>
          </p:cNvSpPr>
          <p:nvPr/>
        </p:nvSpPr>
        <p:spPr>
          <a:xfrm>
            <a:off x="5398308" y="984924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rtl="0"/>
            <a:r>
              <a:rPr lang="en" sz="6000" b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01</a:t>
            </a:r>
            <a:endParaRPr lang="en" sz="60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1021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638581" y="1684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DIAS Y HORARIOS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975625" y="913308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1997655" y="878958"/>
            <a:ext cx="1522159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TEORIA</a:t>
            </a:r>
            <a:endParaRPr dirty="0"/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2043425" y="3014696"/>
            <a:ext cx="1808328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COMISION A</a:t>
            </a:r>
            <a:endParaRPr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2069442" y="3960411"/>
            <a:ext cx="1756294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AR" dirty="0"/>
              <a:t>COMISION </a:t>
            </a:r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22" name="Google Shape;386;p2"/>
          <p:cNvSpPr txBox="1">
            <a:spLocks noGrp="1"/>
          </p:cNvSpPr>
          <p:nvPr>
            <p:ph type="subTitle" idx="13"/>
          </p:nvPr>
        </p:nvSpPr>
        <p:spPr>
          <a:xfrm>
            <a:off x="4735040" y="913319"/>
            <a:ext cx="3594969" cy="44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0" i="1" dirty="0"/>
              <a:t>Ing. De la Puente Matias</a:t>
            </a:r>
            <a:endParaRPr b="0" i="1" dirty="0"/>
          </a:p>
        </p:txBody>
      </p:sp>
      <p:sp>
        <p:nvSpPr>
          <p:cNvPr id="23" name="Google Shape;388;p2"/>
          <p:cNvSpPr txBox="1">
            <a:spLocks noGrp="1"/>
          </p:cNvSpPr>
          <p:nvPr>
            <p:ph type="subTitle" idx="15"/>
          </p:nvPr>
        </p:nvSpPr>
        <p:spPr>
          <a:xfrm>
            <a:off x="5115989" y="2416958"/>
            <a:ext cx="2833070" cy="44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b="0" i="1" dirty="0"/>
              <a:t>Ing. Oviedo Carlos</a:t>
            </a:r>
            <a:endParaRPr b="0" i="1" dirty="0"/>
          </a:p>
        </p:txBody>
      </p:sp>
      <p:sp>
        <p:nvSpPr>
          <p:cNvPr id="24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965187" y="2416947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2186510" y="2382597"/>
            <a:ext cx="1522159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PRACTICA</a:t>
            </a:r>
            <a:endParaRPr dirty="0"/>
          </a:p>
        </p:txBody>
      </p:sp>
      <p:sp>
        <p:nvSpPr>
          <p:cNvPr id="8" name="7 Rectángulo"/>
          <p:cNvSpPr/>
          <p:nvPr/>
        </p:nvSpPr>
        <p:spPr>
          <a:xfrm>
            <a:off x="5400643" y="2918903"/>
            <a:ext cx="2263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AR" sz="20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Martes </a:t>
            </a:r>
            <a:r>
              <a:rPr lang="es-AR" sz="20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/>
            </a:r>
            <a:br>
              <a:rPr lang="es-AR" sz="20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</a:br>
            <a:r>
              <a:rPr lang="es-AR" sz="16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19 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a 22 </a:t>
            </a:r>
            <a:r>
              <a:rPr lang="es-AR" sz="1600" i="1" dirty="0" err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hs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 (</a:t>
            </a:r>
            <a:r>
              <a:rPr lang="es-AR" sz="12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presencial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400643" y="3864618"/>
            <a:ext cx="2263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AR" sz="20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Miércoles </a:t>
            </a:r>
            <a:r>
              <a:rPr lang="es-AR" sz="20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/>
            </a:r>
            <a:br>
              <a:rPr lang="es-AR" sz="20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</a:br>
            <a:r>
              <a:rPr lang="es-AR" sz="16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19 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a 22 </a:t>
            </a:r>
            <a:r>
              <a:rPr lang="es-AR" sz="1600" i="1" dirty="0" err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hs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 (</a:t>
            </a:r>
            <a:r>
              <a:rPr lang="es-AR" sz="12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presencial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)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5584988" y="1286345"/>
            <a:ext cx="189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AR" sz="20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Lunes </a:t>
            </a:r>
            <a:r>
              <a:rPr lang="es-AR" sz="20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/>
            </a:r>
            <a:br>
              <a:rPr lang="es-AR" sz="20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</a:br>
            <a:r>
              <a:rPr lang="es-AR" sz="1600" i="1" dirty="0" smtClean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18 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a 21 </a:t>
            </a:r>
            <a:r>
              <a:rPr lang="es-AR" sz="1600" i="1" dirty="0" err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hs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 (</a:t>
            </a:r>
            <a:r>
              <a:rPr lang="es-AR" sz="12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virtual</a:t>
            </a:r>
            <a:r>
              <a:rPr lang="es-AR" sz="1600" i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5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325677" y="205987"/>
            <a:ext cx="8480120" cy="52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2400" dirty="0"/>
              <a:t>Condiciones de </a:t>
            </a:r>
            <a:r>
              <a:rPr lang="es-ES" sz="2400" dirty="0" smtClean="0"/>
              <a:t>Regularización </a:t>
            </a:r>
            <a:r>
              <a:rPr lang="es-ES" sz="2400" dirty="0"/>
              <a:t>y/o </a:t>
            </a:r>
            <a:r>
              <a:rPr lang="es-ES" sz="2400" dirty="0" smtClean="0"/>
              <a:t>Promoción</a:t>
            </a:r>
            <a:endParaRPr sz="2400" dirty="0"/>
          </a:p>
        </p:txBody>
      </p:sp>
      <p:sp>
        <p:nvSpPr>
          <p:cNvPr id="15" name="Google Shape;365;p31"/>
          <p:cNvSpPr txBox="1">
            <a:spLocks/>
          </p:cNvSpPr>
          <p:nvPr/>
        </p:nvSpPr>
        <p:spPr>
          <a:xfrm>
            <a:off x="1286593" y="852345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s-AR" dirty="0" smtClean="0"/>
              <a:t>Regularización</a:t>
            </a:r>
            <a:endParaRPr lang="es-AR" dirty="0"/>
          </a:p>
        </p:txBody>
      </p:sp>
      <p:sp>
        <p:nvSpPr>
          <p:cNvPr id="16" name="Google Shape;365;p31"/>
          <p:cNvSpPr txBox="1">
            <a:spLocks/>
          </p:cNvSpPr>
          <p:nvPr/>
        </p:nvSpPr>
        <p:spPr>
          <a:xfrm>
            <a:off x="5357295" y="852345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es-AR" dirty="0" smtClean="0"/>
              <a:t>Promoción </a:t>
            </a:r>
            <a:endParaRPr lang="es-AR" dirty="0"/>
          </a:p>
        </p:txBody>
      </p:sp>
      <p:grpSp>
        <p:nvGrpSpPr>
          <p:cNvPr id="14" name="13 Grupo"/>
          <p:cNvGrpSpPr/>
          <p:nvPr/>
        </p:nvGrpSpPr>
        <p:grpSpPr>
          <a:xfrm>
            <a:off x="769846" y="1804796"/>
            <a:ext cx="3585294" cy="2666118"/>
            <a:chOff x="4863512" y="1652375"/>
            <a:chExt cx="3585294" cy="2666118"/>
          </a:xfrm>
        </p:grpSpPr>
        <p:sp>
          <p:nvSpPr>
            <p:cNvPr id="47" name="Google Shape;415;p4"/>
            <p:cNvSpPr txBox="1"/>
            <p:nvPr/>
          </p:nvSpPr>
          <p:spPr>
            <a:xfrm>
              <a:off x="4863512" y="1652375"/>
              <a:ext cx="734700" cy="447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Mono"/>
                <a:buNone/>
              </a:pPr>
              <a:r>
                <a:rPr lang="es" sz="2400" b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01</a:t>
              </a:r>
              <a:endParaRPr sz="24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48" name="Google Shape;416;p4"/>
            <p:cNvSpPr txBox="1"/>
            <p:nvPr/>
          </p:nvSpPr>
          <p:spPr>
            <a:xfrm>
              <a:off x="4863512" y="2482121"/>
              <a:ext cx="734700" cy="447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Mono"/>
                <a:buNone/>
              </a:pPr>
              <a:r>
                <a:rPr lang="es" sz="2400" b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02</a:t>
              </a:r>
              <a:endParaRPr sz="24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49" name="Google Shape;417;p4"/>
            <p:cNvSpPr txBox="1"/>
            <p:nvPr/>
          </p:nvSpPr>
          <p:spPr>
            <a:xfrm>
              <a:off x="4863512" y="3646385"/>
              <a:ext cx="734700" cy="447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Mono"/>
                <a:buNone/>
              </a:pPr>
              <a:r>
                <a:rPr lang="es" sz="2400" b="1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03</a:t>
              </a:r>
              <a:endParaRPr sz="24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50" name="Google Shape;418;p4"/>
            <p:cNvSpPr txBox="1"/>
            <p:nvPr/>
          </p:nvSpPr>
          <p:spPr>
            <a:xfrm>
              <a:off x="5747087" y="1652396"/>
              <a:ext cx="262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IBM Plex Mono"/>
                <a:buNone/>
              </a:pPr>
              <a:r>
                <a:rPr lang="es" sz="1600" i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Asistencia </a:t>
              </a:r>
              <a:r>
                <a:rPr lang="es" sz="1600" i="1" dirty="0" smtClean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70%</a:t>
              </a:r>
              <a:endParaRPr sz="1600" i="1" dirty="0">
                <a:solidFill>
                  <a:schemeClr val="dk1"/>
                </a:solidFill>
                <a:latin typeface="Aldrich"/>
                <a:ea typeface="Aldrich"/>
                <a:cs typeface="Aldrich"/>
              </a:endParaRPr>
            </a:p>
          </p:txBody>
        </p:sp>
        <p:sp>
          <p:nvSpPr>
            <p:cNvPr id="51" name="Google Shape;419;p4"/>
            <p:cNvSpPr txBox="1"/>
            <p:nvPr/>
          </p:nvSpPr>
          <p:spPr>
            <a:xfrm>
              <a:off x="5838860" y="2400438"/>
              <a:ext cx="2609946" cy="6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IBM Plex Mono"/>
                <a:buNone/>
              </a:pPr>
              <a:r>
                <a:rPr lang="es" sz="1600" i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Aprobar exámenes con una nota mínima de </a:t>
              </a:r>
              <a:r>
                <a:rPr lang="es" sz="1600" i="1" dirty="0" smtClean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6</a:t>
              </a:r>
              <a:endParaRPr sz="1600" i="1" dirty="0">
                <a:solidFill>
                  <a:schemeClr val="dk1"/>
                </a:solidFill>
                <a:latin typeface="Aldrich"/>
                <a:ea typeface="Aldrich"/>
                <a:cs typeface="Aldrich"/>
              </a:endParaRPr>
            </a:p>
          </p:txBody>
        </p:sp>
        <p:sp>
          <p:nvSpPr>
            <p:cNvPr id="52" name="Google Shape;420;p4"/>
            <p:cNvSpPr txBox="1"/>
            <p:nvPr/>
          </p:nvSpPr>
          <p:spPr>
            <a:xfrm>
              <a:off x="5747087" y="3421877"/>
              <a:ext cx="2627400" cy="89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IBM Plex Mono"/>
                <a:buNone/>
              </a:pPr>
              <a:r>
                <a:rPr lang="es" sz="1600" i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Aprobar trabajos prácticos con una nota mínima de </a:t>
              </a:r>
              <a:r>
                <a:rPr lang="es" sz="1600" i="1" dirty="0" smtClean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6</a:t>
              </a:r>
              <a:endParaRPr sz="1600" i="1" dirty="0">
                <a:solidFill>
                  <a:schemeClr val="dk1"/>
                </a:solidFill>
                <a:latin typeface="Aldrich"/>
                <a:ea typeface="Aldrich"/>
                <a:cs typeface="Aldrich"/>
              </a:endParaRPr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4840548" y="1804775"/>
            <a:ext cx="3585294" cy="2666118"/>
            <a:chOff x="4863512" y="1652375"/>
            <a:chExt cx="3585294" cy="2666118"/>
          </a:xfrm>
        </p:grpSpPr>
        <p:sp>
          <p:nvSpPr>
            <p:cNvPr id="55" name="Google Shape;415;p4"/>
            <p:cNvSpPr txBox="1"/>
            <p:nvPr/>
          </p:nvSpPr>
          <p:spPr>
            <a:xfrm>
              <a:off x="4863512" y="1652375"/>
              <a:ext cx="734700" cy="447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Mono"/>
                <a:buNone/>
              </a:pPr>
              <a:r>
                <a:rPr lang="es" sz="2400" b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01</a:t>
              </a:r>
              <a:endParaRPr sz="24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56" name="Google Shape;416;p4"/>
            <p:cNvSpPr txBox="1"/>
            <p:nvPr/>
          </p:nvSpPr>
          <p:spPr>
            <a:xfrm>
              <a:off x="4863512" y="2482121"/>
              <a:ext cx="734700" cy="447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Mono"/>
                <a:buNone/>
              </a:pPr>
              <a:r>
                <a:rPr lang="es" sz="2400" b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02</a:t>
              </a:r>
              <a:endParaRPr sz="24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57" name="Google Shape;417;p4"/>
            <p:cNvSpPr txBox="1"/>
            <p:nvPr/>
          </p:nvSpPr>
          <p:spPr>
            <a:xfrm>
              <a:off x="4863512" y="3646385"/>
              <a:ext cx="734700" cy="447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IBM Plex Mono"/>
                <a:buNone/>
              </a:pPr>
              <a:r>
                <a:rPr lang="es" sz="2400" b="1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03</a:t>
              </a:r>
              <a:endParaRPr sz="24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58" name="Google Shape;418;p4"/>
            <p:cNvSpPr txBox="1"/>
            <p:nvPr/>
          </p:nvSpPr>
          <p:spPr>
            <a:xfrm>
              <a:off x="5747087" y="1652396"/>
              <a:ext cx="2627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IBM Plex Mono"/>
                <a:buNone/>
              </a:pPr>
              <a:r>
                <a:rPr lang="es" sz="1600" i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Asistencia 80%</a:t>
              </a:r>
              <a:endParaRPr sz="1600" i="1" dirty="0">
                <a:solidFill>
                  <a:schemeClr val="dk1"/>
                </a:solidFill>
                <a:latin typeface="Aldrich"/>
                <a:ea typeface="Aldrich"/>
                <a:cs typeface="Aldrich"/>
              </a:endParaRPr>
            </a:p>
          </p:txBody>
        </p:sp>
        <p:sp>
          <p:nvSpPr>
            <p:cNvPr id="59" name="Google Shape;419;p4"/>
            <p:cNvSpPr txBox="1"/>
            <p:nvPr/>
          </p:nvSpPr>
          <p:spPr>
            <a:xfrm>
              <a:off x="5838860" y="2400438"/>
              <a:ext cx="2609946" cy="6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IBM Plex Mono"/>
                <a:buNone/>
              </a:pPr>
              <a:r>
                <a:rPr lang="es" sz="1600" i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Aprobar exámenes con una nota mínima de 8</a:t>
              </a:r>
              <a:endParaRPr sz="1600" i="1" dirty="0">
                <a:solidFill>
                  <a:schemeClr val="dk1"/>
                </a:solidFill>
                <a:latin typeface="Aldrich"/>
                <a:ea typeface="Aldrich"/>
                <a:cs typeface="Aldrich"/>
              </a:endParaRPr>
            </a:p>
          </p:txBody>
        </p:sp>
        <p:sp>
          <p:nvSpPr>
            <p:cNvPr id="60" name="Google Shape;420;p4"/>
            <p:cNvSpPr txBox="1"/>
            <p:nvPr/>
          </p:nvSpPr>
          <p:spPr>
            <a:xfrm>
              <a:off x="5747087" y="3421877"/>
              <a:ext cx="2627400" cy="896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IBM Plex Mono"/>
                <a:buNone/>
              </a:pPr>
              <a:r>
                <a:rPr lang="es" sz="1600" i="1" dirty="0">
                  <a:solidFill>
                    <a:schemeClr val="dk1"/>
                  </a:solidFill>
                  <a:latin typeface="Aldrich"/>
                  <a:ea typeface="Aldrich"/>
                  <a:cs typeface="Aldrich"/>
                  <a:sym typeface="IBM Plex Mono"/>
                </a:rPr>
                <a:t>Aprobar trabajos prácticos con una nota mínima de 8</a:t>
              </a:r>
              <a:endParaRPr sz="1600" i="1" dirty="0">
                <a:solidFill>
                  <a:schemeClr val="dk1"/>
                </a:solidFill>
                <a:latin typeface="Aldrich"/>
                <a:ea typeface="Aldrich"/>
                <a:cs typeface="Aldric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5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401941" y="131522"/>
            <a:ext cx="6244983" cy="628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dirty="0"/>
              <a:t>Parciales &amp; </a:t>
            </a:r>
            <a:r>
              <a:rPr lang="es-AR" dirty="0" err="1" smtClean="0"/>
              <a:t>Recuperatorios</a:t>
            </a:r>
            <a:endParaRPr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530352" y="816864"/>
            <a:ext cx="4657344" cy="417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s-ES" sz="2000" dirty="0"/>
              <a:t>Evaluación teórica presencial de tipo </a:t>
            </a:r>
            <a:r>
              <a:rPr lang="es-ES" sz="2000" dirty="0" smtClean="0"/>
              <a:t>cuestionario:</a:t>
            </a:r>
          </a:p>
          <a:p>
            <a:pPr marL="152400" indent="0" algn="just">
              <a:buNone/>
            </a:pPr>
            <a:endParaRPr lang="es-ES" sz="2000" dirty="0" smtClean="0"/>
          </a:p>
          <a:p>
            <a:pPr algn="just"/>
            <a:r>
              <a:rPr lang="es-ES" sz="2000" dirty="0" smtClean="0"/>
              <a:t>Completar.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Opciones Múltiple.</a:t>
            </a:r>
          </a:p>
          <a:p>
            <a:pPr algn="just"/>
            <a:r>
              <a:rPr lang="es-ES" sz="2000" dirty="0" smtClean="0"/>
              <a:t>	</a:t>
            </a:r>
          </a:p>
          <a:p>
            <a:pPr algn="just"/>
            <a:r>
              <a:rPr lang="es-ES" sz="2000" dirty="0" smtClean="0"/>
              <a:t>Verdadero/Falso.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Unir </a:t>
            </a:r>
            <a:r>
              <a:rPr lang="es-ES" sz="2000" dirty="0"/>
              <a:t>con </a:t>
            </a:r>
            <a:r>
              <a:rPr lang="es-ES" sz="2000" dirty="0" smtClean="0"/>
              <a:t>flechas	</a:t>
            </a:r>
          </a:p>
          <a:p>
            <a:pPr algn="just"/>
            <a:endParaRPr lang="es-ES" sz="2000" dirty="0" smtClean="0"/>
          </a:p>
          <a:p>
            <a:pPr marL="152400" indent="0" algn="just">
              <a:buNone/>
            </a:pPr>
            <a:r>
              <a:rPr lang="es-ES" sz="2000" dirty="0" smtClean="0"/>
              <a:t>De </a:t>
            </a:r>
            <a:r>
              <a:rPr lang="es-ES" sz="2000" dirty="0"/>
              <a:t>entre 15 a 20 preguntas a realizarse en una hora.</a:t>
            </a:r>
          </a:p>
          <a:p>
            <a:pPr algn="just"/>
            <a:endParaRPr sz="2000" dirty="0"/>
          </a:p>
        </p:txBody>
      </p:sp>
      <p:sp>
        <p:nvSpPr>
          <p:cNvPr id="378" name="Google Shape;378;p32"/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80" name="Google Shape;380;p32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2" name="Google Shape;382;p32"/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8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2570" r="20981"/>
          <a:stretch/>
        </p:blipFill>
        <p:spPr>
          <a:xfrm>
            <a:off x="5468425" y="924700"/>
            <a:ext cx="2440499" cy="3460836"/>
          </a:xfrm>
          <a:prstGeom prst="rect">
            <a:avLst/>
          </a:prstGeom>
        </p:spPr>
      </p:pic>
      <p:sp>
        <p:nvSpPr>
          <p:cNvPr id="469" name="Google Shape;469;p38"/>
          <p:cNvSpPr txBox="1">
            <a:spLocks noGrp="1"/>
          </p:cNvSpPr>
          <p:nvPr>
            <p:ph type="title"/>
          </p:nvPr>
        </p:nvSpPr>
        <p:spPr>
          <a:xfrm>
            <a:off x="493409" y="215904"/>
            <a:ext cx="6830532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dirty="0"/>
              <a:t>Trabajos </a:t>
            </a:r>
            <a:r>
              <a:rPr lang="es-AR" dirty="0" smtClean="0"/>
              <a:t>Prácticos Individuales</a:t>
            </a:r>
            <a:endParaRPr lang="es-AR" dirty="0"/>
          </a:p>
        </p:txBody>
      </p:sp>
      <p:sp>
        <p:nvSpPr>
          <p:cNvPr id="470" name="Google Shape;470;p38"/>
          <p:cNvSpPr txBox="1">
            <a:spLocks noGrp="1"/>
          </p:cNvSpPr>
          <p:nvPr>
            <p:ph type="subTitle" idx="1"/>
          </p:nvPr>
        </p:nvSpPr>
        <p:spPr>
          <a:xfrm>
            <a:off x="791556" y="3079411"/>
            <a:ext cx="4619688" cy="1661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Los trabajo práctico individuales consistirá en la resolución de 10 ejercicios de forma individual en el transcurso de 5 días aproximadamente. Se dispondrá de un tiempo extra de entrega de 12 horas. La entrega se realizará únicamente en el campus virtual de la materia</a:t>
            </a:r>
            <a:r>
              <a:rPr lang="es-ES" dirty="0" smtClean="0"/>
              <a:t>.</a:t>
            </a:r>
          </a:p>
          <a:p>
            <a:pPr marL="0" lvl="0" indent="0" algn="just"/>
            <a:endParaRPr lang="es-ES" dirty="0"/>
          </a:p>
          <a:p>
            <a:pPr marL="0" lvl="0" indent="0" algn="just"/>
            <a:r>
              <a:rPr lang="es-ES" b="1" dirty="0"/>
              <a:t>No se permiten entregas fuera de los plazos establecidos.</a:t>
            </a:r>
          </a:p>
        </p:txBody>
      </p:sp>
      <p:pic>
        <p:nvPicPr>
          <p:cNvPr id="471" name="Google Shape;47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9003" b="8995"/>
          <a:stretch/>
        </p:blipFill>
        <p:spPr>
          <a:xfrm>
            <a:off x="2192365" y="1137725"/>
            <a:ext cx="3432561" cy="1875974"/>
          </a:xfrm>
          <a:prstGeom prst="rect">
            <a:avLst/>
          </a:prstGeom>
        </p:spPr>
      </p:pic>
      <p:sp>
        <p:nvSpPr>
          <p:cNvPr id="472" name="Google Shape;472;p38"/>
          <p:cNvSpPr/>
          <p:nvPr/>
        </p:nvSpPr>
        <p:spPr>
          <a:xfrm>
            <a:off x="2192375" y="1137725"/>
            <a:ext cx="34326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3" name="Google Shape;473;p38"/>
          <p:cNvGrpSpPr/>
          <p:nvPr/>
        </p:nvGrpSpPr>
        <p:grpSpPr>
          <a:xfrm>
            <a:off x="1347963" y="1517912"/>
            <a:ext cx="1243823" cy="1243823"/>
            <a:chOff x="4653650" y="1256600"/>
            <a:chExt cx="1625700" cy="1625700"/>
          </a:xfrm>
        </p:grpSpPr>
        <p:sp>
          <p:nvSpPr>
            <p:cNvPr id="474" name="Google Shape;474;p38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6" name="Google Shape;476;p38"/>
          <p:cNvSpPr/>
          <p:nvPr/>
        </p:nvSpPr>
        <p:spPr>
          <a:xfrm>
            <a:off x="5468425" y="924700"/>
            <a:ext cx="2440500" cy="15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1643801" y="1814126"/>
            <a:ext cx="652149" cy="651400"/>
          </a:xfrm>
          <a:custGeom>
            <a:avLst/>
            <a:gdLst/>
            <a:ahLst/>
            <a:cxnLst/>
            <a:rect l="l" t="t" r="r" b="b"/>
            <a:pathLst>
              <a:path w="1619" h="1617" extrusionOk="0">
                <a:moveTo>
                  <a:pt x="1587" y="754"/>
                </a:moveTo>
                <a:cubicBezTo>
                  <a:pt x="1453" y="677"/>
                  <a:pt x="1370" y="533"/>
                  <a:pt x="1370" y="378"/>
                </a:cubicBezTo>
                <a:lnTo>
                  <a:pt x="1370" y="312"/>
                </a:lnTo>
                <a:cubicBezTo>
                  <a:pt x="1370" y="140"/>
                  <a:pt x="1230" y="0"/>
                  <a:pt x="1058" y="0"/>
                </a:cubicBezTo>
                <a:cubicBezTo>
                  <a:pt x="1023" y="0"/>
                  <a:pt x="994" y="28"/>
                  <a:pt x="994" y="63"/>
                </a:cubicBezTo>
                <a:cubicBezTo>
                  <a:pt x="994" y="98"/>
                  <a:pt x="1023" y="126"/>
                  <a:pt x="1058" y="126"/>
                </a:cubicBezTo>
                <a:cubicBezTo>
                  <a:pt x="1160" y="126"/>
                  <a:pt x="1243" y="210"/>
                  <a:pt x="1243" y="312"/>
                </a:cubicBezTo>
                <a:lnTo>
                  <a:pt x="1243" y="378"/>
                </a:lnTo>
                <a:cubicBezTo>
                  <a:pt x="1243" y="546"/>
                  <a:pt x="1319" y="704"/>
                  <a:pt x="1445" y="809"/>
                </a:cubicBezTo>
                <a:cubicBezTo>
                  <a:pt x="1319" y="915"/>
                  <a:pt x="1243" y="1072"/>
                  <a:pt x="1243" y="1240"/>
                </a:cubicBezTo>
                <a:lnTo>
                  <a:pt x="1243" y="1306"/>
                </a:lnTo>
                <a:cubicBezTo>
                  <a:pt x="1243" y="1408"/>
                  <a:pt x="1160" y="1491"/>
                  <a:pt x="1058" y="1491"/>
                </a:cubicBezTo>
                <a:cubicBezTo>
                  <a:pt x="1023" y="1491"/>
                  <a:pt x="994" y="1519"/>
                  <a:pt x="994" y="1554"/>
                </a:cubicBezTo>
                <a:cubicBezTo>
                  <a:pt x="994" y="1589"/>
                  <a:pt x="1023" y="1617"/>
                  <a:pt x="1058" y="1617"/>
                </a:cubicBezTo>
                <a:cubicBezTo>
                  <a:pt x="1230" y="1617"/>
                  <a:pt x="1370" y="1477"/>
                  <a:pt x="1370" y="1306"/>
                </a:cubicBezTo>
                <a:lnTo>
                  <a:pt x="1370" y="1240"/>
                </a:lnTo>
                <a:cubicBezTo>
                  <a:pt x="1370" y="1085"/>
                  <a:pt x="1453" y="941"/>
                  <a:pt x="1587" y="864"/>
                </a:cubicBezTo>
                <a:cubicBezTo>
                  <a:pt x="1629" y="840"/>
                  <a:pt x="1629" y="779"/>
                  <a:pt x="1587" y="754"/>
                </a:cubicBezTo>
                <a:moveTo>
                  <a:pt x="173" y="809"/>
                </a:moveTo>
                <a:cubicBezTo>
                  <a:pt x="299" y="915"/>
                  <a:pt x="375" y="1072"/>
                  <a:pt x="375" y="1240"/>
                </a:cubicBezTo>
                <a:lnTo>
                  <a:pt x="375" y="1306"/>
                </a:lnTo>
                <a:cubicBezTo>
                  <a:pt x="375" y="1408"/>
                  <a:pt x="458" y="1491"/>
                  <a:pt x="560" y="1491"/>
                </a:cubicBezTo>
                <a:cubicBezTo>
                  <a:pt x="595" y="1491"/>
                  <a:pt x="624" y="1519"/>
                  <a:pt x="624" y="1554"/>
                </a:cubicBezTo>
                <a:cubicBezTo>
                  <a:pt x="624" y="1589"/>
                  <a:pt x="595" y="1617"/>
                  <a:pt x="560" y="1617"/>
                </a:cubicBezTo>
                <a:cubicBezTo>
                  <a:pt x="388" y="1617"/>
                  <a:pt x="249" y="1477"/>
                  <a:pt x="249" y="1306"/>
                </a:cubicBezTo>
                <a:lnTo>
                  <a:pt x="249" y="1240"/>
                </a:lnTo>
                <a:cubicBezTo>
                  <a:pt x="249" y="1085"/>
                  <a:pt x="165" y="941"/>
                  <a:pt x="32" y="864"/>
                </a:cubicBezTo>
                <a:cubicBezTo>
                  <a:pt x="-11" y="840"/>
                  <a:pt x="-11" y="779"/>
                  <a:pt x="32" y="754"/>
                </a:cubicBezTo>
                <a:cubicBezTo>
                  <a:pt x="165" y="677"/>
                  <a:pt x="249" y="533"/>
                  <a:pt x="249" y="378"/>
                </a:cubicBezTo>
                <a:lnTo>
                  <a:pt x="249" y="312"/>
                </a:lnTo>
                <a:cubicBezTo>
                  <a:pt x="249" y="140"/>
                  <a:pt x="388" y="0"/>
                  <a:pt x="560" y="0"/>
                </a:cubicBezTo>
                <a:cubicBezTo>
                  <a:pt x="595" y="0"/>
                  <a:pt x="624" y="28"/>
                  <a:pt x="624" y="63"/>
                </a:cubicBezTo>
                <a:cubicBezTo>
                  <a:pt x="624" y="98"/>
                  <a:pt x="595" y="126"/>
                  <a:pt x="560" y="126"/>
                </a:cubicBezTo>
                <a:cubicBezTo>
                  <a:pt x="458" y="126"/>
                  <a:pt x="375" y="210"/>
                  <a:pt x="375" y="312"/>
                </a:cubicBezTo>
                <a:lnTo>
                  <a:pt x="375" y="378"/>
                </a:lnTo>
                <a:cubicBezTo>
                  <a:pt x="375" y="546"/>
                  <a:pt x="299" y="704"/>
                  <a:pt x="173" y="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8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292882" y="1746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AR" dirty="0"/>
              <a:t>Fechas </a:t>
            </a:r>
            <a:r>
              <a:rPr lang="es-AR" dirty="0" smtClean="0"/>
              <a:t>Importantes</a:t>
            </a:r>
            <a:endParaRPr dirty="0"/>
          </a:p>
        </p:txBody>
      </p:sp>
      <p:graphicFrame>
        <p:nvGraphicFramePr>
          <p:cNvPr id="351" name="Google Shape;351;p30"/>
          <p:cNvGraphicFramePr/>
          <p:nvPr>
            <p:extLst>
              <p:ext uri="{D42A27DB-BD31-4B8C-83A1-F6EECF244321}">
                <p14:modId xmlns:p14="http://schemas.microsoft.com/office/powerpoint/2010/main" val="1572847388"/>
              </p:ext>
            </p:extLst>
          </p:nvPr>
        </p:nvGraphicFramePr>
        <p:xfrm>
          <a:off x="861887" y="910236"/>
          <a:ext cx="7395175" cy="2966568"/>
        </p:xfrm>
        <a:graphic>
          <a:graphicData uri="http://schemas.openxmlformats.org/drawingml/2006/table">
            <a:tbl>
              <a:tblPr>
                <a:noFill/>
                <a:tableStyleId>{BE83653B-320A-4D04-B1AD-C81342A9A7DB}</a:tableStyleId>
              </a:tblPr>
              <a:tblGrid>
                <a:gridCol w="2253125"/>
                <a:gridCol w="5142050"/>
              </a:tblGrid>
              <a:tr h="988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b="1" u="sng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Septiembre</a:t>
                      </a:r>
                      <a:endParaRPr sz="2000" b="1" u="sng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6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09/09 al 14/09: Semana de exámenes finales.</a:t>
                      </a:r>
                      <a:br>
                        <a:rPr lang="es-ES" sz="16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-ES" sz="16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/>
                      </a:r>
                      <a:br>
                        <a:rPr lang="es-ES" sz="16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-ES" sz="16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Entrega del primer trabajo práctico.</a:t>
                      </a:r>
                      <a:endParaRPr lang="es-ES" sz="16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88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b="1" i="0" u="sng" strike="noStrike" cap="none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Octubre</a:t>
                      </a:r>
                      <a:endParaRPr sz="2000" b="1" i="0" u="sng" strike="noStrike" cap="none" dirty="0">
                        <a:solidFill>
                          <a:schemeClr val="hlink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21/10: Primer parcial.</a:t>
                      </a:r>
                    </a:p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Arial"/>
                        </a:rPr>
                        <a:t>Entrega del segundo trabajo práctico.</a:t>
                      </a:r>
                      <a:endParaRPr lang="es-ES" sz="1600" b="0" i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888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000" b="1" i="0" u="sng" strike="noStrike" cap="none" dirty="0" smtClean="0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Noviembre</a:t>
                      </a:r>
                      <a:endParaRPr sz="2000" b="1" i="0" u="sng" strike="noStrike" cap="none" dirty="0">
                        <a:solidFill>
                          <a:schemeClr val="hlink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18/11: </a:t>
                      </a:r>
                      <a:r>
                        <a:rPr lang="es-ES" sz="1600" b="0" i="0" u="none" strike="noStrike" cap="none" dirty="0" err="1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Recuperatorio</a:t>
                      </a:r>
                      <a: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b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/>
                      </a:r>
                      <a:b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-ES" sz="1600" b="0" i="0" u="none" strike="noStrike" cap="none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25/11 al 27/11: Entrega del trabajo práctico grupal.</a:t>
                      </a:r>
                      <a:endParaRPr lang="es-ES" sz="1600" b="0" i="0" u="none" strike="noStrike" cap="none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7-rt.googleusercontent.com/slidesz/AGV_vUdUYQLiVcC7hbTEDPSK1-spWV9fNqozBQGnt0trAkhWbLy0JVbl4HsabHGMxgSOsv-wCM5C6WvvBPT1U3t8a3voz6nZSIxyCMVL75RyxIQFxfT8LMWMvAkmizpv65wSyvjaH0Jt88DFnoWMNzRKIFce-zpP6vtF=s2048?key=j8EZi35NCRmHRaGblTlu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74" y="1174646"/>
            <a:ext cx="2804400" cy="30753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400074" y="206680"/>
            <a:ext cx="8411986" cy="567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Bibliografia</a:t>
            </a:r>
            <a:endParaRPr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644332" y="854516"/>
            <a:ext cx="4294800" cy="3961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-ES" b="1" dirty="0" smtClean="0"/>
              <a:t>C++ Como Programar 9º Edición </a:t>
            </a:r>
            <a:br>
              <a:rPr lang="es-ES" b="1" dirty="0" smtClean="0"/>
            </a:br>
            <a:r>
              <a:rPr lang="es-ES" b="1" dirty="0" smtClean="0"/>
              <a:t> Paul </a:t>
            </a:r>
            <a:r>
              <a:rPr lang="es-ES" b="1" dirty="0" err="1" smtClean="0"/>
              <a:t>Deitel</a:t>
            </a:r>
            <a:r>
              <a:rPr lang="es-ES" b="1" dirty="0" smtClean="0"/>
              <a:t> / Harvey </a:t>
            </a:r>
            <a:r>
              <a:rPr lang="es-ES" b="1" dirty="0" err="1" smtClean="0"/>
              <a:t>Deitel</a:t>
            </a:r>
            <a:endParaRPr lang="es-ES" b="1" dirty="0" smtClean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lang="es-ES" b="1" dirty="0"/>
          </a:p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-ES" b="1" u="sng" dirty="0" smtClean="0"/>
              <a:t>Bibliografía Complementaria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lang="es-ES" b="1" dirty="0" smtClean="0"/>
          </a:p>
          <a:p>
            <a:pPr lvl="0">
              <a:spcBef>
                <a:spcPts val="1000"/>
              </a:spcBef>
            </a:pPr>
            <a:r>
              <a:rPr lang="es-ES" b="1" dirty="0" smtClean="0"/>
              <a:t>Programación en C++ Un Enfoque Practico </a:t>
            </a:r>
            <a:r>
              <a:rPr lang="es-ES" b="1" dirty="0" err="1" smtClean="0"/>
              <a:t>Schaum</a:t>
            </a:r>
            <a:endParaRPr lang="es-ES" b="1" dirty="0" smtClean="0"/>
          </a:p>
          <a:p>
            <a:pPr lvl="0">
              <a:spcBef>
                <a:spcPts val="1000"/>
              </a:spcBef>
            </a:pPr>
            <a:endParaRPr lang="es-ES" b="1" dirty="0"/>
          </a:p>
          <a:p>
            <a:pPr lvl="0">
              <a:spcBef>
                <a:spcPts val="1000"/>
              </a:spcBef>
            </a:pPr>
            <a:endParaRPr lang="es-ES" b="1" dirty="0" smtClean="0"/>
          </a:p>
          <a:p>
            <a:pPr lvl="0">
              <a:spcBef>
                <a:spcPts val="1000"/>
              </a:spcBef>
            </a:pPr>
            <a:r>
              <a:rPr lang="es-ES" b="1" dirty="0" smtClean="0"/>
              <a:t>C++ Soluciones de Programación </a:t>
            </a:r>
            <a:br>
              <a:rPr lang="es-ES" b="1" dirty="0" smtClean="0"/>
            </a:br>
            <a:r>
              <a:rPr lang="es-ES" b="1" dirty="0" err="1" smtClean="0"/>
              <a:t>Hern</a:t>
            </a:r>
            <a:r>
              <a:rPr lang="es-ES" b="1" dirty="0" smtClean="0"/>
              <a:t> </a:t>
            </a:r>
            <a:r>
              <a:rPr lang="es-ES" b="1" dirty="0" err="1" smtClean="0"/>
              <a:t>Schildt</a:t>
            </a:r>
            <a:r>
              <a:rPr lang="es-ES" b="1" dirty="0" smtClean="0"/>
              <a:t/>
            </a:r>
            <a:br>
              <a:rPr lang="es-ES" b="1" dirty="0" smtClean="0"/>
            </a:br>
            <a:endParaRPr lang="es-ES" b="1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  <p:sp>
        <p:nvSpPr>
          <p:cNvPr id="378" name="Google Shape;378;p32"/>
          <p:cNvSpPr/>
          <p:nvPr/>
        </p:nvSpPr>
        <p:spPr>
          <a:xfrm>
            <a:off x="523797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80" name="Google Shape;380;p32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2" name="Google Shape;382;p32"/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5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817</Words>
  <Application>Microsoft Office PowerPoint</Application>
  <PresentationFormat>Presentación en pantalla (16:9)</PresentationFormat>
  <Paragraphs>215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Nunito Light</vt:lpstr>
      <vt:lpstr>IBM Plex Mono</vt:lpstr>
      <vt:lpstr>Open Sans</vt:lpstr>
      <vt:lpstr>Anaheim</vt:lpstr>
      <vt:lpstr>Aldrich</vt:lpstr>
      <vt:lpstr>Senior Frontend Developer Portfolio by Slidesgo</vt:lpstr>
      <vt:lpstr>Programacion II [ PRACTICA ]</vt:lpstr>
      <vt:lpstr>INTRODUCCION</vt:lpstr>
      <vt:lpstr>DIAS Y HORARIOS</vt:lpstr>
      <vt:lpstr>Condiciones de Regularización y/o Promoción</vt:lpstr>
      <vt:lpstr>Parciales &amp; Recuperatorios</vt:lpstr>
      <vt:lpstr>Trabajos Prácticos Individuales</vt:lpstr>
      <vt:lpstr>Fechas Importantes</vt:lpstr>
      <vt:lpstr>Bibliografia</vt:lpstr>
      <vt:lpstr>IDE</vt:lpstr>
      <vt:lpstr>QT Creator</vt:lpstr>
      <vt:lpstr>Descargar QT Creator</vt:lpstr>
      <vt:lpstr>TUTORIALES DE QT Creator (INSTALAR)</vt:lpstr>
      <vt:lpstr>REPASAMOS</vt:lpstr>
      <vt:lpstr>Repasamos C</vt:lpstr>
      <vt:lpstr>Ejercicio de Repaso: Calculadora Básica</vt:lpstr>
      <vt:lpstr>Ejercicio de Repaso: Promedio de Calificaciones</vt:lpstr>
      <vt:lpstr>Ejercicio de Repaso: Transpuesta de una Matriz </vt:lpstr>
      <vt:lpstr>Ejercicio de Repaso: Operaciones con Punteros </vt:lpstr>
      <vt:lpstr>Ejercicio de Repaso: Gestión de Inventario con Estructuras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II [ PRACTICA ]</dc:title>
  <dc:creator>CarlosOC</dc:creator>
  <cp:lastModifiedBy>Win10</cp:lastModifiedBy>
  <cp:revision>18</cp:revision>
  <dcterms:modified xsi:type="dcterms:W3CDTF">2024-08-16T00:32:19Z</dcterms:modified>
</cp:coreProperties>
</file>