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304" r:id="rId3"/>
    <p:sldId id="340" r:id="rId4"/>
    <p:sldId id="297" r:id="rId5"/>
    <p:sldId id="338" r:id="rId6"/>
    <p:sldId id="326" r:id="rId7"/>
    <p:sldId id="339" r:id="rId8"/>
    <p:sldId id="323" r:id="rId9"/>
    <p:sldId id="333" r:id="rId10"/>
    <p:sldId id="334" r:id="rId11"/>
    <p:sldId id="341" r:id="rId12"/>
  </p:sldIdLst>
  <p:sldSz cx="9144000" cy="5143500" type="screen16x9"/>
  <p:notesSz cx="6858000" cy="9144000"/>
  <p:embeddedFontLst>
    <p:embeddedFont>
      <p:font typeface="Open Sans" charset="0"/>
      <p:regular r:id="rId14"/>
      <p:bold r:id="rId15"/>
      <p:italic r:id="rId16"/>
      <p:boldItalic r:id="rId17"/>
    </p:embeddedFont>
    <p:embeddedFont>
      <p:font typeface="Anaheim" charset="0"/>
      <p:regular r:id="rId18"/>
      <p:bold r:id="rId19"/>
    </p:embeddedFont>
    <p:embeddedFont>
      <p:font typeface="IBM Plex Mono" charset="0"/>
      <p:regular r:id="rId20"/>
      <p:bold r:id="rId21"/>
      <p:italic r:id="rId22"/>
      <p:boldItalic r:id="rId23"/>
    </p:embeddedFont>
    <p:embeddedFont>
      <p:font typeface="Aldrich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242424"/>
    <a:srgbClr val="171717"/>
    <a:srgbClr val="0D0D0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E83653B-320A-4D04-B1AD-C81342A9A7DB}">
  <a:tblStyle styleId="{BE83653B-320A-4D04-B1AD-C81342A9A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6E2C64-5814-416C-95E1-FAC50E9F43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875" autoAdjust="0"/>
  </p:normalViewPr>
  <p:slideViewPr>
    <p:cSldViewPr snapToGrid="0">
      <p:cViewPr>
        <p:scale>
          <a:sx n="100" d="100"/>
          <a:sy n="100" d="100"/>
        </p:scale>
        <p:origin x="-1195" y="-3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280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910c9cff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910c9cff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/>
              <a:t>Piensa en un superhéroe como un objeto en un videojuego. Este objeto tiene características (atributos) como fuerza, velocidad y habilidades especiales, y acciones que puede realizar (métodos) como atacar o volar.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70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5" name="Google Shape;205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>
            <a:spLocks noGrp="1"/>
          </p:cNvSpPr>
          <p:nvPr>
            <p:ph type="pic" idx="2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"/>
          <p:cNvSpPr>
            <a:spLocks noGrp="1"/>
          </p:cNvSpPr>
          <p:nvPr>
            <p:ph type="pic" idx="3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"/>
          <p:cNvSpPr>
            <a:spLocks noGrp="1"/>
          </p:cNvSpPr>
          <p:nvPr>
            <p:ph type="pic" idx="4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4" name="Google Shape;214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4" r:id="rId6"/>
    <p:sldLayoutId id="2147483665" r:id="rId7"/>
    <p:sldLayoutId id="2147483670" r:id="rId8"/>
    <p:sldLayoutId id="2147483671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s-es/cpp/standard-library/basic-string-class?view=msvc-170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learn.microsoft.com/es-es/cpp/standard-library/string?view=msvc-17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54365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845507" y="1143345"/>
            <a:ext cx="4473280" cy="30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Programacion II</a:t>
            </a:r>
            <a:br>
              <a:rPr lang="en" dirty="0" smtClean="0"/>
            </a:br>
            <a:r>
              <a:rPr lang="en" dirty="0" smtClean="0"/>
              <a:t>[ PRACTICA ]</a:t>
            </a:r>
            <a:endParaRPr dirty="0"/>
          </a:p>
        </p:txBody>
      </p:sp>
      <p:sp>
        <p:nvSpPr>
          <p:cNvPr id="342" name="Google Shape;342;p29"/>
          <p:cNvSpPr/>
          <p:nvPr/>
        </p:nvSpPr>
        <p:spPr>
          <a:xfrm>
            <a:off x="6585958" y="1860947"/>
            <a:ext cx="1339484" cy="754506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408;p34"/>
          <p:cNvSpPr txBox="1">
            <a:spLocks/>
          </p:cNvSpPr>
          <p:nvPr/>
        </p:nvSpPr>
        <p:spPr>
          <a:xfrm>
            <a:off x="5318787" y="3074550"/>
            <a:ext cx="2497199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" sz="6000" b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04</a:t>
            </a:r>
            <a:endParaRPr lang="en" sz="6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02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/>
              <a:t>Clase </a:t>
            </a:r>
            <a:r>
              <a:rPr lang="es-ES" sz="2400" dirty="0" smtClean="0"/>
              <a:t>Evento</a:t>
            </a:r>
            <a:endParaRPr sz="2400" dirty="0"/>
          </a:p>
        </p:txBody>
      </p:sp>
      <p:sp>
        <p:nvSpPr>
          <p:cNvPr id="5" name="4 Rectángulo"/>
          <p:cNvSpPr/>
          <p:nvPr/>
        </p:nvSpPr>
        <p:spPr>
          <a:xfrm>
            <a:off x="693926" y="834271"/>
            <a:ext cx="78023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Define 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una clase base Evento con atributos como nombre, fecha y lugar. 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Deriva clases como Concierto, Conferencia y Exposición, añadiendo atributos específicos (por ejemplo, artista, ponente, obras expuestas). Implementa métodos para registrar asistentes y generar reportes.</a:t>
            </a:r>
            <a:endParaRPr lang="es-AR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77240" y="2176760"/>
            <a:ext cx="77190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Atributos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:</a:t>
            </a:r>
          </a:p>
          <a:p>
            <a:pPr marL="285750" indent="-285750">
              <a:buClr>
                <a:schemeClr val="bg2"/>
              </a:buClr>
              <a:buSzPct val="120000"/>
              <a:buFont typeface="Arial" pitchFamily="34" charset="0"/>
              <a:buChar char="•"/>
            </a:pPr>
            <a:r>
              <a:rPr lang="es-ES" b="1" u="sng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nombre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: Cadena de caracteres que identifica el evento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285750" indent="-285750">
              <a:buClr>
                <a:schemeClr val="bg2"/>
              </a:buClr>
              <a:buSzPct val="120000"/>
              <a:buFont typeface="Arial" pitchFamily="34" charset="0"/>
              <a:buChar char="•"/>
            </a:pPr>
            <a:r>
              <a:rPr lang="es-ES" b="1" u="sng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fecha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: Objeto de tipo Date o una estructura personalizada para representar la fecha y hora del evento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285750" indent="-285750">
              <a:buClr>
                <a:schemeClr val="bg2"/>
              </a:buClr>
              <a:buSzPct val="120000"/>
              <a:buFont typeface="Arial" pitchFamily="34" charset="0"/>
              <a:buChar char="•"/>
            </a:pPr>
            <a:r>
              <a:rPr lang="es-ES" b="1" u="sng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lugar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: Cadena de caracteres que indica la ubicación del evento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77240" y="3470106"/>
            <a:ext cx="7719060" cy="1384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Método</a:t>
            </a:r>
            <a:endParaRPr lang="es-AR" b="1" dirty="0" smtClean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  <a:p>
            <a:pPr marL="285750" indent="-285750">
              <a:buClr>
                <a:schemeClr val="tx2">
                  <a:lumMod val="75000"/>
                </a:schemeClr>
              </a:buClr>
              <a:buSzPct val="120000"/>
              <a:buFont typeface="Arial" pitchFamily="34" charset="0"/>
              <a:buChar char="•"/>
            </a:pPr>
            <a:r>
              <a:rPr lang="es-AR" dirty="0" err="1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registrarAsistente</a:t>
            </a:r>
            <a:r>
              <a:rPr lang="es-AR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(Asistente </a:t>
            </a:r>
            <a:r>
              <a:rPr lang="es-AR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asistente): Agrega un </a:t>
            </a:r>
            <a:r>
              <a:rPr lang="es-AR" b="1" u="sng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objeto de tipo Asistente</a:t>
            </a:r>
            <a:r>
              <a:rPr lang="es-AR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 a una lista interna de asistentes</a:t>
            </a:r>
            <a:r>
              <a:rPr lang="es-AR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SzPct val="120000"/>
              <a:buFont typeface="Arial" pitchFamily="34" charset="0"/>
              <a:buChar char="•"/>
            </a:pPr>
            <a:endParaRPr lang="es-AR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  <a:p>
            <a:pPr marL="285750" indent="-285750">
              <a:buClr>
                <a:schemeClr val="tx2">
                  <a:lumMod val="75000"/>
                </a:schemeClr>
              </a:buClr>
              <a:buSzPct val="120000"/>
              <a:buFont typeface="Arial" pitchFamily="34" charset="0"/>
              <a:buChar char="•"/>
            </a:pPr>
            <a:r>
              <a:rPr lang="es-AR" dirty="0" err="1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generarReporte</a:t>
            </a:r>
            <a:r>
              <a:rPr lang="es-AR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(): Genera un reporte en formato texto o HTML que contenga información sobre el evento, como nombre, fecha, lugar y lista de asistentes.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93926" y="1788378"/>
            <a:ext cx="1871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Clase Base Evento</a:t>
            </a:r>
            <a:endParaRPr lang="es-AR" b="1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693926" y="2096155"/>
            <a:ext cx="7581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03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 smtClean="0">
                <a:solidFill>
                  <a:schemeClr val="accent2"/>
                </a:solidFill>
                <a:sym typeface="Arial"/>
              </a:rPr>
              <a:t>Encuentra los errores …</a:t>
            </a:r>
            <a:endParaRPr sz="2400" dirty="0"/>
          </a:p>
        </p:txBody>
      </p:sp>
      <p:pic>
        <p:nvPicPr>
          <p:cNvPr id="7" name="Picture 2" descr="D:\Documentos\Tecnicatura Programacion\2024\02 - Programacion II\04 - Codigos\Codigo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t="10591" r="11079" b="35004"/>
          <a:stretch/>
        </p:blipFill>
        <p:spPr bwMode="auto">
          <a:xfrm>
            <a:off x="15241" y="684290"/>
            <a:ext cx="4465984" cy="44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Documentos\Tecnicatura Programacion\2024\02 - Programacion II\04 - Codigos\Codigo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t="65329" r="40584" b="6066"/>
          <a:stretch/>
        </p:blipFill>
        <p:spPr bwMode="auto">
          <a:xfrm>
            <a:off x="4480560" y="1860568"/>
            <a:ext cx="4663440" cy="327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480560" y="783350"/>
            <a:ext cx="4282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El siguiente programa tiene fallos. Encontrarlos, 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explicar 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cual se la causa, e indicar cómo se eliminaría 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el error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. </a:t>
            </a:r>
            <a:endParaRPr lang="es-AR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6203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16626" r="16626"/>
          <a:stretch/>
        </p:blipFill>
        <p:spPr>
          <a:xfrm>
            <a:off x="3302421" y="905132"/>
            <a:ext cx="1817206" cy="1817208"/>
          </a:xfrm>
          <a:prstGeom prst="rect">
            <a:avLst/>
          </a:prstGeom>
        </p:spPr>
      </p:pic>
      <p:sp>
        <p:nvSpPr>
          <p:cNvPr id="457" name="Google Shape;457;p37"/>
          <p:cNvSpPr/>
          <p:nvPr/>
        </p:nvSpPr>
        <p:spPr>
          <a:xfrm>
            <a:off x="3302425" y="905124"/>
            <a:ext cx="1817100" cy="1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/>
          </p:nvPr>
        </p:nvSpPr>
        <p:spPr>
          <a:xfrm>
            <a:off x="5230905" y="984924"/>
            <a:ext cx="3133165" cy="181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AR" dirty="0"/>
              <a:t>Programación Orientada a </a:t>
            </a:r>
            <a:r>
              <a:rPr lang="es-AR" dirty="0" smtClean="0"/>
              <a:t>Objetos</a:t>
            </a:r>
            <a:br>
              <a:rPr lang="es-AR" dirty="0" smtClean="0"/>
            </a:br>
            <a:r>
              <a:rPr lang="es-AR" dirty="0" smtClean="0"/>
              <a:t>[P.O.O]</a:t>
            </a:r>
            <a:endParaRPr dirty="0"/>
          </a:p>
        </p:txBody>
      </p:sp>
      <p:pic>
        <p:nvPicPr>
          <p:cNvPr id="460" name="Google Shape;460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2376" r="22371"/>
          <a:stretch/>
        </p:blipFill>
        <p:spPr>
          <a:xfrm>
            <a:off x="1007400" y="1064724"/>
            <a:ext cx="2440525" cy="2909577"/>
          </a:xfrm>
          <a:prstGeom prst="rect">
            <a:avLst/>
          </a:prstGeom>
        </p:spPr>
      </p:pic>
      <p:pic>
        <p:nvPicPr>
          <p:cNvPr id="461" name="Google Shape;461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 t="16886" b="16892"/>
          <a:stretch/>
        </p:blipFill>
        <p:spPr>
          <a:xfrm>
            <a:off x="3185399" y="3061625"/>
            <a:ext cx="3257298" cy="1437700"/>
          </a:xfrm>
          <a:prstGeom prst="rect">
            <a:avLst/>
          </a:prstGeom>
        </p:spPr>
      </p:pic>
      <p:sp>
        <p:nvSpPr>
          <p:cNvPr id="462" name="Google Shape;462;p37"/>
          <p:cNvSpPr/>
          <p:nvPr/>
        </p:nvSpPr>
        <p:spPr>
          <a:xfrm>
            <a:off x="1007425" y="1064874"/>
            <a:ext cx="24405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185300" y="3061624"/>
            <a:ext cx="32574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1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67237" y="686071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Biblioteca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endParaRPr dirty="0"/>
          </a:p>
        </p:txBody>
      </p:sp>
      <p:sp>
        <p:nvSpPr>
          <p:cNvPr id="18" name="17 Rectángulo"/>
          <p:cNvSpPr/>
          <p:nvPr/>
        </p:nvSpPr>
        <p:spPr>
          <a:xfrm>
            <a:off x="367237" y="697795"/>
            <a:ext cx="840048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C++ ofrece una biblioteca estándar llamada </a:t>
            </a:r>
            <a:r>
              <a:rPr lang="es-ES" sz="1100" dirty="0" err="1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string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 que proporciona una forma más moderna y segura de trabajar con cadenas. Esta biblioteca ofrece una amplia gama de funciones para manipular cadenas, como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:</a:t>
            </a:r>
          </a:p>
          <a:p>
            <a:pPr algn="just"/>
            <a:endParaRPr lang="es-ES" sz="1100" dirty="0" smtClean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  <a:p>
            <a:pPr marL="171450" indent="-171450">
              <a:buClr>
                <a:schemeClr val="bg2"/>
              </a:buClr>
              <a:buSzPct val="120000"/>
              <a:buFont typeface="Wingdings" pitchFamily="2" charset="2"/>
              <a:buChar char="q"/>
            </a:pPr>
            <a:r>
              <a:rPr lang="es-ES" sz="1100" dirty="0" err="1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size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(): Obtiene la longitud de la cadena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171450" indent="-171450">
              <a:buClr>
                <a:schemeClr val="bg2"/>
              </a:buClr>
              <a:buSzPct val="120000"/>
              <a:buFont typeface="Wingdings" pitchFamily="2" charset="2"/>
              <a:buChar char="q"/>
            </a:pPr>
            <a:endParaRPr lang="es-ES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  <a:p>
            <a:pPr marL="171450" indent="-171450">
              <a:buClr>
                <a:schemeClr val="bg2"/>
              </a:buClr>
              <a:buSzPct val="120000"/>
              <a:buFont typeface="Wingdings" pitchFamily="2" charset="2"/>
              <a:buChar char="q"/>
            </a:pPr>
            <a:r>
              <a:rPr lang="es-ES" sz="1100" dirty="0" err="1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append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(cadena): Concatena una cadena al final de la otra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171450" indent="-171450">
              <a:buClr>
                <a:schemeClr val="bg2"/>
              </a:buClr>
              <a:buSzPct val="120000"/>
              <a:buFont typeface="Wingdings" pitchFamily="2" charset="2"/>
              <a:buChar char="q"/>
            </a:pPr>
            <a:endParaRPr lang="es-ES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  <a:p>
            <a:pPr marL="171450" indent="-171450">
              <a:buClr>
                <a:schemeClr val="bg2"/>
              </a:buClr>
              <a:buSzPct val="120000"/>
              <a:buFont typeface="Wingdings" pitchFamily="2" charset="2"/>
              <a:buChar char="q"/>
            </a:pP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compare(cadena): Compara dos cadenas y devuelve un valor que indica si son iguales, menores o mayores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171450" indent="-171450">
              <a:buClr>
                <a:schemeClr val="bg2"/>
              </a:buClr>
              <a:buSzPct val="120000"/>
              <a:buFont typeface="Wingdings" pitchFamily="2" charset="2"/>
              <a:buChar char="q"/>
            </a:pPr>
            <a:endParaRPr lang="es-ES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  <a:p>
            <a:pPr marL="171450" indent="-171450">
              <a:buClr>
                <a:schemeClr val="bg2"/>
              </a:buClr>
              <a:buSzPct val="120000"/>
              <a:buFont typeface="Wingdings" pitchFamily="2" charset="2"/>
              <a:buChar char="q"/>
            </a:pPr>
            <a:r>
              <a:rPr lang="es-ES" sz="1100" dirty="0" err="1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find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(</a:t>
            </a:r>
            <a:r>
              <a:rPr lang="es-ES" sz="1100" dirty="0" err="1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subcadena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): Busca la primera aparición de una </a:t>
            </a:r>
            <a:r>
              <a:rPr lang="es-ES" sz="1100" dirty="0" err="1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subcadena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 dentro de otra.</a:t>
            </a:r>
          </a:p>
          <a:p>
            <a:pPr algn="just"/>
            <a:endParaRPr lang="es-AR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5645196" y="2431747"/>
            <a:ext cx="2501900" cy="2447269"/>
            <a:chOff x="5270546" y="2455277"/>
            <a:chExt cx="2501900" cy="2447269"/>
          </a:xfrm>
        </p:grpSpPr>
        <p:sp>
          <p:nvSpPr>
            <p:cNvPr id="25" name="24 Rectángulo"/>
            <p:cNvSpPr/>
            <p:nvPr/>
          </p:nvSpPr>
          <p:spPr>
            <a:xfrm>
              <a:off x="5270546" y="2455277"/>
              <a:ext cx="2501900" cy="2440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88" y="2493999"/>
              <a:ext cx="2116216" cy="208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11 Rectángulo redondeado">
              <a:hlinkClick r:id="rId4"/>
            </p:cNvPr>
            <p:cNvSpPr/>
            <p:nvPr/>
          </p:nvSpPr>
          <p:spPr>
            <a:xfrm>
              <a:off x="6042094" y="4623907"/>
              <a:ext cx="958804" cy="27863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Aldrich"/>
                  <a:ea typeface="Aldrich"/>
                  <a:cs typeface="Aldrich"/>
                </a:rPr>
                <a:t>LINK</a:t>
              </a:r>
              <a:endParaRPr lang="es-AR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431800" y="2438400"/>
            <a:ext cx="2501900" cy="2440616"/>
            <a:chOff x="431800" y="2438400"/>
            <a:chExt cx="2501900" cy="2440616"/>
          </a:xfrm>
        </p:grpSpPr>
        <p:sp>
          <p:nvSpPr>
            <p:cNvPr id="10" name="9 Rectángulo"/>
            <p:cNvSpPr/>
            <p:nvPr/>
          </p:nvSpPr>
          <p:spPr>
            <a:xfrm>
              <a:off x="431800" y="2438400"/>
              <a:ext cx="2501900" cy="2440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7" t="10526" r="13333" b="4445"/>
            <a:stretch/>
          </p:blipFill>
          <p:spPr bwMode="auto">
            <a:xfrm>
              <a:off x="645359" y="2474374"/>
              <a:ext cx="2074782" cy="208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32 Rectángulo redondeado">
              <a:hlinkClick r:id="rId6"/>
            </p:cNvPr>
            <p:cNvSpPr/>
            <p:nvPr/>
          </p:nvSpPr>
          <p:spPr>
            <a:xfrm>
              <a:off x="1203348" y="4593724"/>
              <a:ext cx="958804" cy="27863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1"/>
                  </a:solidFill>
                  <a:latin typeface="Aldrich"/>
                  <a:ea typeface="Aldrich"/>
                  <a:cs typeface="Aldrich"/>
                </a:rPr>
                <a:t>LINK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9205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370739" y="686071"/>
            <a:ext cx="8400484" cy="419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 smtClean="0"/>
              <a:t>Separar la Interfaz de la Implementación</a:t>
            </a:r>
            <a:endParaRPr dirty="0"/>
          </a:p>
        </p:txBody>
      </p:sp>
      <p:sp>
        <p:nvSpPr>
          <p:cNvPr id="13" name="12 Rectángulo"/>
          <p:cNvSpPr/>
          <p:nvPr/>
        </p:nvSpPr>
        <p:spPr>
          <a:xfrm>
            <a:off x="366216" y="1319943"/>
            <a:ext cx="8401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La interfaz de una clase</a:t>
            </a:r>
            <a:endParaRPr lang="es-AR" b="1" u="sng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67236" y="1712548"/>
            <a:ext cx="83488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Las interfaces definen y estandarizan las formas en las que las personas y los sistemas interactúan entre 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sí.</a:t>
            </a:r>
            <a:endParaRPr lang="es-AR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6216" y="2050364"/>
            <a:ext cx="83498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La 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interfaz de una clase describe qué servicios pueden usar los clientes de la clase y cómo solicitar esos servicios, pero no cómo lleva a cabo la clase esos servicios. La interfaz </a:t>
            </a:r>
            <a:r>
              <a:rPr lang="es-ES" sz="1100" dirty="0" err="1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public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 de una clase consiste en las funciones miembro </a:t>
            </a:r>
            <a:r>
              <a:rPr lang="es-ES" sz="1100" dirty="0" err="1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public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 de la clase (también conocidas como servicios públicos).</a:t>
            </a:r>
            <a:endParaRPr lang="es-AR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67237" y="697795"/>
            <a:ext cx="840048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En el desarrollo de software, uno de los principios fundamentales para fomentar la reutilización y el mantenimiento del código es la separación de la interfaz de la implementación. Este enfoque es crucial para lograr una buena ingeniería de 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software.</a:t>
            </a:r>
            <a:endParaRPr lang="es-AR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63062" y="2838104"/>
            <a:ext cx="2909820" cy="1238250"/>
            <a:chOff x="463062" y="2480522"/>
            <a:chExt cx="2909820" cy="12382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7" r="2947"/>
            <a:stretch/>
          </p:blipFill>
          <p:spPr bwMode="auto">
            <a:xfrm>
              <a:off x="463062" y="2480522"/>
              <a:ext cx="2842846" cy="123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5 Rectángulo"/>
            <p:cNvSpPr/>
            <p:nvPr/>
          </p:nvSpPr>
          <p:spPr>
            <a:xfrm>
              <a:off x="512533" y="3441773"/>
              <a:ext cx="7216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200" b="1" dirty="0" err="1">
                  <a:solidFill>
                    <a:schemeClr val="dk1"/>
                  </a:solidFill>
                  <a:latin typeface="Aldrich"/>
                </a:rPr>
                <a:t>clase.h</a:t>
              </a:r>
              <a:endParaRPr lang="es-AR" sz="1200" dirty="0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1427682" y="3441773"/>
              <a:ext cx="9060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200" b="1" dirty="0" smtClean="0">
                  <a:solidFill>
                    <a:schemeClr val="dk1"/>
                  </a:solidFill>
                  <a:latin typeface="Aldrich"/>
                </a:rPr>
                <a:t>clase.cpp</a:t>
              </a:r>
              <a:endParaRPr lang="es-AR" sz="12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2505337" y="3441773"/>
              <a:ext cx="8675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200" b="1" dirty="0">
                  <a:solidFill>
                    <a:schemeClr val="dk1"/>
                  </a:solidFill>
                  <a:latin typeface="Aldrich"/>
                </a:rPr>
                <a:t>m</a:t>
              </a:r>
              <a:r>
                <a:rPr lang="es-ES" sz="1200" b="1" dirty="0" smtClean="0">
                  <a:solidFill>
                    <a:schemeClr val="dk1"/>
                  </a:solidFill>
                  <a:latin typeface="Aldrich"/>
                </a:rPr>
                <a:t>ain.cpp</a:t>
              </a:r>
              <a:endParaRPr lang="es-AR" sz="1200" dirty="0"/>
            </a:p>
          </p:txBody>
        </p:sp>
      </p:grpSp>
      <p:sp>
        <p:nvSpPr>
          <p:cNvPr id="27" name="26 Rectángulo"/>
          <p:cNvSpPr/>
          <p:nvPr/>
        </p:nvSpPr>
        <p:spPr>
          <a:xfrm>
            <a:off x="3430140" y="2863244"/>
            <a:ext cx="53375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95000"/>
                </a:schemeClr>
              </a:buClr>
              <a:buSzPct val="130000"/>
            </a:pPr>
            <a:r>
              <a:rPr lang="es-ES" sz="1100" b="1" u="sng" dirty="0" err="1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clase.h</a:t>
            </a:r>
            <a:r>
              <a:rPr lang="es-ES" sz="1100" b="1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: 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Definición 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de la interfaz de una clase mediante prototipos de 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funciones.</a:t>
            </a:r>
            <a:endParaRPr lang="es-AR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66216" y="4357951"/>
            <a:ext cx="84015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95000"/>
                </a:schemeClr>
              </a:buClr>
              <a:buSzPct val="130000"/>
            </a:pPr>
            <a:r>
              <a:rPr lang="es-ES" sz="1100" b="1" u="sng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clase.cpp:</a:t>
            </a:r>
            <a:r>
              <a:rPr lang="es-ES" sz="1100" b="1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 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definir 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las funciones miembro en un 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archivo de </a:t>
            </a: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código fuente separado </a:t>
            </a:r>
            <a:r>
              <a:rPr lang="es-ES" sz="1100" dirty="0" smtClean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.</a:t>
            </a:r>
            <a:endParaRPr lang="es-AR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30139" y="3480853"/>
            <a:ext cx="53375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>
                  <a:lumMod val="95000"/>
                </a:schemeClr>
              </a:buClr>
              <a:buSzPct val="130000"/>
            </a:pPr>
            <a:r>
              <a:rPr lang="es-ES" sz="1100" dirty="0">
                <a:solidFill>
                  <a:schemeClr val="dk1"/>
                </a:solidFill>
                <a:latin typeface="Aldrich"/>
                <a:ea typeface="Aldrich"/>
                <a:cs typeface="Aldrich"/>
              </a:rPr>
              <a:t>Un prototipo de función es una declaración de una función que indica al compilador el nombre de la función, su tipo de valor de retorno y los tipos de sus parámetros.</a:t>
            </a:r>
            <a:endParaRPr lang="es-AR" sz="1100" dirty="0">
              <a:solidFill>
                <a:schemeClr val="dk1"/>
              </a:solidFill>
              <a:latin typeface="Aldrich"/>
              <a:ea typeface="Aldrich"/>
              <a:cs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30835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50520" y="168409"/>
            <a:ext cx="8450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err="1" smtClean="0"/>
              <a:t>clase.h</a:t>
            </a:r>
            <a:endParaRPr dirty="0"/>
          </a:p>
        </p:txBody>
      </p:sp>
      <p:pic>
        <p:nvPicPr>
          <p:cNvPr id="4099" name="Picture 3" descr="D:\Documentos\Tecnicatura Programacion\2024\02 - Programacion II\04 - Codigos\Codigo_0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" t="20686" r="6617" b="14411"/>
          <a:stretch/>
        </p:blipFill>
        <p:spPr bwMode="auto">
          <a:xfrm>
            <a:off x="0" y="690879"/>
            <a:ext cx="9144000" cy="444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34108" y="168409"/>
            <a:ext cx="84468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 smtClean="0"/>
              <a:t>clase.cpp</a:t>
            </a:r>
            <a:endParaRPr dirty="0"/>
          </a:p>
        </p:txBody>
      </p:sp>
      <p:pic>
        <p:nvPicPr>
          <p:cNvPr id="2051" name="Picture 3" descr="D:\Documentos\Tecnicatura Programacion\2024\02 - Programacion II\04 - Codigos\Codigo_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14187" r="6523" b="8518"/>
          <a:stretch/>
        </p:blipFill>
        <p:spPr bwMode="auto">
          <a:xfrm>
            <a:off x="0" y="690880"/>
            <a:ext cx="9144000" cy="4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34108" y="168409"/>
            <a:ext cx="84468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m</a:t>
            </a:r>
            <a:r>
              <a:rPr lang="es-ES" dirty="0" smtClean="0"/>
              <a:t>ain.cpp</a:t>
            </a:r>
            <a:endParaRPr dirty="0"/>
          </a:p>
        </p:txBody>
      </p:sp>
      <p:pic>
        <p:nvPicPr>
          <p:cNvPr id="3074" name="Picture 2" descr="D:\Documentos\Tecnicatura Programacion\2024\02 - Programacion II\04 - Codigos\Codigo_1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t="21915" r="6617" b="14370"/>
          <a:stretch/>
        </p:blipFill>
        <p:spPr bwMode="auto">
          <a:xfrm>
            <a:off x="162561" y="701039"/>
            <a:ext cx="8768080" cy="43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76" b="7685"/>
          <a:stretch/>
        </p:blipFill>
        <p:spPr>
          <a:xfrm>
            <a:off x="0" y="-14875"/>
            <a:ext cx="9144003" cy="5158499"/>
          </a:xfrm>
          <a:prstGeom prst="rect">
            <a:avLst/>
          </a:prstGeom>
        </p:spPr>
      </p:pic>
      <p:sp>
        <p:nvSpPr>
          <p:cNvPr id="483" name="Google Shape;483;p39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3259720" cy="11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Retos de Programacion</a:t>
            </a:r>
            <a:endParaRPr sz="3200" dirty="0"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85" name="Google Shape;485;p3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0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15;p4"/>
          <p:cNvSpPr txBox="1"/>
          <p:nvPr/>
        </p:nvSpPr>
        <p:spPr>
          <a:xfrm>
            <a:off x="354949" y="244311"/>
            <a:ext cx="677954" cy="44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</a:pPr>
            <a:r>
              <a:rPr lang="es" sz="2400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IBM Plex Mono"/>
              </a:rPr>
              <a:t>01</a:t>
            </a:r>
            <a:endParaRPr sz="2400" b="1" dirty="0">
              <a:solidFill>
                <a:schemeClr val="accent2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" name="Google Shape;358;p31"/>
          <p:cNvSpPr txBox="1">
            <a:spLocks noGrp="1"/>
          </p:cNvSpPr>
          <p:nvPr>
            <p:ph type="title"/>
          </p:nvPr>
        </p:nvSpPr>
        <p:spPr>
          <a:xfrm>
            <a:off x="1032903" y="204718"/>
            <a:ext cx="7785977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sz="2400" dirty="0" smtClean="0"/>
              <a:t>Crear Clases :</a:t>
            </a:r>
            <a:endParaRPr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0586" y="697617"/>
            <a:ext cx="7817614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Desarrolla una clase </a:t>
            </a:r>
            <a:r>
              <a:rPr lang="es-ES" b="1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Cuenta Bancaria</a:t>
            </a:r>
            <a:r>
              <a:rPr lang="es-ES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 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que represente una cuenta bancaria. La clase debe incluir métodos para depositar dinero, retirar dinero, y consultar el saldo. Agrega un atributo para almacenar el número de cuenta y otro para el nombre del titular</a:t>
            </a:r>
            <a:r>
              <a:rPr lang="es-ES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  <a:sym typeface="Open Sans"/>
              </a:rPr>
              <a:t>.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endParaRPr lang="es-ES" dirty="0" smtClean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Crea una clase </a:t>
            </a:r>
            <a:r>
              <a:rPr lang="es-ES" b="1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Estudiante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 que contenga los atributos nombre, apellido, edad, y una lista de calificaciones. Implementa métodos para calcular el promedio de calificaciones, y un método para determinar si el estudiante está aprobado (promedio &gt;= 60</a:t>
            </a:r>
            <a:r>
              <a:rPr lang="es-ES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).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endParaRPr lang="es-ES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Desarrolla una clase </a:t>
            </a:r>
            <a:r>
              <a:rPr lang="es-ES" b="1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Empleado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 con atributos como nombre, ID, salario básico y horas trabajadas. La clase debe tener un método para calcular el salario total en función de las horas trabajadas y otro método para mostrar toda la información del empleado</a:t>
            </a:r>
            <a:r>
              <a:rPr lang="es-ES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endParaRPr lang="es-ES" dirty="0">
              <a:solidFill>
                <a:schemeClr val="accent2"/>
              </a:solidFill>
              <a:latin typeface="Aldrich"/>
              <a:ea typeface="Aldrich"/>
              <a:cs typeface="Aldrich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Desarrolla una clase </a:t>
            </a:r>
            <a:r>
              <a:rPr lang="es-ES" b="1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Aeropuerto</a:t>
            </a:r>
            <a:r>
              <a:rPr lang="es-ES" dirty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 que contenga atributos como nombre, ciudad, y una lista de vuelos disponibles (cada vuelo tiene número de vuelo, destino, y hora de salida). Implementa métodos para agregar un vuelo, mostrar todos los vuelos disponibles, y buscar vuelos por </a:t>
            </a:r>
            <a:r>
              <a:rPr lang="es-ES" dirty="0" smtClean="0">
                <a:solidFill>
                  <a:schemeClr val="accent2"/>
                </a:solidFill>
                <a:latin typeface="Aldrich"/>
                <a:ea typeface="Aldrich"/>
                <a:cs typeface="Aldrich"/>
              </a:rPr>
              <a:t>destino</a:t>
            </a:r>
            <a:endParaRPr lang="es-AR" dirty="0">
              <a:solidFill>
                <a:schemeClr val="accent2"/>
              </a:solidFill>
              <a:latin typeface="Aldrich"/>
              <a:ea typeface="Aldrich"/>
              <a:cs typeface="Aldrich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39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10161</TotalTime>
  <Words>848</Words>
  <Application>Microsoft Office PowerPoint</Application>
  <PresentationFormat>Presentación en pantalla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Open Sans</vt:lpstr>
      <vt:lpstr>Wingdings</vt:lpstr>
      <vt:lpstr>Anaheim</vt:lpstr>
      <vt:lpstr>Nunito Light</vt:lpstr>
      <vt:lpstr>IBM Plex Mono</vt:lpstr>
      <vt:lpstr>Aldrich</vt:lpstr>
      <vt:lpstr>Senior Frontend Developer Portfolio by Slidesgo</vt:lpstr>
      <vt:lpstr>Programacion II [ PRACTICA ]</vt:lpstr>
      <vt:lpstr>Programación Orientada a Objetos [P.O.O]</vt:lpstr>
      <vt:lpstr>Biblioteca String </vt:lpstr>
      <vt:lpstr>Separar la Interfaz de la Implementación</vt:lpstr>
      <vt:lpstr>clase.h</vt:lpstr>
      <vt:lpstr>clase.cpp</vt:lpstr>
      <vt:lpstr>main.cpp</vt:lpstr>
      <vt:lpstr>Retos de Programacion</vt:lpstr>
      <vt:lpstr>Crear Clases :</vt:lpstr>
      <vt:lpstr>Clase Evento</vt:lpstr>
      <vt:lpstr>Encuentra los errores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II [ PRACTICA ]</dc:title>
  <dc:creator>CarlosOC</dc:creator>
  <cp:lastModifiedBy>Win10</cp:lastModifiedBy>
  <cp:revision>99</cp:revision>
  <dcterms:modified xsi:type="dcterms:W3CDTF">2024-09-02T23:42:13Z</dcterms:modified>
</cp:coreProperties>
</file>