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6"/>
  </p:notesMasterIdLst>
  <p:sldIdLst>
    <p:sldId id="256" r:id="rId2"/>
    <p:sldId id="304" r:id="rId3"/>
    <p:sldId id="355" r:id="rId4"/>
    <p:sldId id="340" r:id="rId5"/>
    <p:sldId id="297" r:id="rId6"/>
    <p:sldId id="348" r:id="rId7"/>
    <p:sldId id="349" r:id="rId8"/>
    <p:sldId id="350" r:id="rId9"/>
    <p:sldId id="353" r:id="rId10"/>
    <p:sldId id="354" r:id="rId11"/>
    <p:sldId id="338" r:id="rId12"/>
    <p:sldId id="323" r:id="rId13"/>
    <p:sldId id="333" r:id="rId14"/>
    <p:sldId id="347" r:id="rId15"/>
  </p:sldIdLst>
  <p:sldSz cx="9144000" cy="5143500" type="screen16x9"/>
  <p:notesSz cx="6858000" cy="9144000"/>
  <p:embeddedFontLst>
    <p:embeddedFont>
      <p:font typeface="Aldrich" charset="0"/>
      <p:regular r:id="rId17"/>
    </p:embeddedFont>
    <p:embeddedFont>
      <p:font typeface="IBM Plex Mono" charset="0"/>
      <p:regular r:id="rId18"/>
      <p:bold r:id="rId19"/>
      <p:italic r:id="rId20"/>
      <p:boldItalic r:id="rId21"/>
    </p:embeddedFont>
    <p:embeddedFont>
      <p:font typeface="Anaheim" charset="0"/>
      <p:regular r:id="rId22"/>
      <p:bold r:id="rId23"/>
    </p:embeddedFont>
    <p:embeddedFont>
      <p:font typeface="Open Sans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323"/>
    <a:srgbClr val="242424"/>
    <a:srgbClr val="171717"/>
    <a:srgbClr val="0D0D0D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E83653B-320A-4D04-B1AD-C81342A9A7DB}">
  <a:tblStyle styleId="{BE83653B-320A-4D04-B1AD-C81342A9A7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46E2C64-5814-416C-95E1-FAC50E9F433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94875" autoAdjust="0"/>
  </p:normalViewPr>
  <p:slideViewPr>
    <p:cSldViewPr snapToGrid="0">
      <p:cViewPr>
        <p:scale>
          <a:sx n="75" d="100"/>
          <a:sy n="75" d="100"/>
        </p:scale>
        <p:origin x="-1915" y="-79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32806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dirty="0" smtClean="0"/>
              <a:t>Piensa en un superhéroe como un objeto en un videojuego. Este objeto tiene características (atributos) como fuerza, velocidad y habilidades especiales, y acciones que puede realizar (métodos) como atacar o volar.</a:t>
            </a: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910c9cffe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910c9cffe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910c9cffe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910c9cffe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dirty="0" smtClean="0"/>
              <a:t>Piensa en un superhéroe como un objeto en un videojuego. Este objeto tiene características (atributos) como fuerza, velocidad y habilidades especiales, y acciones que puede realizar (métodos) como atacar o volar.</a:t>
            </a: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dirty="0" smtClean="0"/>
              <a:t>Piensa en un superhéroe como un objeto en un videojuego. Este objeto tiene características (atributos) como fuerza, velocidad y habilidades especiales, y acciones que puede realizar (métodos) como atacar o volar.</a:t>
            </a: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dirty="0" smtClean="0"/>
              <a:t>Piensa en un superhéroe como un objeto en un videojuego. Este objeto tiene características (atributos) como fuerza, velocidad y habilidades especiales, y acciones que puede realizar (métodos) como atacar o volar.</a:t>
            </a: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dirty="0" smtClean="0"/>
              <a:t>Piensa en un superhéroe como un objeto en un videojuego. Este objeto tiene características (atributos) como fuerza, velocidad y habilidades especiales, y acciones que puede realizar (métodos) como atacar o volar.</a:t>
            </a: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dirty="0" smtClean="0"/>
              <a:t>Piensa en un superhéroe como un objeto en un videojuego. Este objeto tiene características (atributos) como fuerza, velocidad y habilidades especiales, y acciones que puede realizar (métodos) como atacar o volar.</a:t>
            </a: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dirty="0" smtClean="0"/>
              <a:t>Piensa en un superhéroe como un objeto en un videojuego. Este objeto tiene características (atributos) como fuerza, velocidad y habilidades especiales, y acciones que puede realizar (métodos) como atacar o volar.</a:t>
            </a: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dirty="0" smtClean="0"/>
              <a:t>Piensa en un superhéroe como un objeto en un videojuego. Este objeto tiene características (atributos) como fuerza, velocidad y habilidades especiales, y acciones que puede realizar (métodos) como atacar o volar.</a:t>
            </a: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0" name="Google Shape;10;p2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244925" y="1205975"/>
            <a:ext cx="3542100" cy="30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318725" y="3074550"/>
            <a:ext cx="2497200" cy="104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19" name="Google Shape;19;p2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>
            <a:spLocks noGrp="1"/>
          </p:cNvSpPr>
          <p:nvPr>
            <p:ph type="pic" idx="2"/>
          </p:nvPr>
        </p:nvSpPr>
        <p:spPr>
          <a:xfrm>
            <a:off x="0" y="-14875"/>
            <a:ext cx="9144000" cy="515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926200" y="681525"/>
            <a:ext cx="2705100" cy="1118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170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8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92" name="Google Shape;92;p8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94" name="Google Shape;94;p8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95" name="Google Shape;95;p8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" name="Google Shape;96;p8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" name="Google Shape;97;p8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98" name="Google Shape;9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9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01" name="Google Shape;101;p9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03" name="Google Shape;103;p9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04" name="Google Shape;104;p9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6" name="Google Shape;106;p9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07" name="Google Shape;10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3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28" name="Google Shape;128;p13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30" name="Google Shape;130;p13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31" name="Google Shape;131;p13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2" hasCustomPrompt="1"/>
          </p:nvPr>
        </p:nvSpPr>
        <p:spPr>
          <a:xfrm>
            <a:off x="1589400" y="1808550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3" hasCustomPrompt="1"/>
          </p:nvPr>
        </p:nvSpPr>
        <p:spPr>
          <a:xfrm>
            <a:off x="1589400" y="3219089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4" hasCustomPrompt="1"/>
          </p:nvPr>
        </p:nvSpPr>
        <p:spPr>
          <a:xfrm>
            <a:off x="4165428" y="1808550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5" hasCustomPrompt="1"/>
          </p:nvPr>
        </p:nvSpPr>
        <p:spPr>
          <a:xfrm>
            <a:off x="4165428" y="3219089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6" hasCustomPrompt="1"/>
          </p:nvPr>
        </p:nvSpPr>
        <p:spPr>
          <a:xfrm>
            <a:off x="6741456" y="1808550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7" hasCustomPrompt="1"/>
          </p:nvPr>
        </p:nvSpPr>
        <p:spPr>
          <a:xfrm>
            <a:off x="6741456" y="3219089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"/>
          </p:nvPr>
        </p:nvSpPr>
        <p:spPr>
          <a:xfrm>
            <a:off x="720000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8"/>
          </p:nvPr>
        </p:nvSpPr>
        <p:spPr>
          <a:xfrm>
            <a:off x="3296028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9"/>
          </p:nvPr>
        </p:nvSpPr>
        <p:spPr>
          <a:xfrm>
            <a:off x="5872056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3"/>
          </p:nvPr>
        </p:nvSpPr>
        <p:spPr>
          <a:xfrm>
            <a:off x="720000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4"/>
          </p:nvPr>
        </p:nvSpPr>
        <p:spPr>
          <a:xfrm>
            <a:off x="3296028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5"/>
          </p:nvPr>
        </p:nvSpPr>
        <p:spPr>
          <a:xfrm>
            <a:off x="5872056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grpSp>
        <p:nvGrpSpPr>
          <p:cNvPr id="147" name="Google Shape;147;p13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148" name="Google Shape;148;p13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Google Shape;149;p13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8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03" name="Google Shape;203;p18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05" name="Google Shape;205;p18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06" name="Google Shape;206;p18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8" name="Google Shape;208;p18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09" name="Google Shape;209;p18"/>
          <p:cNvSpPr txBox="1">
            <a:spLocks noGrp="1"/>
          </p:cNvSpPr>
          <p:nvPr>
            <p:ph type="title"/>
          </p:nvPr>
        </p:nvSpPr>
        <p:spPr>
          <a:xfrm>
            <a:off x="5399075" y="883275"/>
            <a:ext cx="26565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1"/>
          </p:nvPr>
        </p:nvSpPr>
        <p:spPr>
          <a:xfrm>
            <a:off x="5399075" y="1819100"/>
            <a:ext cx="26565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8"/>
          <p:cNvSpPr>
            <a:spLocks noGrp="1"/>
          </p:cNvSpPr>
          <p:nvPr>
            <p:ph type="pic" idx="2"/>
          </p:nvPr>
        </p:nvSpPr>
        <p:spPr>
          <a:xfrm>
            <a:off x="1007425" y="1064874"/>
            <a:ext cx="2440500" cy="2909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8"/>
          <p:cNvSpPr>
            <a:spLocks noGrp="1"/>
          </p:cNvSpPr>
          <p:nvPr>
            <p:ph type="pic" idx="3"/>
          </p:nvPr>
        </p:nvSpPr>
        <p:spPr>
          <a:xfrm>
            <a:off x="3185399" y="3061625"/>
            <a:ext cx="3257400" cy="143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8"/>
          <p:cNvSpPr>
            <a:spLocks noGrp="1"/>
          </p:cNvSpPr>
          <p:nvPr>
            <p:ph type="pic" idx="4"/>
          </p:nvPr>
        </p:nvSpPr>
        <p:spPr>
          <a:xfrm>
            <a:off x="3302421" y="905132"/>
            <a:ext cx="1817100" cy="1817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14" name="Google Shape;214;p18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215" name="Google Shape;215;p18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6" name="Google Shape;216;p18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19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19" name="Google Shape;219;p19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21" name="Google Shape;221;p19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22" name="Google Shape;222;p19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3" name="Google Shape;223;p19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713225" y="1398725"/>
            <a:ext cx="5804100" cy="26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7" name="Google Shape;227;p19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228" name="Google Shape;228;p19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9" name="Google Shape;229;p19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24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308" name="Google Shape;308;p24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10" name="Google Shape;310;p24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311" name="Google Shape;311;p24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2" name="Google Shape;312;p24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3" name="Google Shape;313;p24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14" name="Google Shape;314;p24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315" name="Google Shape;315;p24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6" name="Google Shape;316;p24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5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319" name="Google Shape;319;p25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21" name="Google Shape;321;p25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322" name="Google Shape;322;p25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3" name="Google Shape;323;p25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4" name="Google Shape;324;p25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25" name="Google Shape;325;p25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326" name="Google Shape;326;p25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7" name="Google Shape;327;p25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sz="28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59" r:id="rId5"/>
    <p:sldLayoutId id="2147483664" r:id="rId6"/>
    <p:sldLayoutId id="2147483665" r:id="rId7"/>
    <p:sldLayoutId id="2147483670" r:id="rId8"/>
    <p:sldLayoutId id="2147483671" r:id="rId9"/>
    <p:sldLayoutId id="2147483675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29"/>
          <p:cNvGrpSpPr/>
          <p:nvPr/>
        </p:nvGrpSpPr>
        <p:grpSpPr>
          <a:xfrm>
            <a:off x="6442850" y="1530900"/>
            <a:ext cx="1625700" cy="1543650"/>
            <a:chOff x="4653650" y="1256600"/>
            <a:chExt cx="1625700" cy="1625700"/>
          </a:xfrm>
        </p:grpSpPr>
        <p:sp>
          <p:nvSpPr>
            <p:cNvPr id="339" name="Google Shape;339;p29"/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41" name="Google Shape;341;p29"/>
          <p:cNvSpPr txBox="1">
            <a:spLocks noGrp="1"/>
          </p:cNvSpPr>
          <p:nvPr>
            <p:ph type="ctrTitle"/>
          </p:nvPr>
        </p:nvSpPr>
        <p:spPr>
          <a:xfrm>
            <a:off x="845507" y="1143345"/>
            <a:ext cx="4473280" cy="30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Programacion II</a:t>
            </a:r>
            <a:br>
              <a:rPr lang="en" dirty="0" smtClean="0"/>
            </a:br>
            <a:r>
              <a:rPr lang="en" dirty="0" smtClean="0"/>
              <a:t>[ PRACTICA ]</a:t>
            </a:r>
            <a:endParaRPr dirty="0"/>
          </a:p>
        </p:txBody>
      </p:sp>
      <p:sp>
        <p:nvSpPr>
          <p:cNvPr id="342" name="Google Shape;342;p29"/>
          <p:cNvSpPr/>
          <p:nvPr/>
        </p:nvSpPr>
        <p:spPr>
          <a:xfrm>
            <a:off x="6585958" y="1860947"/>
            <a:ext cx="1339484" cy="754506"/>
          </a:xfrm>
          <a:custGeom>
            <a:avLst/>
            <a:gdLst/>
            <a:ahLst/>
            <a:cxnLst/>
            <a:rect l="l" t="t" r="r" b="b"/>
            <a:pathLst>
              <a:path w="1618" h="872" extrusionOk="0">
                <a:moveTo>
                  <a:pt x="1093" y="11"/>
                </a:moveTo>
                <a:cubicBezTo>
                  <a:pt x="1064" y="-8"/>
                  <a:pt x="1024" y="0"/>
                  <a:pt x="1005" y="29"/>
                </a:cubicBezTo>
                <a:lnTo>
                  <a:pt x="508" y="774"/>
                </a:lnTo>
                <a:cubicBezTo>
                  <a:pt x="488" y="803"/>
                  <a:pt x="496" y="842"/>
                  <a:pt x="525" y="861"/>
                </a:cubicBezTo>
                <a:cubicBezTo>
                  <a:pt x="554" y="881"/>
                  <a:pt x="593" y="873"/>
                  <a:pt x="613" y="844"/>
                </a:cubicBezTo>
                <a:lnTo>
                  <a:pt x="1110" y="99"/>
                </a:lnTo>
                <a:cubicBezTo>
                  <a:pt x="1130" y="70"/>
                  <a:pt x="1122" y="31"/>
                  <a:pt x="1093" y="11"/>
                </a:cubicBezTo>
                <a:moveTo>
                  <a:pt x="1607" y="401"/>
                </a:moveTo>
                <a:lnTo>
                  <a:pt x="1359" y="29"/>
                </a:lnTo>
                <a:cubicBezTo>
                  <a:pt x="1339" y="0"/>
                  <a:pt x="1300" y="-8"/>
                  <a:pt x="1271" y="11"/>
                </a:cubicBezTo>
                <a:cubicBezTo>
                  <a:pt x="1242" y="31"/>
                  <a:pt x="1234" y="70"/>
                  <a:pt x="1254" y="99"/>
                </a:cubicBezTo>
                <a:lnTo>
                  <a:pt x="1479" y="436"/>
                </a:lnTo>
                <a:lnTo>
                  <a:pt x="1254" y="774"/>
                </a:lnTo>
                <a:cubicBezTo>
                  <a:pt x="1234" y="803"/>
                  <a:pt x="1242" y="842"/>
                  <a:pt x="1271" y="861"/>
                </a:cubicBezTo>
                <a:cubicBezTo>
                  <a:pt x="1300" y="881"/>
                  <a:pt x="1339" y="873"/>
                  <a:pt x="1359" y="844"/>
                </a:cubicBezTo>
                <a:lnTo>
                  <a:pt x="1607" y="471"/>
                </a:lnTo>
                <a:cubicBezTo>
                  <a:pt x="1622" y="450"/>
                  <a:pt x="1622" y="422"/>
                  <a:pt x="1607" y="401"/>
                </a:cubicBezTo>
                <a:moveTo>
                  <a:pt x="364" y="99"/>
                </a:moveTo>
                <a:lnTo>
                  <a:pt x="139" y="436"/>
                </a:lnTo>
                <a:lnTo>
                  <a:pt x="364" y="774"/>
                </a:lnTo>
                <a:cubicBezTo>
                  <a:pt x="384" y="803"/>
                  <a:pt x="376" y="842"/>
                  <a:pt x="347" y="861"/>
                </a:cubicBezTo>
                <a:cubicBezTo>
                  <a:pt x="318" y="881"/>
                  <a:pt x="279" y="873"/>
                  <a:pt x="259" y="844"/>
                </a:cubicBezTo>
                <a:lnTo>
                  <a:pt x="10" y="471"/>
                </a:lnTo>
                <a:cubicBezTo>
                  <a:pt x="-4" y="450"/>
                  <a:pt x="-4" y="422"/>
                  <a:pt x="10" y="401"/>
                </a:cubicBezTo>
                <a:lnTo>
                  <a:pt x="259" y="29"/>
                </a:lnTo>
                <a:cubicBezTo>
                  <a:pt x="278" y="0"/>
                  <a:pt x="318" y="-8"/>
                  <a:pt x="347" y="11"/>
                </a:cubicBezTo>
                <a:cubicBezTo>
                  <a:pt x="376" y="31"/>
                  <a:pt x="384" y="70"/>
                  <a:pt x="364" y="9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9"/>
          <p:cNvSpPr/>
          <p:nvPr/>
        </p:nvSpPr>
        <p:spPr>
          <a:xfrm>
            <a:off x="5318787" y="2914950"/>
            <a:ext cx="2497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CLASE</a:t>
            </a:r>
            <a:endParaRPr sz="16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408;p34"/>
          <p:cNvSpPr txBox="1">
            <a:spLocks/>
          </p:cNvSpPr>
          <p:nvPr/>
        </p:nvSpPr>
        <p:spPr>
          <a:xfrm>
            <a:off x="5318787" y="3074550"/>
            <a:ext cx="2497199" cy="92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/>
            <a:r>
              <a:rPr lang="en" sz="6000" b="1" dirty="0" smtClean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06</a:t>
            </a:r>
            <a:endParaRPr lang="en" sz="6000" b="1" dirty="0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"/>
          <p:cNvSpPr/>
          <p:nvPr/>
        </p:nvSpPr>
        <p:spPr>
          <a:xfrm>
            <a:off x="380294" y="669905"/>
            <a:ext cx="8400484" cy="4192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0000000000</a:t>
            </a:r>
            <a:endParaRPr lang="es-AR" dirty="0"/>
          </a:p>
        </p:txBody>
      </p:sp>
      <p:sp>
        <p:nvSpPr>
          <p:cNvPr id="358" name="Google Shape;358;p31"/>
          <p:cNvSpPr txBox="1">
            <a:spLocks noGrp="1"/>
          </p:cNvSpPr>
          <p:nvPr>
            <p:ph type="title"/>
          </p:nvPr>
        </p:nvSpPr>
        <p:spPr>
          <a:xfrm>
            <a:off x="350520" y="168409"/>
            <a:ext cx="84505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dirty="0" err="1" smtClean="0"/>
              <a:t>Qobject</a:t>
            </a:r>
            <a:r>
              <a:rPr lang="es-ES" dirty="0" smtClean="0"/>
              <a:t> - </a:t>
            </a:r>
            <a:r>
              <a:rPr lang="es-AR" b="0" dirty="0"/>
              <a:t>Propiedades de un objeto</a:t>
            </a:r>
            <a:br>
              <a:rPr lang="es-AR" b="0" dirty="0"/>
            </a:br>
            <a:endParaRPr lang="es-AR" dirty="0"/>
          </a:p>
        </p:txBody>
      </p:sp>
      <p:pic>
        <p:nvPicPr>
          <p:cNvPr id="7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938" y="1863682"/>
            <a:ext cx="2275840" cy="2999168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367235" y="818446"/>
            <a:ext cx="828146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s-AR" sz="2000" dirty="0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Todo objeto, necesita  guardar su estado en algún sitio, donde se  defina por completo el estado del mismo y todas sus particularidades, esto es lo que llamamos propiedades de un objeto</a:t>
            </a:r>
            <a:r>
              <a:rPr lang="es-AR" sz="2000" dirty="0" smtClean="0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.</a:t>
            </a:r>
          </a:p>
          <a:p>
            <a:pPr lvl="1" algn="just"/>
            <a:endParaRPr lang="es-AR" sz="2000" dirty="0">
              <a:solidFill>
                <a:schemeClr val="accent2">
                  <a:lumMod val="95000"/>
                </a:schemeClr>
              </a:solidFill>
              <a:latin typeface="Aldrich"/>
              <a:ea typeface="Aldrich"/>
              <a:cs typeface="Aldrich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80294" y="2245985"/>
            <a:ext cx="59189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000" dirty="0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En el </a:t>
            </a:r>
            <a:r>
              <a:rPr lang="es-AR" sz="2000" dirty="0" err="1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QtDesigner</a:t>
            </a:r>
            <a:r>
              <a:rPr lang="es-AR" sz="2000" dirty="0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, a abrir un fichero  </a:t>
            </a:r>
            <a:r>
              <a:rPr lang="es-AR" sz="2000" dirty="0" err="1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form</a:t>
            </a:r>
            <a:r>
              <a:rPr lang="es-AR" sz="2000" dirty="0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 (*.</a:t>
            </a:r>
            <a:r>
              <a:rPr lang="es-AR" sz="2000" dirty="0" err="1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ui</a:t>
            </a:r>
            <a:r>
              <a:rPr lang="es-AR" sz="2000" dirty="0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),podemos pulsar sobre cualquiera de los elementos que hay en el </a:t>
            </a:r>
            <a:r>
              <a:rPr lang="es-AR" sz="2000" dirty="0" err="1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form</a:t>
            </a:r>
            <a:r>
              <a:rPr lang="es-AR" sz="2000" dirty="0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, y a la derecha en la parte inferior, ver todas las propiedades que dicho objeto tiene, y los valores que esas propiedades toma para ese objeto en particular </a:t>
            </a:r>
          </a:p>
        </p:txBody>
      </p:sp>
    </p:spTree>
    <p:extLst>
      <p:ext uri="{BB962C8B-B14F-4D97-AF65-F5344CB8AC3E}">
        <p14:creationId xmlns:p14="http://schemas.microsoft.com/office/powerpoint/2010/main" val="287703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>
            <a:spLocks noGrp="1"/>
          </p:cNvSpPr>
          <p:nvPr>
            <p:ph type="title"/>
          </p:nvPr>
        </p:nvSpPr>
        <p:spPr>
          <a:xfrm>
            <a:off x="350520" y="168409"/>
            <a:ext cx="84505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 smtClean="0"/>
              <a:t>&lt;&lt; A PROGRAMAR &gt;&gt;</a:t>
            </a: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89" y="680720"/>
            <a:ext cx="8495551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36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3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676" b="7685"/>
          <a:stretch/>
        </p:blipFill>
        <p:spPr>
          <a:xfrm>
            <a:off x="0" y="-14875"/>
            <a:ext cx="9144003" cy="5158499"/>
          </a:xfrm>
          <a:prstGeom prst="rect">
            <a:avLst/>
          </a:prstGeom>
        </p:spPr>
      </p:pic>
      <p:sp>
        <p:nvSpPr>
          <p:cNvPr id="483" name="Google Shape;483;p39"/>
          <p:cNvSpPr txBox="1">
            <a:spLocks noGrp="1"/>
          </p:cNvSpPr>
          <p:nvPr>
            <p:ph type="title"/>
          </p:nvPr>
        </p:nvSpPr>
        <p:spPr>
          <a:xfrm>
            <a:off x="926200" y="681525"/>
            <a:ext cx="3259720" cy="11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Retos de Programacion</a:t>
            </a:r>
            <a:endParaRPr sz="3200" dirty="0"/>
          </a:p>
        </p:txBody>
      </p:sp>
      <p:grpSp>
        <p:nvGrpSpPr>
          <p:cNvPr id="484" name="Google Shape;484;p39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485" name="Google Shape;485;p39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6" name="Google Shape;486;p39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602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415;p4"/>
          <p:cNvSpPr txBox="1"/>
          <p:nvPr/>
        </p:nvSpPr>
        <p:spPr>
          <a:xfrm>
            <a:off x="354949" y="244311"/>
            <a:ext cx="677954" cy="447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</a:pPr>
            <a:r>
              <a:rPr lang="es" sz="2400" b="1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IBM Plex Mono"/>
              </a:rPr>
              <a:t>01</a:t>
            </a:r>
            <a:endParaRPr sz="2400" b="1" dirty="0">
              <a:solidFill>
                <a:schemeClr val="accent2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6" name="Google Shape;358;p31"/>
          <p:cNvSpPr txBox="1">
            <a:spLocks noGrp="1"/>
          </p:cNvSpPr>
          <p:nvPr>
            <p:ph type="title"/>
          </p:nvPr>
        </p:nvSpPr>
        <p:spPr>
          <a:xfrm>
            <a:off x="1032903" y="204718"/>
            <a:ext cx="7785977" cy="526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AR" sz="2400" dirty="0" smtClean="0"/>
              <a:t>VARIOS</a:t>
            </a:r>
            <a:endParaRPr sz="2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53286" y="1109665"/>
            <a:ext cx="769569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s-ES" sz="1600" dirty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Crear un nuevo proyecto en </a:t>
            </a:r>
            <a:r>
              <a:rPr lang="es-ES" sz="1600" dirty="0" err="1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Qt</a:t>
            </a:r>
            <a:r>
              <a:rPr lang="es-ES" sz="1600" dirty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 </a:t>
            </a:r>
            <a:r>
              <a:rPr lang="es-ES" sz="1600" dirty="0" err="1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Creator</a:t>
            </a:r>
            <a:r>
              <a:rPr lang="es-ES" sz="1600" dirty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 y agregar un botón desde el archivo .</a:t>
            </a:r>
            <a:r>
              <a:rPr lang="es-ES" sz="1600" dirty="0" err="1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ui</a:t>
            </a:r>
            <a:r>
              <a:rPr lang="es-ES" sz="1600" dirty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. Al hacer clic, mostrar un mensaje en una </a:t>
            </a:r>
            <a:r>
              <a:rPr lang="es-ES" sz="1600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etiqueta.</a:t>
            </a:r>
          </a:p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endParaRPr lang="es-ES" sz="1600" dirty="0" smtClean="0">
              <a:solidFill>
                <a:schemeClr val="accent2"/>
              </a:solidFill>
              <a:latin typeface="Aldrich"/>
              <a:ea typeface="Aldrich"/>
              <a:cs typeface="Aldrich"/>
              <a:sym typeface="Open Sans"/>
            </a:endParaRPr>
          </a:p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s-ES" sz="1600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Diseñar </a:t>
            </a:r>
            <a:r>
              <a:rPr lang="es-ES" sz="1600" dirty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una ventana con un formulario de entrada de texto (</a:t>
            </a:r>
            <a:r>
              <a:rPr lang="es-ES" sz="1600" dirty="0" err="1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QLineEdit</a:t>
            </a:r>
            <a:r>
              <a:rPr lang="es-ES" sz="1600" dirty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) y un botón. Al presionar el botón, mostrar el texto ingresado en un </a:t>
            </a:r>
            <a:r>
              <a:rPr lang="es-ES" sz="1600" dirty="0" err="1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QLabel</a:t>
            </a:r>
            <a:r>
              <a:rPr lang="es-ES" sz="1600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.</a:t>
            </a:r>
          </a:p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endParaRPr lang="es-ES" sz="1600" dirty="0" smtClean="0">
              <a:solidFill>
                <a:schemeClr val="accent2"/>
              </a:solidFill>
              <a:latin typeface="Aldrich"/>
              <a:ea typeface="Aldrich"/>
              <a:cs typeface="Aldrich"/>
              <a:sym typeface="Open Sans"/>
            </a:endParaRPr>
          </a:p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s-ES" sz="1600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Agregar </a:t>
            </a:r>
            <a:r>
              <a:rPr lang="es-ES" sz="1600" dirty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tres botones a un archivo .</a:t>
            </a:r>
            <a:r>
              <a:rPr lang="es-ES" sz="1600" dirty="0" err="1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ui</a:t>
            </a:r>
            <a:r>
              <a:rPr lang="es-ES" sz="1600" dirty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 que controlen el color de fondo de la ventana (rojo, verde, azul</a:t>
            </a:r>
            <a:r>
              <a:rPr lang="es-ES" sz="1600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).</a:t>
            </a:r>
          </a:p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endParaRPr lang="es-ES" sz="1600" u="sng" dirty="0" smtClean="0">
              <a:solidFill>
                <a:schemeClr val="accent2"/>
              </a:solidFill>
              <a:latin typeface="Aldrich"/>
              <a:ea typeface="Aldrich"/>
              <a:cs typeface="Aldrich"/>
              <a:sym typeface="Open Sans"/>
            </a:endParaRPr>
          </a:p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s-ES" sz="1600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Crear </a:t>
            </a:r>
            <a:r>
              <a:rPr lang="es-ES" sz="1600" dirty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un </a:t>
            </a:r>
            <a:r>
              <a:rPr lang="es-ES" sz="1600" dirty="0" err="1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layout</a:t>
            </a:r>
            <a:r>
              <a:rPr lang="es-ES" sz="1600" dirty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 en el archivo .</a:t>
            </a:r>
            <a:r>
              <a:rPr lang="es-ES" sz="1600" dirty="0" err="1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ui</a:t>
            </a:r>
            <a:r>
              <a:rPr lang="es-ES" sz="1600" dirty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 con varios </a:t>
            </a:r>
            <a:r>
              <a:rPr lang="es-ES" sz="1600" dirty="0" err="1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widgets</a:t>
            </a:r>
            <a:r>
              <a:rPr lang="es-ES" sz="1600" dirty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 (botones, etiquetas) y probar su comportamiento al cambiar el tamaño de la ventana.</a:t>
            </a:r>
            <a:endParaRPr lang="es-AR" sz="1600" dirty="0">
              <a:solidFill>
                <a:schemeClr val="accent2"/>
              </a:solidFill>
              <a:latin typeface="Aldrich"/>
              <a:ea typeface="Aldrich"/>
              <a:cs typeface="Aldrich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3398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415;p4"/>
          <p:cNvSpPr txBox="1"/>
          <p:nvPr/>
        </p:nvSpPr>
        <p:spPr>
          <a:xfrm>
            <a:off x="354949" y="244311"/>
            <a:ext cx="677954" cy="447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</a:pPr>
            <a:r>
              <a:rPr lang="es" sz="2400" b="1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IBM Plex Mono"/>
              </a:rPr>
              <a:t>02</a:t>
            </a:r>
            <a:endParaRPr sz="2400" b="1" dirty="0">
              <a:solidFill>
                <a:schemeClr val="accent2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6" name="Google Shape;358;p31"/>
          <p:cNvSpPr txBox="1">
            <a:spLocks noGrp="1"/>
          </p:cNvSpPr>
          <p:nvPr>
            <p:ph type="title"/>
          </p:nvPr>
        </p:nvSpPr>
        <p:spPr>
          <a:xfrm>
            <a:off x="1032903" y="204718"/>
            <a:ext cx="7785977" cy="526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AR" sz="2400" dirty="0" smtClean="0"/>
              <a:t>Calculadora (Front)</a:t>
            </a:r>
            <a:endParaRPr sz="2400" dirty="0"/>
          </a:p>
        </p:txBody>
      </p:sp>
      <p:sp>
        <p:nvSpPr>
          <p:cNvPr id="2" name="1 Rectángulo"/>
          <p:cNvSpPr/>
          <p:nvPr/>
        </p:nvSpPr>
        <p:spPr>
          <a:xfrm>
            <a:off x="4145280" y="813435"/>
            <a:ext cx="42214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 </a:t>
            </a:r>
            <a:r>
              <a:rPr lang="es-ES" sz="2000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Desarrollar una calculadora (solo el </a:t>
            </a:r>
            <a:r>
              <a:rPr lang="es-ES" sz="2000" dirty="0" err="1" smtClean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front</a:t>
            </a:r>
            <a:r>
              <a:rPr lang="es-ES" sz="2000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) tal como esta en la imagen. Usando:</a:t>
            </a:r>
            <a:endParaRPr lang="es-AR" sz="2000" dirty="0">
              <a:solidFill>
                <a:schemeClr val="accent2"/>
              </a:solidFill>
              <a:latin typeface="Aldrich"/>
              <a:ea typeface="Aldrich"/>
              <a:cs typeface="Aldrich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648200" y="2224980"/>
            <a:ext cx="32156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2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es-ES" sz="2000" dirty="0" err="1" smtClean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Grid</a:t>
            </a:r>
            <a:r>
              <a:rPr lang="es-ES" sz="2000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 </a:t>
            </a:r>
            <a:r>
              <a:rPr lang="es-ES" sz="2000" dirty="0" err="1" smtClean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Layout</a:t>
            </a:r>
            <a:endParaRPr lang="es-ES" sz="2000" dirty="0" smtClean="0">
              <a:solidFill>
                <a:schemeClr val="accent2"/>
              </a:solidFill>
              <a:latin typeface="Aldrich"/>
              <a:ea typeface="Aldrich"/>
              <a:cs typeface="Aldrich"/>
            </a:endParaRPr>
          </a:p>
          <a:p>
            <a:pPr marL="285750" indent="-285750" algn="just">
              <a:buClr>
                <a:schemeClr val="accent2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endParaRPr lang="es-ES" sz="2000" dirty="0">
              <a:solidFill>
                <a:schemeClr val="accent2"/>
              </a:solidFill>
              <a:latin typeface="Aldrich"/>
              <a:ea typeface="Aldrich"/>
              <a:cs typeface="Aldrich"/>
            </a:endParaRPr>
          </a:p>
          <a:p>
            <a:pPr marL="285750" indent="-285750" algn="just">
              <a:buClr>
                <a:schemeClr val="accent2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es-ES" sz="2000" dirty="0" err="1" smtClean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Qpush</a:t>
            </a:r>
            <a:r>
              <a:rPr lang="es-ES" sz="2000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 </a:t>
            </a:r>
            <a:r>
              <a:rPr lang="es-ES" sz="2000" dirty="0" err="1" smtClean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Button</a:t>
            </a:r>
            <a:r>
              <a:rPr lang="es-ES" sz="2000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	</a:t>
            </a:r>
          </a:p>
          <a:p>
            <a:pPr marL="285750" indent="-285750" algn="just">
              <a:buClr>
                <a:schemeClr val="accent2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endParaRPr lang="es-ES" sz="2000" dirty="0" smtClean="0">
              <a:solidFill>
                <a:schemeClr val="accent2"/>
              </a:solidFill>
              <a:latin typeface="Aldrich"/>
              <a:ea typeface="Aldrich"/>
              <a:cs typeface="Aldrich"/>
            </a:endParaRPr>
          </a:p>
          <a:p>
            <a:pPr marL="285750" indent="-285750" algn="just">
              <a:buClr>
                <a:schemeClr val="accent2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es-ES" sz="2000" dirty="0" err="1" smtClean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QLabel</a:t>
            </a:r>
            <a:endParaRPr lang="es-ES" sz="2000" dirty="0" smtClean="0">
              <a:solidFill>
                <a:schemeClr val="accent2"/>
              </a:solidFill>
              <a:latin typeface="Aldrich"/>
              <a:ea typeface="Aldrich"/>
              <a:cs typeface="Aldrich"/>
            </a:endParaRPr>
          </a:p>
          <a:p>
            <a:pPr algn="just">
              <a:buClr>
                <a:schemeClr val="accent2">
                  <a:lumMod val="75000"/>
                </a:schemeClr>
              </a:buClr>
              <a:buSzPct val="150000"/>
            </a:pPr>
            <a:endParaRPr lang="es-AR" sz="2000" dirty="0">
              <a:solidFill>
                <a:schemeClr val="accent2"/>
              </a:solidFill>
              <a:latin typeface="Aldrich"/>
              <a:ea typeface="Aldrich"/>
              <a:cs typeface="Aldrich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5" y="823595"/>
            <a:ext cx="3583305" cy="366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474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37"/>
          <p:cNvPicPr preferRelativeResize="0">
            <a:picLocks noGrp="1"/>
          </p:cNvPicPr>
          <p:nvPr>
            <p:ph type="pic" idx="4"/>
          </p:nvPr>
        </p:nvPicPr>
        <p:blipFill rotWithShape="1">
          <a:blip r:embed="rId3">
            <a:alphaModFix/>
          </a:blip>
          <a:srcRect l="16626" r="16626"/>
          <a:stretch/>
        </p:blipFill>
        <p:spPr>
          <a:xfrm>
            <a:off x="3302421" y="905132"/>
            <a:ext cx="1817206" cy="1817208"/>
          </a:xfrm>
          <a:prstGeom prst="rect">
            <a:avLst/>
          </a:prstGeom>
        </p:spPr>
      </p:pic>
      <p:sp>
        <p:nvSpPr>
          <p:cNvPr id="457" name="Google Shape;457;p37"/>
          <p:cNvSpPr/>
          <p:nvPr/>
        </p:nvSpPr>
        <p:spPr>
          <a:xfrm>
            <a:off x="3302425" y="905124"/>
            <a:ext cx="1817100" cy="15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8" name="Google Shape;458;p37"/>
          <p:cNvSpPr txBox="1">
            <a:spLocks noGrp="1"/>
          </p:cNvSpPr>
          <p:nvPr>
            <p:ph type="title"/>
          </p:nvPr>
        </p:nvSpPr>
        <p:spPr>
          <a:xfrm>
            <a:off x="5230905" y="984924"/>
            <a:ext cx="3133165" cy="1815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AR" dirty="0" smtClean="0"/>
              <a:t>INTERFAZ GRAFICA DE USUARIOS</a:t>
            </a:r>
            <a:br>
              <a:rPr lang="es-AR" dirty="0" smtClean="0"/>
            </a:br>
            <a:r>
              <a:rPr lang="es-AR" dirty="0" smtClean="0"/>
              <a:t>(G.U.I)</a:t>
            </a:r>
            <a:endParaRPr dirty="0"/>
          </a:p>
        </p:txBody>
      </p:sp>
      <p:pic>
        <p:nvPicPr>
          <p:cNvPr id="460" name="Google Shape;460;p3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l="22376" r="22371"/>
          <a:stretch/>
        </p:blipFill>
        <p:spPr>
          <a:xfrm>
            <a:off x="1007400" y="1064724"/>
            <a:ext cx="2440525" cy="2909577"/>
          </a:xfrm>
          <a:prstGeom prst="rect">
            <a:avLst/>
          </a:prstGeom>
        </p:spPr>
      </p:pic>
      <p:pic>
        <p:nvPicPr>
          <p:cNvPr id="461" name="Google Shape;461;p37"/>
          <p:cNvPicPr preferRelativeResize="0">
            <a:picLocks noGrp="1"/>
          </p:cNvPicPr>
          <p:nvPr>
            <p:ph type="pic" idx="3"/>
          </p:nvPr>
        </p:nvPicPr>
        <p:blipFill rotWithShape="1">
          <a:blip r:embed="rId5">
            <a:alphaModFix/>
          </a:blip>
          <a:srcRect t="16886" b="16892"/>
          <a:stretch/>
        </p:blipFill>
        <p:spPr>
          <a:xfrm>
            <a:off x="3185399" y="3061625"/>
            <a:ext cx="3257298" cy="1437700"/>
          </a:xfrm>
          <a:prstGeom prst="rect">
            <a:avLst/>
          </a:prstGeom>
        </p:spPr>
      </p:pic>
      <p:sp>
        <p:nvSpPr>
          <p:cNvPr id="462" name="Google Shape;462;p37"/>
          <p:cNvSpPr/>
          <p:nvPr/>
        </p:nvSpPr>
        <p:spPr>
          <a:xfrm>
            <a:off x="1007425" y="1064874"/>
            <a:ext cx="24405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3" name="Google Shape;463;p37"/>
          <p:cNvSpPr/>
          <p:nvPr/>
        </p:nvSpPr>
        <p:spPr>
          <a:xfrm>
            <a:off x="3185300" y="3061624"/>
            <a:ext cx="32574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2161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/>
        </p:nvSpPr>
        <p:spPr>
          <a:xfrm>
            <a:off x="374857" y="668465"/>
            <a:ext cx="8400484" cy="4192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4240" y="185945"/>
            <a:ext cx="7704000" cy="572700"/>
          </a:xfrm>
        </p:spPr>
        <p:txBody>
          <a:bodyPr/>
          <a:lstStyle/>
          <a:p>
            <a:pPr algn="l"/>
            <a:r>
              <a:rPr lang="es-AR" dirty="0"/>
              <a:t>Interfaz Gráfica de Usuario o GUI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4114800" y="1677879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sz="1600" dirty="0" smtClean="0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Es </a:t>
            </a:r>
            <a:r>
              <a:rPr lang="es-ES" sz="1600" dirty="0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término interfaz gráfica de usuario nació a finales de la década de los 70, cuando las interfaces de usuario eran interfaces de línea de comandos. De esta manera, las primeras interfaces que contaban con iconos y gráficos bonitos empezaron a destacar y rápidamente  los desarrolladores y marcas apostaron por desarrollar e implementar esta tecnología, puesto que acercaba el idioma complejo de la informática a cualquier usuario.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345440" y="700693"/>
            <a:ext cx="83413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En informática llamamos Interfaz Gráfica de Usuario o GUI (por sus siglas  en inglés </a:t>
            </a:r>
            <a:r>
              <a:rPr lang="es-ES" sz="1600" dirty="0" err="1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Graphical</a:t>
            </a:r>
            <a:r>
              <a:rPr lang="es-ES" sz="1600" dirty="0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 </a:t>
            </a:r>
            <a:r>
              <a:rPr lang="es-ES" sz="1600" dirty="0" err="1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User</a:t>
            </a:r>
            <a:r>
              <a:rPr lang="es-ES" sz="1600" dirty="0">
                <a:solidFill>
                  <a:schemeClr val="accent2">
                    <a:lumMod val="95000"/>
                  </a:schemeClr>
                </a:solidFill>
                <a:latin typeface="Aldrich"/>
                <a:ea typeface="Aldrich"/>
                <a:cs typeface="Aldrich"/>
              </a:rPr>
              <a:t> Interface) al software que permite la interacción con la máquina de manera gráfica, esto es con elementos como botones, ventanas, iconos o enlaces.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20" y="1788071"/>
            <a:ext cx="3574520" cy="294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506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"/>
          <p:cNvSpPr/>
          <p:nvPr/>
        </p:nvSpPr>
        <p:spPr>
          <a:xfrm>
            <a:off x="374857" y="668465"/>
            <a:ext cx="8400484" cy="4192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58" name="Google Shape;358;p31"/>
          <p:cNvSpPr txBox="1">
            <a:spLocks noGrp="1"/>
          </p:cNvSpPr>
          <p:nvPr>
            <p:ph type="title"/>
          </p:nvPr>
        </p:nvSpPr>
        <p:spPr>
          <a:xfrm>
            <a:off x="350520" y="168409"/>
            <a:ext cx="84505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dirty="0"/>
              <a:t>Estructura de una Aplicación QT</a:t>
            </a:r>
            <a:endParaRPr dirty="0"/>
          </a:p>
        </p:txBody>
      </p:sp>
      <p:sp>
        <p:nvSpPr>
          <p:cNvPr id="18" name="17 Rectángulo"/>
          <p:cNvSpPr/>
          <p:nvPr/>
        </p:nvSpPr>
        <p:spPr>
          <a:xfrm>
            <a:off x="487681" y="789235"/>
            <a:ext cx="81809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Todo proyecto con interfaz visual (GUI) en </a:t>
            </a:r>
            <a:r>
              <a:rPr lang="es-ES" sz="1600" dirty="0" err="1">
                <a:solidFill>
                  <a:schemeClr val="accent1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Qt</a:t>
            </a:r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, tiene los mismos elementos que son</a:t>
            </a:r>
            <a:endParaRPr lang="es-AR" sz="1600" dirty="0">
              <a:solidFill>
                <a:schemeClr val="accent1">
                  <a:lumMod val="75000"/>
                </a:schemeClr>
              </a:solidFill>
              <a:latin typeface="Aldrich"/>
              <a:ea typeface="Aldrich"/>
              <a:cs typeface="Aldrich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781050" y="1841886"/>
            <a:ext cx="759424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• </a:t>
            </a:r>
            <a:r>
              <a:rPr lang="es-ES" sz="1600" dirty="0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Ficheros de formularios </a:t>
            </a:r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	(</a:t>
            </a:r>
            <a:r>
              <a:rPr lang="es-ES" sz="1600" dirty="0" err="1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forms</a:t>
            </a:r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) 		- </a:t>
            </a:r>
            <a:r>
              <a:rPr lang="es-ES" sz="1600" dirty="0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Con la extensión *.</a:t>
            </a:r>
            <a:r>
              <a:rPr lang="es-ES" sz="1600" dirty="0" err="1" smtClean="0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ui</a:t>
            </a:r>
            <a:endParaRPr lang="es-ES" sz="1600" dirty="0" smtClean="0">
              <a:solidFill>
                <a:schemeClr val="tx2">
                  <a:lumMod val="75000"/>
                </a:schemeClr>
              </a:solidFill>
              <a:latin typeface="Aldrich"/>
              <a:ea typeface="Aldrich"/>
              <a:cs typeface="Aldrich"/>
            </a:endParaRPr>
          </a:p>
          <a:p>
            <a:pPr algn="just"/>
            <a:endParaRPr lang="es-ES" sz="1600" dirty="0">
              <a:solidFill>
                <a:schemeClr val="tx2">
                  <a:lumMod val="75000"/>
                </a:schemeClr>
              </a:solidFill>
              <a:latin typeface="Aldrich"/>
              <a:ea typeface="Aldrich"/>
              <a:cs typeface="Aldrich"/>
            </a:endParaRPr>
          </a:p>
          <a:p>
            <a:pPr algn="just"/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• </a:t>
            </a:r>
            <a:r>
              <a:rPr lang="es-ES" sz="1600" dirty="0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Ficheros Cabecera </a:t>
            </a:r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	(</a:t>
            </a:r>
            <a:r>
              <a:rPr lang="es-ES" sz="1600" dirty="0" err="1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headers</a:t>
            </a:r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) 	- </a:t>
            </a:r>
            <a:r>
              <a:rPr lang="es-ES" sz="1600" dirty="0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Con la extensión *.</a:t>
            </a:r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h</a:t>
            </a:r>
          </a:p>
          <a:p>
            <a:pPr algn="just"/>
            <a:endParaRPr lang="es-ES" sz="1600" dirty="0">
              <a:solidFill>
                <a:schemeClr val="tx2">
                  <a:lumMod val="75000"/>
                </a:schemeClr>
              </a:solidFill>
              <a:latin typeface="Aldrich"/>
              <a:ea typeface="Aldrich"/>
              <a:cs typeface="Aldrich"/>
            </a:endParaRPr>
          </a:p>
          <a:p>
            <a:pPr algn="just"/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• </a:t>
            </a:r>
            <a:r>
              <a:rPr lang="es-ES" sz="1600" dirty="0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Ficheros Fuente </a:t>
            </a:r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	(</a:t>
            </a:r>
            <a:r>
              <a:rPr lang="es-ES" sz="1600" dirty="0" err="1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sources</a:t>
            </a:r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)	- </a:t>
            </a:r>
            <a:r>
              <a:rPr lang="es-ES" sz="1600" dirty="0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Con la extensión *.</a:t>
            </a:r>
            <a:r>
              <a:rPr lang="es-ES" sz="1600" dirty="0" err="1" smtClean="0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cpp</a:t>
            </a:r>
            <a:endParaRPr lang="es-ES" sz="1600" dirty="0" smtClean="0">
              <a:solidFill>
                <a:schemeClr val="tx2">
                  <a:lumMod val="75000"/>
                </a:schemeClr>
              </a:solidFill>
              <a:latin typeface="Aldrich"/>
              <a:ea typeface="Aldrich"/>
              <a:cs typeface="Aldrich"/>
            </a:endParaRPr>
          </a:p>
          <a:p>
            <a:pPr algn="just"/>
            <a:endParaRPr lang="es-ES" sz="1600" dirty="0">
              <a:solidFill>
                <a:schemeClr val="tx2">
                  <a:lumMod val="75000"/>
                </a:schemeClr>
              </a:solidFill>
              <a:latin typeface="Aldrich"/>
              <a:ea typeface="Aldrich"/>
              <a:cs typeface="Aldrich"/>
            </a:endParaRPr>
          </a:p>
          <a:p>
            <a:pPr algn="just"/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• </a:t>
            </a:r>
            <a:r>
              <a:rPr lang="es-ES" sz="1600" dirty="0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Fichero de proyecto </a:t>
            </a:r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	(</a:t>
            </a:r>
            <a:r>
              <a:rPr lang="es-ES" sz="1600" dirty="0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Project</a:t>
            </a:r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)	- </a:t>
            </a:r>
            <a:r>
              <a:rPr lang="es-ES" sz="1600" dirty="0">
                <a:solidFill>
                  <a:schemeClr val="tx2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Con la extensión *.pro</a:t>
            </a:r>
          </a:p>
        </p:txBody>
      </p:sp>
    </p:spTree>
    <p:extLst>
      <p:ext uri="{BB962C8B-B14F-4D97-AF65-F5344CB8AC3E}">
        <p14:creationId xmlns:p14="http://schemas.microsoft.com/office/powerpoint/2010/main" val="92058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"/>
          <p:cNvSpPr/>
          <p:nvPr/>
        </p:nvSpPr>
        <p:spPr>
          <a:xfrm>
            <a:off x="367237" y="686069"/>
            <a:ext cx="8400484" cy="4192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58" name="Google Shape;358;p31"/>
          <p:cNvSpPr txBox="1">
            <a:spLocks noGrp="1"/>
          </p:cNvSpPr>
          <p:nvPr>
            <p:ph type="title"/>
          </p:nvPr>
        </p:nvSpPr>
        <p:spPr>
          <a:xfrm>
            <a:off x="350520" y="168409"/>
            <a:ext cx="84505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dirty="0"/>
              <a:t>Estructura de una Aplicación QT- </a:t>
            </a:r>
            <a:r>
              <a:rPr lang="es-ES" dirty="0" err="1"/>
              <a:t>forms</a:t>
            </a: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367237" y="766375"/>
            <a:ext cx="828908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Ficheros de formularios (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forms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).- Con la extensión *.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ui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, 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latin typeface="Aldrich"/>
              <a:ea typeface="Aldrich"/>
              <a:cs typeface="Aldrich"/>
            </a:endParaRPr>
          </a:p>
          <a:p>
            <a:pPr algn="just"/>
            <a:endParaRPr lang="es-ES" sz="2000" b="1" dirty="0">
              <a:solidFill>
                <a:schemeClr val="accent1">
                  <a:lumMod val="75000"/>
                </a:schemeClr>
              </a:solidFill>
              <a:latin typeface="Aldrich"/>
              <a:ea typeface="Aldrich"/>
              <a:cs typeface="Aldrich"/>
            </a:endParaRPr>
          </a:p>
          <a:p>
            <a:pPr algn="just"/>
            <a:r>
              <a:rPr lang="es-ES" sz="2000" dirty="0" smtClean="0">
                <a:solidFill>
                  <a:schemeClr val="accent1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n </a:t>
            </a:r>
            <a:r>
              <a:rPr lang="es-ES" sz="2000" dirty="0">
                <a:solidFill>
                  <a:schemeClr val="accent1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lenguaje XML es la interfaz gráfico de formularios o ventana de la aplicación. </a:t>
            </a:r>
            <a:endParaRPr lang="es-ES" sz="2000" dirty="0" smtClean="0">
              <a:solidFill>
                <a:schemeClr val="accent1">
                  <a:lumMod val="75000"/>
                </a:schemeClr>
              </a:solidFill>
              <a:latin typeface="Aldrich"/>
              <a:ea typeface="Aldrich"/>
              <a:cs typeface="Aldrich"/>
            </a:endParaRPr>
          </a:p>
          <a:p>
            <a:pPr algn="just"/>
            <a:endParaRPr lang="es-ES" sz="2000" dirty="0">
              <a:solidFill>
                <a:schemeClr val="accent1">
                  <a:lumMod val="75000"/>
                </a:schemeClr>
              </a:solidFill>
              <a:latin typeface="Aldrich"/>
              <a:ea typeface="Aldrich"/>
              <a:cs typeface="Aldrich"/>
            </a:endParaRPr>
          </a:p>
          <a:p>
            <a:pPr marL="342900" indent="-342900" algn="just">
              <a:buClr>
                <a:schemeClr val="accent1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accent1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No </a:t>
            </a:r>
            <a:r>
              <a:rPr lang="es-ES" sz="2000" dirty="0">
                <a:solidFill>
                  <a:schemeClr val="accent1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todas las ventanas tienen que estar en un fichero *.</a:t>
            </a:r>
            <a:r>
              <a:rPr lang="es-ES" sz="2000" dirty="0" err="1">
                <a:solidFill>
                  <a:schemeClr val="accent1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ui</a:t>
            </a:r>
            <a:r>
              <a:rPr lang="es-ES" sz="2000" dirty="0">
                <a:solidFill>
                  <a:schemeClr val="accent1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, pueden estar implementadas en C</a:t>
            </a:r>
            <a:r>
              <a:rPr lang="es-ES" sz="2000" dirty="0" smtClean="0">
                <a:solidFill>
                  <a:schemeClr val="accent1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++.</a:t>
            </a:r>
          </a:p>
          <a:p>
            <a:pPr marL="342900" indent="-342900" algn="just">
              <a:buClr>
                <a:schemeClr val="accent1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endParaRPr lang="es-ES" sz="2000" dirty="0">
              <a:solidFill>
                <a:schemeClr val="accent1">
                  <a:lumMod val="75000"/>
                </a:schemeClr>
              </a:solidFill>
              <a:latin typeface="Aldrich"/>
              <a:ea typeface="Aldrich"/>
              <a:cs typeface="Aldrich"/>
            </a:endParaRPr>
          </a:p>
          <a:p>
            <a:pPr marL="342900" indent="-342900" algn="just">
              <a:buClr>
                <a:schemeClr val="accent1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accent1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Estos </a:t>
            </a:r>
            <a:r>
              <a:rPr lang="es-ES" sz="2000" dirty="0">
                <a:solidFill>
                  <a:schemeClr val="accent1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ficheros son diseñadas gráficamente en el </a:t>
            </a:r>
            <a:r>
              <a:rPr lang="es-ES" sz="2000" dirty="0" err="1">
                <a:solidFill>
                  <a:schemeClr val="accent1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Qt</a:t>
            </a:r>
            <a:r>
              <a:rPr lang="es-ES" sz="2000" dirty="0">
                <a:solidFill>
                  <a:schemeClr val="accent1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 </a:t>
            </a:r>
            <a:r>
              <a:rPr lang="es-ES" sz="2000" dirty="0" err="1">
                <a:solidFill>
                  <a:schemeClr val="accent1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Designer</a:t>
            </a:r>
            <a:r>
              <a:rPr lang="es-ES" sz="2000" dirty="0">
                <a:solidFill>
                  <a:schemeClr val="accent1">
                    <a:lumMod val="75000"/>
                  </a:schemeClr>
                </a:solidFill>
                <a:latin typeface="Aldrich"/>
                <a:ea typeface="Aldrich"/>
                <a:cs typeface="Aldrich"/>
              </a:rPr>
              <a:t>, el cual genera automáticamente el código XML de dichos ficheros.</a:t>
            </a:r>
          </a:p>
        </p:txBody>
      </p:sp>
    </p:spTree>
    <p:extLst>
      <p:ext uri="{BB962C8B-B14F-4D97-AF65-F5344CB8AC3E}">
        <p14:creationId xmlns:p14="http://schemas.microsoft.com/office/powerpoint/2010/main" val="308354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"/>
          <p:cNvSpPr/>
          <p:nvPr/>
        </p:nvSpPr>
        <p:spPr>
          <a:xfrm>
            <a:off x="367237" y="686069"/>
            <a:ext cx="8400484" cy="4192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58" name="Google Shape;358;p31"/>
          <p:cNvSpPr txBox="1">
            <a:spLocks noGrp="1"/>
          </p:cNvSpPr>
          <p:nvPr>
            <p:ph type="title"/>
          </p:nvPr>
        </p:nvSpPr>
        <p:spPr>
          <a:xfrm>
            <a:off x="350520" y="168409"/>
            <a:ext cx="84505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dirty="0"/>
              <a:t>Estructura de una Aplicación </a:t>
            </a:r>
            <a:r>
              <a:rPr lang="es-ES" dirty="0" smtClean="0"/>
              <a:t>QT - </a:t>
            </a:r>
            <a:r>
              <a:rPr lang="es-ES" dirty="0" err="1" smtClean="0"/>
              <a:t>headers</a:t>
            </a:r>
            <a:endParaRPr lang="es-AR" dirty="0"/>
          </a:p>
        </p:txBody>
      </p:sp>
      <p:sp>
        <p:nvSpPr>
          <p:cNvPr id="3" name="2 Rectángulo"/>
          <p:cNvSpPr/>
          <p:nvPr/>
        </p:nvSpPr>
        <p:spPr>
          <a:xfrm>
            <a:off x="418851" y="824202"/>
            <a:ext cx="834887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rgbClr val="FFFF00"/>
                </a:solidFill>
                <a:latin typeface="Aldrich"/>
                <a:ea typeface="Aldrich"/>
                <a:cs typeface="Aldrich"/>
              </a:rPr>
              <a:t>Ficheros Cabecera (</a:t>
            </a:r>
            <a:r>
              <a:rPr lang="es-ES" sz="2000" b="1" dirty="0" err="1">
                <a:solidFill>
                  <a:srgbClr val="FFFF00"/>
                </a:solidFill>
                <a:latin typeface="Aldrich"/>
                <a:ea typeface="Aldrich"/>
                <a:cs typeface="Aldrich"/>
              </a:rPr>
              <a:t>headers</a:t>
            </a:r>
            <a:r>
              <a:rPr lang="es-ES" sz="2000" b="1" dirty="0">
                <a:solidFill>
                  <a:srgbClr val="FFFF00"/>
                </a:solidFill>
                <a:latin typeface="Aldrich"/>
                <a:ea typeface="Aldrich"/>
                <a:cs typeface="Aldrich"/>
              </a:rPr>
              <a:t>).- Con la extensión *.h. </a:t>
            </a:r>
            <a:endParaRPr lang="es-ES" sz="2000" b="1" dirty="0" smtClean="0">
              <a:solidFill>
                <a:srgbClr val="FFFF00"/>
              </a:solidFill>
              <a:latin typeface="Aldrich"/>
              <a:ea typeface="Aldrich"/>
              <a:cs typeface="Aldrich"/>
            </a:endParaRPr>
          </a:p>
          <a:p>
            <a:pPr algn="just"/>
            <a:endParaRPr lang="es-ES" sz="2000" b="1" dirty="0">
              <a:solidFill>
                <a:srgbClr val="FFFF00"/>
              </a:solidFill>
              <a:latin typeface="Aldrich"/>
              <a:ea typeface="Aldrich"/>
              <a:cs typeface="Aldrich"/>
            </a:endParaRPr>
          </a:p>
          <a:p>
            <a:pPr marL="342900" indent="-342900" algn="just">
              <a:buClr>
                <a:srgbClr val="FFFF00"/>
              </a:buClr>
              <a:buSzPct val="150000"/>
              <a:buFont typeface="Arial" pitchFamily="34" charset="0"/>
              <a:buChar char="•"/>
            </a:pPr>
            <a:r>
              <a:rPr lang="es-ES" sz="2000" dirty="0" smtClean="0">
                <a:solidFill>
                  <a:srgbClr val="FFFF00"/>
                </a:solidFill>
                <a:latin typeface="Aldrich"/>
                <a:ea typeface="Aldrich"/>
                <a:cs typeface="Aldrich"/>
              </a:rPr>
              <a:t>Lo </a:t>
            </a:r>
            <a:r>
              <a:rPr lang="es-ES" sz="2000" dirty="0">
                <a:solidFill>
                  <a:srgbClr val="FFFF00"/>
                </a:solidFill>
                <a:latin typeface="Aldrich"/>
                <a:ea typeface="Aldrich"/>
                <a:cs typeface="Aldrich"/>
              </a:rPr>
              <a:t>más recomendable es que la declaración de cada clase vaya en un fichero cabecera por separado</a:t>
            </a:r>
            <a:r>
              <a:rPr lang="es-ES" sz="2000" dirty="0" smtClean="0">
                <a:solidFill>
                  <a:srgbClr val="FFFF00"/>
                </a:solidFill>
                <a:latin typeface="Aldrich"/>
                <a:ea typeface="Aldrich"/>
                <a:cs typeface="Aldrich"/>
              </a:rPr>
              <a:t>,.</a:t>
            </a:r>
          </a:p>
          <a:p>
            <a:pPr marL="342900" indent="-342900" algn="just">
              <a:buClr>
                <a:srgbClr val="FFFF00"/>
              </a:buClr>
              <a:buSzPct val="150000"/>
              <a:buFont typeface="Arial" pitchFamily="34" charset="0"/>
              <a:buChar char="•"/>
            </a:pPr>
            <a:endParaRPr lang="es-ES" sz="2000" dirty="0">
              <a:solidFill>
                <a:srgbClr val="FFFF00"/>
              </a:solidFill>
              <a:latin typeface="Aldrich"/>
              <a:ea typeface="Aldrich"/>
              <a:cs typeface="Aldrich"/>
            </a:endParaRPr>
          </a:p>
          <a:p>
            <a:pPr marL="342900" indent="-342900" algn="just">
              <a:buClr>
                <a:srgbClr val="FFFF00"/>
              </a:buClr>
              <a:buSzPct val="150000"/>
              <a:buFont typeface="Arial" pitchFamily="34" charset="0"/>
              <a:buChar char="•"/>
            </a:pPr>
            <a:r>
              <a:rPr lang="es-ES" sz="2000" dirty="0" smtClean="0">
                <a:solidFill>
                  <a:srgbClr val="FFFF00"/>
                </a:solidFill>
                <a:latin typeface="Aldrich"/>
                <a:ea typeface="Aldrich"/>
                <a:cs typeface="Aldrich"/>
              </a:rPr>
              <a:t>Y </a:t>
            </a:r>
            <a:r>
              <a:rPr lang="es-ES" sz="2000" dirty="0">
                <a:solidFill>
                  <a:srgbClr val="FFFF00"/>
                </a:solidFill>
                <a:latin typeface="Aldrich"/>
                <a:ea typeface="Aldrich"/>
                <a:cs typeface="Aldrich"/>
              </a:rPr>
              <a:t>el nombre del fichero coincida con el nombre de la clase que se declara</a:t>
            </a:r>
            <a:r>
              <a:rPr lang="es-ES" sz="2000" dirty="0" smtClean="0">
                <a:solidFill>
                  <a:srgbClr val="FFFF00"/>
                </a:solidFill>
                <a:latin typeface="Aldrich"/>
                <a:ea typeface="Aldrich"/>
                <a:cs typeface="Aldrich"/>
              </a:rPr>
              <a:t>.								  </a:t>
            </a:r>
            <a:br>
              <a:rPr lang="es-ES" sz="2000" dirty="0" smtClean="0">
                <a:solidFill>
                  <a:srgbClr val="FFFF00"/>
                </a:solidFill>
                <a:latin typeface="Aldrich"/>
                <a:ea typeface="Aldrich"/>
                <a:cs typeface="Aldrich"/>
              </a:rPr>
            </a:br>
            <a:r>
              <a:rPr lang="es-ES" sz="2000" i="1" dirty="0" smtClean="0">
                <a:solidFill>
                  <a:srgbClr val="FFFF00"/>
                </a:solidFill>
                <a:latin typeface="Aldrich"/>
                <a:ea typeface="Aldrich"/>
                <a:cs typeface="Aldrich"/>
              </a:rPr>
              <a:t>Ejemplo</a:t>
            </a:r>
            <a:r>
              <a:rPr lang="es-ES" sz="2000" i="1" dirty="0">
                <a:solidFill>
                  <a:srgbClr val="FFFF00"/>
                </a:solidFill>
                <a:latin typeface="Aldrich"/>
                <a:ea typeface="Aldrich"/>
                <a:cs typeface="Aldrich"/>
              </a:rPr>
              <a:t>, si vamos a desarrollar una clase llamada </a:t>
            </a:r>
            <a:r>
              <a:rPr lang="es-ES" sz="2000" i="1" dirty="0" err="1">
                <a:solidFill>
                  <a:srgbClr val="FFFF00"/>
                </a:solidFill>
                <a:latin typeface="Aldrich"/>
                <a:ea typeface="Aldrich"/>
                <a:cs typeface="Aldrich"/>
              </a:rPr>
              <a:t>calculator</a:t>
            </a:r>
            <a:r>
              <a:rPr lang="es-ES" sz="2000" i="1" dirty="0">
                <a:solidFill>
                  <a:srgbClr val="FFFF00"/>
                </a:solidFill>
                <a:latin typeface="Aldrich"/>
                <a:ea typeface="Aldrich"/>
                <a:cs typeface="Aldrich"/>
              </a:rPr>
              <a:t>, el fichero cabecera que la declara por completo la llamaríamos "</a:t>
            </a:r>
            <a:r>
              <a:rPr lang="es-ES" sz="2000" i="1" dirty="0" err="1">
                <a:solidFill>
                  <a:srgbClr val="FFFF00"/>
                </a:solidFill>
                <a:latin typeface="Aldrich"/>
                <a:ea typeface="Aldrich"/>
                <a:cs typeface="Aldrich"/>
              </a:rPr>
              <a:t>calculator.h</a:t>
            </a:r>
            <a:r>
              <a:rPr lang="es-ES" sz="2000" i="1" dirty="0">
                <a:solidFill>
                  <a:srgbClr val="FFFF00"/>
                </a:solidFill>
                <a:latin typeface="Aldrich"/>
                <a:ea typeface="Aldrich"/>
                <a:cs typeface="Aldrich"/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424883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"/>
          <p:cNvSpPr/>
          <p:nvPr/>
        </p:nvSpPr>
        <p:spPr>
          <a:xfrm>
            <a:off x="367237" y="686069"/>
            <a:ext cx="8400484" cy="4192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58" name="Google Shape;358;p31"/>
          <p:cNvSpPr txBox="1">
            <a:spLocks noGrp="1"/>
          </p:cNvSpPr>
          <p:nvPr>
            <p:ph type="title"/>
          </p:nvPr>
        </p:nvSpPr>
        <p:spPr>
          <a:xfrm>
            <a:off x="350520" y="168409"/>
            <a:ext cx="84505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dirty="0"/>
              <a:t>Estructura de una Aplicación </a:t>
            </a:r>
            <a:r>
              <a:rPr lang="es-ES" dirty="0" smtClean="0"/>
              <a:t>QT </a:t>
            </a:r>
            <a:r>
              <a:rPr lang="es-ES" dirty="0"/>
              <a:t>- </a:t>
            </a:r>
            <a:r>
              <a:rPr lang="es-ES" dirty="0" err="1" smtClean="0"/>
              <a:t>Sources</a:t>
            </a:r>
            <a:endParaRPr lang="es-AR" dirty="0"/>
          </a:p>
        </p:txBody>
      </p:sp>
      <p:sp>
        <p:nvSpPr>
          <p:cNvPr id="3" name="2 Rectángulo"/>
          <p:cNvSpPr/>
          <p:nvPr/>
        </p:nvSpPr>
        <p:spPr>
          <a:xfrm>
            <a:off x="418851" y="824202"/>
            <a:ext cx="834887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rgbClr val="00B0F0"/>
              </a:buClr>
              <a:buSzPct val="150000"/>
            </a:pPr>
            <a:r>
              <a:rPr lang="es-ES" sz="2000" b="1" dirty="0">
                <a:solidFill>
                  <a:srgbClr val="00B0F0"/>
                </a:solidFill>
                <a:latin typeface="Aldrich"/>
                <a:ea typeface="Aldrich"/>
                <a:cs typeface="Aldrich"/>
              </a:rPr>
              <a:t>Ficheros Fuente (</a:t>
            </a:r>
            <a:r>
              <a:rPr lang="es-ES" sz="2000" b="1" dirty="0" err="1">
                <a:solidFill>
                  <a:srgbClr val="00B0F0"/>
                </a:solidFill>
                <a:latin typeface="Aldrich"/>
                <a:ea typeface="Aldrich"/>
                <a:cs typeface="Aldrich"/>
              </a:rPr>
              <a:t>sources</a:t>
            </a:r>
            <a:r>
              <a:rPr lang="es-ES" sz="2000" b="1" dirty="0">
                <a:solidFill>
                  <a:srgbClr val="00B0F0"/>
                </a:solidFill>
                <a:latin typeface="Aldrich"/>
                <a:ea typeface="Aldrich"/>
                <a:cs typeface="Aldrich"/>
              </a:rPr>
              <a:t>).- Con la extensión *.</a:t>
            </a:r>
            <a:r>
              <a:rPr lang="es-ES" sz="2000" b="1" dirty="0" err="1">
                <a:solidFill>
                  <a:srgbClr val="00B0F0"/>
                </a:solidFill>
                <a:latin typeface="Aldrich"/>
                <a:ea typeface="Aldrich"/>
                <a:cs typeface="Aldrich"/>
              </a:rPr>
              <a:t>cpp</a:t>
            </a:r>
            <a:r>
              <a:rPr lang="es-ES" sz="2000" b="1" dirty="0">
                <a:solidFill>
                  <a:srgbClr val="00B0F0"/>
                </a:solidFill>
                <a:latin typeface="Aldrich"/>
                <a:ea typeface="Aldrich"/>
                <a:cs typeface="Aldrich"/>
              </a:rPr>
              <a:t>. </a:t>
            </a:r>
            <a:endParaRPr lang="es-ES" sz="2000" b="1" dirty="0" smtClean="0">
              <a:solidFill>
                <a:srgbClr val="00B0F0"/>
              </a:solidFill>
              <a:latin typeface="Aldrich"/>
              <a:ea typeface="Aldrich"/>
              <a:cs typeface="Aldrich"/>
            </a:endParaRPr>
          </a:p>
          <a:p>
            <a:pPr marL="342900" indent="-342900" algn="just">
              <a:buClr>
                <a:srgbClr val="00B0F0"/>
              </a:buClr>
              <a:buSzPct val="150000"/>
              <a:buFont typeface="Arial" pitchFamily="34" charset="0"/>
              <a:buChar char="•"/>
            </a:pPr>
            <a:endParaRPr lang="es-ES" sz="2000" b="1" dirty="0">
              <a:solidFill>
                <a:srgbClr val="00B0F0"/>
              </a:solidFill>
              <a:latin typeface="Aldrich"/>
              <a:ea typeface="Aldrich"/>
              <a:cs typeface="Aldrich"/>
            </a:endParaRPr>
          </a:p>
          <a:p>
            <a:pPr marL="342900" indent="-342900" algn="just">
              <a:buClr>
                <a:srgbClr val="00B0F0"/>
              </a:buClr>
              <a:buSzPct val="150000"/>
              <a:buFont typeface="Arial" pitchFamily="34" charset="0"/>
              <a:buChar char="•"/>
            </a:pPr>
            <a:r>
              <a:rPr lang="es-ES" sz="2000" dirty="0" smtClean="0">
                <a:solidFill>
                  <a:srgbClr val="00B0F0"/>
                </a:solidFill>
                <a:latin typeface="Aldrich"/>
                <a:ea typeface="Aldrich"/>
                <a:cs typeface="Aldrich"/>
              </a:rPr>
              <a:t>Lo </a:t>
            </a:r>
            <a:r>
              <a:rPr lang="es-ES" sz="2000" dirty="0">
                <a:solidFill>
                  <a:srgbClr val="00B0F0"/>
                </a:solidFill>
                <a:latin typeface="Aldrich"/>
                <a:ea typeface="Aldrich"/>
                <a:cs typeface="Aldrich"/>
              </a:rPr>
              <a:t>más recomendable es que la implementación o desarrollo de cada miembro de una clase, esté contenido por completo en un fichero con el mismo nombre que la clase que implementa. </a:t>
            </a:r>
            <a:endParaRPr lang="es-ES" sz="2000" dirty="0" smtClean="0">
              <a:solidFill>
                <a:srgbClr val="00B0F0"/>
              </a:solidFill>
              <a:latin typeface="Aldrich"/>
              <a:ea typeface="Aldrich"/>
              <a:cs typeface="Aldrich"/>
            </a:endParaRPr>
          </a:p>
          <a:p>
            <a:pPr marL="342900" indent="-342900" algn="just">
              <a:buClr>
                <a:srgbClr val="00B0F0"/>
              </a:buClr>
              <a:buSzPct val="150000"/>
              <a:buFont typeface="Arial" pitchFamily="34" charset="0"/>
              <a:buChar char="•"/>
            </a:pPr>
            <a:endParaRPr lang="es-ES" sz="2000" dirty="0">
              <a:solidFill>
                <a:srgbClr val="00B0F0"/>
              </a:solidFill>
              <a:latin typeface="Aldrich"/>
              <a:ea typeface="Aldrich"/>
              <a:cs typeface="Aldrich"/>
            </a:endParaRPr>
          </a:p>
          <a:p>
            <a:pPr marL="342900" indent="-342900" algn="just">
              <a:buClr>
                <a:srgbClr val="00B0F0"/>
              </a:buClr>
              <a:buSzPct val="150000"/>
              <a:buFont typeface="Arial" pitchFamily="34" charset="0"/>
              <a:buChar char="•"/>
            </a:pPr>
            <a:r>
              <a:rPr lang="es-ES" sz="2000" dirty="0" smtClean="0">
                <a:solidFill>
                  <a:srgbClr val="00B0F0"/>
                </a:solidFill>
                <a:latin typeface="Aldrich"/>
                <a:ea typeface="Aldrich"/>
                <a:cs typeface="Aldrich"/>
              </a:rPr>
              <a:t>Ejemplo</a:t>
            </a:r>
            <a:r>
              <a:rPr lang="es-ES" sz="2000" dirty="0">
                <a:solidFill>
                  <a:srgbClr val="00B0F0"/>
                </a:solidFill>
                <a:latin typeface="Aldrich"/>
                <a:ea typeface="Aldrich"/>
                <a:cs typeface="Aldrich"/>
              </a:rPr>
              <a:t>, la implementación de la clase </a:t>
            </a:r>
            <a:r>
              <a:rPr lang="es-ES" sz="2000" dirty="0" err="1">
                <a:solidFill>
                  <a:srgbClr val="00B0F0"/>
                </a:solidFill>
                <a:latin typeface="Aldrich"/>
                <a:ea typeface="Aldrich"/>
                <a:cs typeface="Aldrich"/>
              </a:rPr>
              <a:t>calculator</a:t>
            </a:r>
            <a:r>
              <a:rPr lang="es-ES" sz="2000" dirty="0">
                <a:solidFill>
                  <a:srgbClr val="00B0F0"/>
                </a:solidFill>
                <a:latin typeface="Aldrich"/>
                <a:ea typeface="Aldrich"/>
                <a:cs typeface="Aldrich"/>
              </a:rPr>
              <a:t>, estaría en el fichero de nombre "calculator.cpp". Dentro de los ficheros fuentes, siempre hay uno que contiene la función principal (</a:t>
            </a:r>
            <a:r>
              <a:rPr lang="es-ES" sz="2000" dirty="0" err="1">
                <a:solidFill>
                  <a:srgbClr val="00B0F0"/>
                </a:solidFill>
                <a:latin typeface="Aldrich"/>
                <a:ea typeface="Aldrich"/>
                <a:cs typeface="Aldrich"/>
              </a:rPr>
              <a:t>main</a:t>
            </a:r>
            <a:r>
              <a:rPr lang="es-ES" sz="2000" dirty="0">
                <a:solidFill>
                  <a:srgbClr val="00B0F0"/>
                </a:solidFill>
                <a:latin typeface="Aldrich"/>
                <a:ea typeface="Aldrich"/>
                <a:cs typeface="Aldrich"/>
              </a:rPr>
              <a:t>) y cuyo nombre será "main.cpp".</a:t>
            </a:r>
          </a:p>
        </p:txBody>
      </p:sp>
    </p:spTree>
    <p:extLst>
      <p:ext uri="{BB962C8B-B14F-4D97-AF65-F5344CB8AC3E}">
        <p14:creationId xmlns:p14="http://schemas.microsoft.com/office/powerpoint/2010/main" val="389152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"/>
          <p:cNvSpPr/>
          <p:nvPr/>
        </p:nvSpPr>
        <p:spPr>
          <a:xfrm>
            <a:off x="367237" y="686069"/>
            <a:ext cx="8400484" cy="4192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58" name="Google Shape;358;p31"/>
          <p:cNvSpPr txBox="1">
            <a:spLocks noGrp="1"/>
          </p:cNvSpPr>
          <p:nvPr>
            <p:ph type="title"/>
          </p:nvPr>
        </p:nvSpPr>
        <p:spPr>
          <a:xfrm>
            <a:off x="350520" y="168409"/>
            <a:ext cx="84505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dirty="0"/>
              <a:t>Estructura de una Aplicación </a:t>
            </a:r>
            <a:r>
              <a:rPr lang="es-ES" dirty="0" smtClean="0"/>
              <a:t>QT </a:t>
            </a:r>
            <a:r>
              <a:rPr lang="es-ES" dirty="0"/>
              <a:t>- </a:t>
            </a:r>
            <a:r>
              <a:rPr lang="es-AR" dirty="0"/>
              <a:t>P</a:t>
            </a:r>
            <a:r>
              <a:rPr lang="es-AR" dirty="0" smtClean="0"/>
              <a:t>roject</a:t>
            </a:r>
            <a:endParaRPr lang="es-AR" dirty="0"/>
          </a:p>
        </p:txBody>
      </p:sp>
      <p:sp>
        <p:nvSpPr>
          <p:cNvPr id="3" name="2 Rectángulo"/>
          <p:cNvSpPr/>
          <p:nvPr/>
        </p:nvSpPr>
        <p:spPr>
          <a:xfrm>
            <a:off x="418851" y="824202"/>
            <a:ext cx="834887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bg2"/>
              </a:buClr>
              <a:buSzPct val="150000"/>
            </a:pPr>
            <a:r>
              <a:rPr lang="es-ES" sz="2000" b="1" dirty="0">
                <a:solidFill>
                  <a:schemeClr val="bg2"/>
                </a:solidFill>
                <a:latin typeface="Aldrich"/>
                <a:ea typeface="Aldrich"/>
                <a:cs typeface="Aldrich"/>
              </a:rPr>
              <a:t>Fichero de proyecto (</a:t>
            </a:r>
            <a:r>
              <a:rPr lang="es-ES" sz="2000" b="1" dirty="0" err="1">
                <a:solidFill>
                  <a:schemeClr val="bg2"/>
                </a:solidFill>
                <a:latin typeface="Aldrich"/>
                <a:ea typeface="Aldrich"/>
                <a:cs typeface="Aldrich"/>
              </a:rPr>
              <a:t>project</a:t>
            </a:r>
            <a:r>
              <a:rPr lang="es-ES" sz="2000" b="1" dirty="0">
                <a:solidFill>
                  <a:schemeClr val="bg2"/>
                </a:solidFill>
                <a:latin typeface="Aldrich"/>
                <a:ea typeface="Aldrich"/>
                <a:cs typeface="Aldrich"/>
              </a:rPr>
              <a:t>).- Con la extensión *.pro</a:t>
            </a:r>
            <a:r>
              <a:rPr lang="es-ES" sz="2000" b="1" dirty="0" smtClean="0">
                <a:solidFill>
                  <a:schemeClr val="bg2"/>
                </a:solidFill>
                <a:latin typeface="Aldrich"/>
                <a:ea typeface="Aldrich"/>
                <a:cs typeface="Aldrich"/>
              </a:rPr>
              <a:t>.</a:t>
            </a:r>
          </a:p>
          <a:p>
            <a:pPr algn="just">
              <a:buClr>
                <a:schemeClr val="bg2"/>
              </a:buClr>
              <a:buSzPct val="150000"/>
            </a:pPr>
            <a:r>
              <a:rPr lang="es-ES" sz="2000" b="1" dirty="0" smtClean="0">
                <a:solidFill>
                  <a:schemeClr val="bg2"/>
                </a:solidFill>
                <a:latin typeface="Aldrich"/>
                <a:ea typeface="Aldrich"/>
                <a:cs typeface="Aldrich"/>
              </a:rPr>
              <a:t> </a:t>
            </a:r>
            <a:endParaRPr lang="es-ES" sz="2000" dirty="0">
              <a:solidFill>
                <a:schemeClr val="bg2"/>
              </a:solidFill>
              <a:latin typeface="Aldrich"/>
              <a:ea typeface="Aldrich"/>
              <a:cs typeface="Aldrich"/>
            </a:endParaRPr>
          </a:p>
          <a:p>
            <a:pPr marL="342900" indent="-342900" algn="just">
              <a:buClr>
                <a:schemeClr val="bg2"/>
              </a:buClr>
              <a:buSzPct val="150000"/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bg2"/>
                </a:solidFill>
                <a:latin typeface="Aldrich"/>
                <a:ea typeface="Aldrich"/>
                <a:cs typeface="Aldrich"/>
              </a:rPr>
              <a:t>Es </a:t>
            </a:r>
            <a:r>
              <a:rPr lang="es-ES" sz="2000" dirty="0">
                <a:solidFill>
                  <a:schemeClr val="bg2"/>
                </a:solidFill>
                <a:latin typeface="Aldrich"/>
                <a:ea typeface="Aldrich"/>
                <a:cs typeface="Aldrich"/>
              </a:rPr>
              <a:t>un fichero que puede generarse y rellenarse automáticamente con el </a:t>
            </a:r>
            <a:r>
              <a:rPr lang="es-ES" sz="2000" dirty="0" err="1">
                <a:solidFill>
                  <a:schemeClr val="bg2"/>
                </a:solidFill>
                <a:latin typeface="Aldrich"/>
                <a:ea typeface="Aldrich"/>
                <a:cs typeface="Aldrich"/>
              </a:rPr>
              <a:t>Qt</a:t>
            </a:r>
            <a:r>
              <a:rPr lang="es-ES" sz="2000" dirty="0">
                <a:solidFill>
                  <a:schemeClr val="bg2"/>
                </a:solidFill>
                <a:latin typeface="Aldrich"/>
                <a:ea typeface="Aldrich"/>
                <a:cs typeface="Aldrich"/>
              </a:rPr>
              <a:t> </a:t>
            </a:r>
            <a:r>
              <a:rPr lang="es-ES" sz="2000" dirty="0" err="1">
                <a:solidFill>
                  <a:schemeClr val="bg2"/>
                </a:solidFill>
                <a:latin typeface="Aldrich"/>
                <a:ea typeface="Aldrich"/>
                <a:cs typeface="Aldrich"/>
              </a:rPr>
              <a:t>Creator</a:t>
            </a:r>
            <a:r>
              <a:rPr lang="es-ES" sz="2000" dirty="0">
                <a:solidFill>
                  <a:schemeClr val="bg2"/>
                </a:solidFill>
                <a:latin typeface="Aldrich"/>
                <a:ea typeface="Aldrich"/>
                <a:cs typeface="Aldrich"/>
              </a:rPr>
              <a:t>, </a:t>
            </a:r>
            <a:endParaRPr lang="es-ES" sz="2000" dirty="0" smtClean="0">
              <a:solidFill>
                <a:schemeClr val="bg2"/>
              </a:solidFill>
              <a:latin typeface="Aldrich"/>
              <a:ea typeface="Aldrich"/>
              <a:cs typeface="Aldrich"/>
            </a:endParaRPr>
          </a:p>
          <a:p>
            <a:pPr marL="342900" indent="-342900" algn="just">
              <a:buClr>
                <a:schemeClr val="bg2"/>
              </a:buClr>
              <a:buSzPct val="150000"/>
              <a:buFont typeface="Arial" pitchFamily="34" charset="0"/>
              <a:buChar char="•"/>
            </a:pPr>
            <a:endParaRPr lang="es-ES" sz="2000" dirty="0">
              <a:solidFill>
                <a:schemeClr val="bg2"/>
              </a:solidFill>
              <a:latin typeface="Aldrich"/>
              <a:ea typeface="Aldrich"/>
              <a:cs typeface="Aldrich"/>
            </a:endParaRPr>
          </a:p>
          <a:p>
            <a:pPr marL="342900" indent="-342900" algn="just">
              <a:buClr>
                <a:schemeClr val="bg2"/>
              </a:buClr>
              <a:buSzPct val="150000"/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bg2"/>
                </a:solidFill>
                <a:latin typeface="Aldrich"/>
                <a:ea typeface="Aldrich"/>
                <a:cs typeface="Aldrich"/>
              </a:rPr>
              <a:t>o </a:t>
            </a:r>
            <a:r>
              <a:rPr lang="es-ES" sz="2000" dirty="0">
                <a:solidFill>
                  <a:schemeClr val="bg2"/>
                </a:solidFill>
                <a:latin typeface="Aldrich"/>
                <a:ea typeface="Aldrich"/>
                <a:cs typeface="Aldrich"/>
              </a:rPr>
              <a:t>que puede no existir, y deba antes ser creador con el comando "</a:t>
            </a:r>
            <a:r>
              <a:rPr lang="es-ES" sz="2000" dirty="0" err="1">
                <a:solidFill>
                  <a:schemeClr val="bg2"/>
                </a:solidFill>
                <a:latin typeface="Aldrich"/>
                <a:ea typeface="Aldrich"/>
                <a:cs typeface="Aldrich"/>
              </a:rPr>
              <a:t>qmake</a:t>
            </a:r>
            <a:r>
              <a:rPr lang="es-ES" sz="2000" dirty="0">
                <a:solidFill>
                  <a:schemeClr val="bg2"/>
                </a:solidFill>
                <a:latin typeface="Aldrich"/>
                <a:ea typeface="Aldrich"/>
                <a:cs typeface="Aldrich"/>
              </a:rPr>
              <a:t> -</a:t>
            </a:r>
            <a:r>
              <a:rPr lang="es-ES" sz="2000" dirty="0" err="1">
                <a:solidFill>
                  <a:schemeClr val="bg2"/>
                </a:solidFill>
                <a:latin typeface="Aldrich"/>
                <a:ea typeface="Aldrich"/>
                <a:cs typeface="Aldrich"/>
              </a:rPr>
              <a:t>project</a:t>
            </a:r>
            <a:r>
              <a:rPr lang="es-ES" sz="2000" dirty="0">
                <a:solidFill>
                  <a:schemeClr val="bg2"/>
                </a:solidFill>
                <a:latin typeface="Aldrich"/>
                <a:ea typeface="Aldrich"/>
                <a:cs typeface="Aldrich"/>
              </a:rPr>
              <a:t>" antes de la compilación definitiva</a:t>
            </a:r>
            <a:r>
              <a:rPr lang="es-ES" sz="2000" dirty="0" smtClean="0">
                <a:solidFill>
                  <a:schemeClr val="bg2"/>
                </a:solidFill>
                <a:latin typeface="Aldrich"/>
                <a:ea typeface="Aldrich"/>
                <a:cs typeface="Aldrich"/>
              </a:rPr>
              <a:t>.</a:t>
            </a:r>
          </a:p>
          <a:p>
            <a:pPr marL="342900" indent="-342900" algn="just">
              <a:buClr>
                <a:schemeClr val="bg2"/>
              </a:buClr>
              <a:buSzPct val="150000"/>
              <a:buFont typeface="Arial" pitchFamily="34" charset="0"/>
              <a:buChar char="•"/>
            </a:pPr>
            <a:endParaRPr lang="es-ES" sz="2000" dirty="0">
              <a:solidFill>
                <a:schemeClr val="bg2"/>
              </a:solidFill>
              <a:latin typeface="Aldrich"/>
              <a:ea typeface="Aldrich"/>
              <a:cs typeface="Aldrich"/>
            </a:endParaRPr>
          </a:p>
          <a:p>
            <a:pPr marL="342900" indent="-342900" algn="just">
              <a:buClr>
                <a:schemeClr val="bg2"/>
              </a:buClr>
              <a:buSzPct val="150000"/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bg2"/>
                </a:solidFill>
                <a:latin typeface="Aldrich"/>
                <a:ea typeface="Aldrich"/>
                <a:cs typeface="Aldrich"/>
              </a:rPr>
              <a:t>El </a:t>
            </a:r>
            <a:r>
              <a:rPr lang="es-ES" sz="2000" dirty="0">
                <a:solidFill>
                  <a:schemeClr val="bg2"/>
                </a:solidFill>
                <a:latin typeface="Aldrich"/>
                <a:ea typeface="Aldrich"/>
                <a:cs typeface="Aldrich"/>
              </a:rPr>
              <a:t>nombre del mismo coincidirá con el de la carpeta de proyecto creada. </a:t>
            </a:r>
          </a:p>
        </p:txBody>
      </p:sp>
    </p:spTree>
    <p:extLst>
      <p:ext uri="{BB962C8B-B14F-4D97-AF65-F5344CB8AC3E}">
        <p14:creationId xmlns:p14="http://schemas.microsoft.com/office/powerpoint/2010/main" val="279520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"/>
          <p:cNvSpPr/>
          <p:nvPr/>
        </p:nvSpPr>
        <p:spPr>
          <a:xfrm>
            <a:off x="367237" y="686069"/>
            <a:ext cx="8400484" cy="4192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58" name="Google Shape;358;p31"/>
          <p:cNvSpPr txBox="1">
            <a:spLocks noGrp="1"/>
          </p:cNvSpPr>
          <p:nvPr>
            <p:ph type="title"/>
          </p:nvPr>
        </p:nvSpPr>
        <p:spPr>
          <a:xfrm>
            <a:off x="350520" y="168409"/>
            <a:ext cx="84505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dirty="0"/>
              <a:t>¿</a:t>
            </a:r>
            <a:r>
              <a:rPr lang="es-ES" dirty="0" smtClean="0"/>
              <a:t>Que es </a:t>
            </a:r>
            <a:r>
              <a:rPr lang="es-ES" dirty="0" err="1" smtClean="0"/>
              <a:t>Qobject</a:t>
            </a:r>
            <a:r>
              <a:rPr lang="es-ES" dirty="0" smtClean="0"/>
              <a:t>?</a:t>
            </a:r>
            <a:endParaRPr lang="es-AR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67237" y="686068"/>
            <a:ext cx="8400484" cy="4192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algn="just"/>
            <a:r>
              <a:rPr lang="es-AR" b="0" dirty="0" smtClean="0"/>
              <a:t>Es la clase principal. Todos los </a:t>
            </a:r>
            <a:r>
              <a:rPr lang="es-AR" b="0" dirty="0" err="1" smtClean="0"/>
              <a:t>widgets</a:t>
            </a:r>
            <a:r>
              <a:rPr lang="es-AR" b="0" dirty="0" smtClean="0"/>
              <a:t> usados para crear la GUI derivan de esta clase</a:t>
            </a:r>
          </a:p>
          <a:p>
            <a:pPr algn="just"/>
            <a:endParaRPr lang="es-AR" b="0" dirty="0" smtClean="0"/>
          </a:p>
          <a:p>
            <a:pPr marL="0" indent="0" algn="just"/>
            <a:r>
              <a:rPr lang="es-AR" u="sng" dirty="0" smtClean="0"/>
              <a:t>Característica</a:t>
            </a:r>
          </a:p>
          <a:p>
            <a:pPr marL="0" indent="0" algn="just"/>
            <a:endParaRPr lang="es-AR" u="sng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b="0" dirty="0" smtClean="0"/>
              <a:t>No es copiable, toda instancia de la misma es única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AR" b="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b="0" dirty="0" smtClean="0"/>
              <a:t>Todo objeto </a:t>
            </a:r>
            <a:r>
              <a:rPr lang="es-AR" b="0" dirty="0" err="1" smtClean="0"/>
              <a:t>QObject</a:t>
            </a:r>
            <a:r>
              <a:rPr lang="es-AR" b="0" dirty="0" smtClean="0"/>
              <a:t> es único e individual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AR" b="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b="0" dirty="0" smtClean="0"/>
              <a:t>Tienen un nombre (propiedad </a:t>
            </a:r>
            <a:r>
              <a:rPr lang="es-AR" b="0" i="1" dirty="0" err="1" smtClean="0"/>
              <a:t>objectName</a:t>
            </a:r>
            <a:r>
              <a:rPr lang="es-AR" b="0" dirty="0" smtClean="0"/>
              <a:t>)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AR" b="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b="0" dirty="0" smtClean="0"/>
              <a:t> Cada objeto, esta situado en algún lugar específico de la jerarquía de 	clases </a:t>
            </a:r>
            <a:r>
              <a:rPr lang="es-AR" b="0" dirty="0" err="1" smtClean="0"/>
              <a:t>Qobject</a:t>
            </a:r>
            <a:endParaRPr lang="es-AR" b="0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s-AR" b="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b="0" dirty="0" smtClean="0"/>
              <a:t>Finalmente cada </a:t>
            </a:r>
            <a:r>
              <a:rPr lang="es-AR" b="0" dirty="0" err="1" smtClean="0"/>
              <a:t>QObject</a:t>
            </a:r>
            <a:r>
              <a:rPr lang="es-AR" b="0" dirty="0" smtClean="0"/>
              <a:t>, tiene conexión con otros con otros objetos 	mediante conexiones señales-slot</a:t>
            </a:r>
          </a:p>
          <a:p>
            <a:pPr marL="0" indent="0" algn="just"/>
            <a:endParaRPr lang="es-AR" b="0" dirty="0" smtClean="0"/>
          </a:p>
          <a:p>
            <a:pPr marL="0" indent="0" algn="just"/>
            <a:endParaRPr lang="es-AR" b="0" dirty="0" smtClean="0"/>
          </a:p>
          <a:p>
            <a:pPr marL="0" indent="0" algn="just"/>
            <a:endParaRPr lang="es-AR" b="0" dirty="0"/>
          </a:p>
        </p:txBody>
      </p:sp>
    </p:spTree>
    <p:extLst>
      <p:ext uri="{BB962C8B-B14F-4D97-AF65-F5344CB8AC3E}">
        <p14:creationId xmlns:p14="http://schemas.microsoft.com/office/powerpoint/2010/main" val="82767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nior Frontend Developer Portfolio by Slidesgo">
  <a:themeElements>
    <a:clrScheme name="Simple Light">
      <a:dk1>
        <a:srgbClr val="FFFFFF"/>
      </a:dk1>
      <a:lt1>
        <a:srgbClr val="292828"/>
      </a:lt1>
      <a:dk2>
        <a:srgbClr val="A67FF1"/>
      </a:dk2>
      <a:lt2>
        <a:srgbClr val="F5B150"/>
      </a:lt2>
      <a:accent1>
        <a:srgbClr val="C0E67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10984</TotalTime>
  <Words>1000</Words>
  <Application>Microsoft Office PowerPoint</Application>
  <PresentationFormat>Presentación en pantalla (16:9)</PresentationFormat>
  <Paragraphs>92</Paragraphs>
  <Slides>14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Aldrich</vt:lpstr>
      <vt:lpstr>Nunito Light</vt:lpstr>
      <vt:lpstr>IBM Plex Mono</vt:lpstr>
      <vt:lpstr>Anaheim</vt:lpstr>
      <vt:lpstr>Open Sans</vt:lpstr>
      <vt:lpstr>Senior Frontend Developer Portfolio by Slidesgo</vt:lpstr>
      <vt:lpstr>Programacion II [ PRACTICA ]</vt:lpstr>
      <vt:lpstr>INTERFAZ GRAFICA DE USUARIOS (G.U.I)</vt:lpstr>
      <vt:lpstr>Interfaz Gráfica de Usuario o GUI</vt:lpstr>
      <vt:lpstr>Estructura de una Aplicación QT</vt:lpstr>
      <vt:lpstr>Estructura de una Aplicación QT- forms</vt:lpstr>
      <vt:lpstr>Estructura de una Aplicación QT - headers</vt:lpstr>
      <vt:lpstr>Estructura de una Aplicación QT - Sources</vt:lpstr>
      <vt:lpstr>Estructura de una Aplicación QT - Project</vt:lpstr>
      <vt:lpstr>¿Que es Qobject?</vt:lpstr>
      <vt:lpstr>Qobject - Propiedades de un objeto </vt:lpstr>
      <vt:lpstr>&lt;&lt; A PROGRAMAR &gt;&gt;</vt:lpstr>
      <vt:lpstr>Retos de Programacion</vt:lpstr>
      <vt:lpstr>VARIOS</vt:lpstr>
      <vt:lpstr>Calculadora (Front)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 II [ PRACTICA ]</dc:title>
  <dc:creator>CarlosOC</dc:creator>
  <cp:lastModifiedBy>Win10</cp:lastModifiedBy>
  <cp:revision>124</cp:revision>
  <dcterms:modified xsi:type="dcterms:W3CDTF">2024-09-18T00:04:54Z</dcterms:modified>
</cp:coreProperties>
</file>