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04" r:id="rId3"/>
    <p:sldId id="355" r:id="rId4"/>
    <p:sldId id="340" r:id="rId5"/>
    <p:sldId id="297" r:id="rId6"/>
    <p:sldId id="353" r:id="rId7"/>
    <p:sldId id="348" r:id="rId8"/>
    <p:sldId id="349" r:id="rId9"/>
    <p:sldId id="350" r:id="rId10"/>
    <p:sldId id="338" r:id="rId11"/>
    <p:sldId id="323" r:id="rId12"/>
    <p:sldId id="347" r:id="rId13"/>
    <p:sldId id="333" r:id="rId14"/>
  </p:sldIdLst>
  <p:sldSz cx="9144000" cy="5143500" type="screen16x9"/>
  <p:notesSz cx="6858000" cy="9144000"/>
  <p:embeddedFontLst>
    <p:embeddedFont>
      <p:font typeface="IBM Plex Mono" charset="0"/>
      <p:regular r:id="rId16"/>
      <p:bold r:id="rId17"/>
      <p:italic r:id="rId18"/>
      <p:boldItalic r:id="rId19"/>
    </p:embeddedFont>
    <p:embeddedFont>
      <p:font typeface="Anaheim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Aldrich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242424"/>
    <a:srgbClr val="171717"/>
    <a:srgbClr val="0D0D0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83653B-320A-4D04-B1AD-C81342A9A7DB}">
  <a:tblStyle styleId="{BE83653B-320A-4D04-B1AD-C81342A9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E2C64-5814-416C-95E1-FAC50E9F43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875" autoAdjust="0"/>
  </p:normalViewPr>
  <p:slideViewPr>
    <p:cSldViewPr snapToGrid="0">
      <p:cViewPr>
        <p:scale>
          <a:sx n="125" d="100"/>
          <a:sy n="125" d="100"/>
        </p:scale>
        <p:origin x="-47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8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70" r:id="rId8"/>
    <p:sldLayoutId id="2147483671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qthelp://org.qt-project.qtwidgets.550/qtwidgets/qmessagebox.html#critic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qthelp://org.qt-project.qtwidgets.550/qtwidgets/qmessagebox.html#warn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qthelp://org.qt-project.qtwidgets.550/qtwidgets/qmessagebox.html#ques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54365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45507" y="1143345"/>
            <a:ext cx="4473280" cy="30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Programacion II</a:t>
            </a:r>
            <a:br>
              <a:rPr lang="en" dirty="0" smtClean="0"/>
            </a:br>
            <a:r>
              <a:rPr lang="en" dirty="0" smtClean="0"/>
              <a:t>[ PRACTICA ]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585958" y="1860947"/>
            <a:ext cx="1339484" cy="754506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08;p34"/>
          <p:cNvSpPr txBox="1">
            <a:spLocks/>
          </p:cNvSpPr>
          <p:nvPr/>
        </p:nvSpPr>
        <p:spPr>
          <a:xfrm>
            <a:off x="5318787" y="3074550"/>
            <a:ext cx="2497199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60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07</a:t>
            </a:r>
            <a:endParaRPr lang="en" sz="6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&lt;&lt; A PROGRAMAR &gt;&gt;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9" y="680720"/>
            <a:ext cx="8495551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-14875"/>
            <a:ext cx="9144003" cy="5158499"/>
          </a:xfrm>
          <a:prstGeom prst="rect">
            <a:avLst/>
          </a:prstGeom>
        </p:spPr>
      </p:pic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3259720" cy="1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Retos de Programacion</a:t>
            </a:r>
            <a:endParaRPr sz="3200"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01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 smtClean="0"/>
              <a:t>Calculadora (Front)</a:t>
            </a:r>
            <a:endParaRPr sz="2400" dirty="0"/>
          </a:p>
        </p:txBody>
      </p:sp>
      <p:sp>
        <p:nvSpPr>
          <p:cNvPr id="2" name="1 Rectángulo"/>
          <p:cNvSpPr/>
          <p:nvPr/>
        </p:nvSpPr>
        <p:spPr>
          <a:xfrm>
            <a:off x="4145280" y="813435"/>
            <a:ext cx="4221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Teniendo el Front realizado, Desarrollar todas las operaciones de una calculadora </a:t>
            </a: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sensilla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  <a:endParaRPr lang="es-AR" sz="2000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823595"/>
            <a:ext cx="3583305" cy="36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7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02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 smtClean="0"/>
              <a:t>VARIOS</a:t>
            </a:r>
            <a:endParaRPr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3286" y="1109667"/>
            <a:ext cx="769569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Generar todos los tipo de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QMessageBox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, y ver las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devolucion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en in valor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int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de sus botones.</a:t>
            </a: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Usando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Signal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y Slot (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Connect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 con un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boton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abrir algunas de las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QMessageBox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(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Critical,Informacion,Adevertencia,Pregunta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</a:t>
            </a: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Usando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Signal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&amp; Slot (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connect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 poner tres botones en el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front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usando el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layout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horizontal (uno debajo del otro) y cambiar a 3 colores diferentes el fondo de la ventana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Widget</a:t>
            </a: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u="sng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Usando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Signal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&amp; Slot (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connect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 poner tres botones en el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front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y un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Qlabel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, uno de los botones generar un mensaje, otro limpiara el </a:t>
            </a:r>
            <a:r>
              <a:rPr lang="es-ES" sz="16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Qlabel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y el ultimo mostrara otro mensaje.</a:t>
            </a:r>
            <a:endParaRPr lang="es-ES" sz="1600" dirty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39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16626" r="16626"/>
          <a:stretch/>
        </p:blipFill>
        <p:spPr>
          <a:xfrm>
            <a:off x="3302421" y="905132"/>
            <a:ext cx="1817206" cy="1817208"/>
          </a:xfrm>
          <a:prstGeom prst="rect">
            <a:avLst/>
          </a:prstGeom>
        </p:spPr>
      </p:pic>
      <p:sp>
        <p:nvSpPr>
          <p:cNvPr id="457" name="Google Shape;457;p37"/>
          <p:cNvSpPr/>
          <p:nvPr/>
        </p:nvSpPr>
        <p:spPr>
          <a:xfrm>
            <a:off x="3302425" y="905124"/>
            <a:ext cx="18171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5230905" y="984924"/>
            <a:ext cx="3133165" cy="181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dirty="0" smtClean="0"/>
              <a:t>INTERFAZ GRAFICA DE USUARIOS</a:t>
            </a:r>
            <a:br>
              <a:rPr lang="es-AR" dirty="0" smtClean="0"/>
            </a:br>
            <a:r>
              <a:rPr lang="es-AR" dirty="0" smtClean="0"/>
              <a:t>(G.U.I)</a:t>
            </a:r>
            <a:endParaRPr dirty="0"/>
          </a:p>
        </p:txBody>
      </p:sp>
      <p:pic>
        <p:nvPicPr>
          <p:cNvPr id="460" name="Google Shape;46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2376" r="22371"/>
          <a:stretch/>
        </p:blipFill>
        <p:spPr>
          <a:xfrm>
            <a:off x="1007400" y="1064724"/>
            <a:ext cx="2440525" cy="2909577"/>
          </a:xfrm>
          <a:prstGeom prst="rect">
            <a:avLst/>
          </a:prstGeom>
        </p:spPr>
      </p:pic>
      <p:pic>
        <p:nvPicPr>
          <p:cNvPr id="461" name="Google Shape;461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16886" b="16892"/>
          <a:stretch/>
        </p:blipFill>
        <p:spPr>
          <a:xfrm>
            <a:off x="3185399" y="3061625"/>
            <a:ext cx="3257298" cy="1437700"/>
          </a:xfrm>
          <a:prstGeom prst="rect">
            <a:avLst/>
          </a:prstGeom>
        </p:spPr>
      </p:pic>
      <p:sp>
        <p:nvSpPr>
          <p:cNvPr id="462" name="Google Shape;462;p37"/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185300" y="3061624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1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68686" y="687514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dirty="0" err="1" smtClean="0"/>
              <a:t>Signals</a:t>
            </a:r>
            <a:r>
              <a:rPr lang="es-AR" dirty="0" smtClean="0"/>
              <a:t> &amp; Slot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374857" y="1288661"/>
            <a:ext cx="83119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Todo objeto derivado de 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QObject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puede poseer dos tipos de funciones propias especiales</a:t>
            </a:r>
            <a:r>
              <a:rPr lang="es-ES" sz="1600" dirty="0" smtClean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algn="just"/>
            <a:endParaRPr lang="es-ES" sz="1600" dirty="0" smtClean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signals</a:t>
            </a: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.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funciones  que permiten emitir una señal cuando hay algún cambio de estado en el objeto al que pertenecen</a:t>
            </a: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600" dirty="0" smtClean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Clr>
                <a:schemeClr val="tx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slots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.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funciones que son el final de la conexión, y que ejecutan una serie de acciones una vez reciben  el mensaje de la señal.</a:t>
            </a:r>
          </a:p>
          <a:p>
            <a:pPr algn="just"/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5440" y="700693"/>
            <a:ext cx="8341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Qt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crea una forma dinámica de comunicar eventos con los cambios de estado que estos provocan y las reacciones de los mismos.</a:t>
            </a:r>
            <a:endParaRPr lang="es-ES" sz="16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955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74858" y="668464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AR" dirty="0" err="1"/>
              <a:t>Signals</a:t>
            </a:r>
            <a:r>
              <a:rPr lang="es-AR" dirty="0"/>
              <a:t> &amp; Slot</a:t>
            </a:r>
            <a:endParaRPr dirty="0"/>
          </a:p>
        </p:txBody>
      </p:sp>
      <p:sp>
        <p:nvSpPr>
          <p:cNvPr id="18" name="17 Rectángulo"/>
          <p:cNvSpPr/>
          <p:nvPr/>
        </p:nvSpPr>
        <p:spPr>
          <a:xfrm>
            <a:off x="3346703" y="789235"/>
            <a:ext cx="53219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Una señal puede  conectarse a más de un slot, para llevar a cabo diferentes actividades. También varios señales diferentes pueden conectarse con un mismo slot, y tendríamos una actividad que puede ser desatada de varias formas diferentes. </a:t>
            </a:r>
            <a:endParaRPr lang="es-ES" sz="1600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4857" y="4205034"/>
            <a:ext cx="840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Usamos </a:t>
            </a:r>
            <a:r>
              <a:rPr lang="es-ES" sz="1600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las macros SIGNAL  y SLOT para envolver a las funciones </a:t>
            </a:r>
            <a:r>
              <a:rPr lang="es-ES" sz="1600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signal</a:t>
            </a:r>
            <a:r>
              <a:rPr lang="es-ES" sz="1600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y slot con los tipos de sus parámetros.</a:t>
            </a:r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8" y="789234"/>
            <a:ext cx="2883697" cy="29659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Rectángulo"/>
          <p:cNvSpPr/>
          <p:nvPr/>
        </p:nvSpPr>
        <p:spPr>
          <a:xfrm>
            <a:off x="3346703" y="2537547"/>
            <a:ext cx="4527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Veamos como es la forma del método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connect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  <a:endParaRPr lang="es-ES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74858" y="3819691"/>
            <a:ext cx="8400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bool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QObject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connect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(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const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QObject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*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sender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SIGNAL(*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signal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),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const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QObject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*receiver, SLOT(*slot) </a:t>
            </a:r>
            <a:r>
              <a:rPr lang="es-ES" sz="12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</a:t>
            </a:r>
            <a:endParaRPr lang="es-ES" sz="1800" dirty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920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 smtClean="0"/>
              <a:t>QMessageBox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67237" y="766375"/>
            <a:ext cx="82890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Es una ventana modal que presenta al usuario una pregunta, y recibe una respuesta.  Las hay de 4 tipos</a:t>
            </a:r>
            <a:r>
              <a:rPr lang="es-ES" sz="2000" b="1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algn="just"/>
            <a:endParaRPr lang="es-ES" sz="2000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Warning</a:t>
            </a:r>
            <a:endParaRPr lang="es-ES" sz="2000" dirty="0" smtClean="0">
              <a:solidFill>
                <a:srgbClr val="FFFF0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rgbClr val="FFFF0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Question</a:t>
            </a:r>
            <a:endParaRPr lang="es-ES" sz="2000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rgbClr val="0070C0"/>
                </a:solidFill>
                <a:latin typeface="Aldrich"/>
                <a:ea typeface="Aldrich"/>
                <a:cs typeface="Aldrich"/>
              </a:rPr>
              <a:t>Information</a:t>
            </a:r>
            <a:endParaRPr lang="es-ES" sz="2000" dirty="0" smtClean="0">
              <a:solidFill>
                <a:srgbClr val="0070C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rgbClr val="0070C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rgbClr val="FF0000"/>
                </a:solidFill>
                <a:latin typeface="Aldrich"/>
                <a:ea typeface="Aldrich"/>
                <a:cs typeface="Aldrich"/>
              </a:rPr>
              <a:t>Critical</a:t>
            </a:r>
            <a:endParaRPr lang="es-ES" sz="2000" dirty="0" smtClean="0">
              <a:solidFill>
                <a:srgbClr val="FF000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tx1">
                  <a:lumMod val="8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rgbClr val="FF0000"/>
              </a:solidFill>
              <a:latin typeface="Aldrich"/>
              <a:ea typeface="Aldrich"/>
              <a:cs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083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/>
              <a:t>QMessageBox</a:t>
            </a:r>
            <a:r>
              <a:rPr lang="es-ES" dirty="0"/>
              <a:t>::</a:t>
            </a:r>
            <a:r>
              <a:rPr lang="es-ES" dirty="0" err="1"/>
              <a:t>critical</a:t>
            </a:r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67237" y="1405397"/>
            <a:ext cx="8400484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200" b="1">
                <a:solidFill>
                  <a:schemeClr val="tx1"/>
                </a:solidFill>
                <a:latin typeface="Aldrich"/>
                <a:ea typeface="Aldrich"/>
                <a:cs typeface="Aldrich"/>
              </a:defRPr>
            </a:lvl1pPr>
          </a:lstStyle>
          <a:p>
            <a:pPr algn="l"/>
            <a:r>
              <a:rPr lang="es-AR" dirty="0"/>
              <a:t> </a:t>
            </a:r>
            <a:br>
              <a:rPr lang="es-AR" dirty="0"/>
            </a:b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devolucion</a:t>
            </a:r>
            <a:r>
              <a:rPr lang="es-AR" dirty="0"/>
              <a:t>;</a:t>
            </a:r>
            <a:br>
              <a:rPr lang="es-AR" dirty="0"/>
            </a:br>
            <a:r>
              <a:rPr lang="es-AR" dirty="0"/>
              <a:t> </a:t>
            </a:r>
            <a:r>
              <a:rPr lang="es-AR" dirty="0" err="1"/>
              <a:t>devolucion</a:t>
            </a:r>
            <a:r>
              <a:rPr lang="es-AR" dirty="0"/>
              <a:t> = </a:t>
            </a:r>
            <a:r>
              <a:rPr lang="es-AR" dirty="0" err="1"/>
              <a:t>QMessageBox</a:t>
            </a:r>
            <a:r>
              <a:rPr lang="es-AR" dirty="0"/>
              <a:t>::</a:t>
            </a:r>
            <a:r>
              <a:rPr lang="es-AR" dirty="0" err="1"/>
              <a:t>critical</a:t>
            </a:r>
            <a:r>
              <a:rPr lang="es-AR" dirty="0"/>
              <a:t> (</a:t>
            </a:r>
            <a:r>
              <a:rPr lang="es-AR" dirty="0" err="1"/>
              <a:t>this</a:t>
            </a:r>
            <a:r>
              <a:rPr lang="es-AR" dirty="0"/>
              <a:t>,"</a:t>
            </a:r>
            <a:r>
              <a:rPr lang="es-AR" dirty="0" err="1"/>
              <a:t>critical</a:t>
            </a:r>
            <a:r>
              <a:rPr lang="es-AR" dirty="0"/>
              <a:t>", "Erro: CRITICO", </a:t>
            </a:r>
            <a:r>
              <a:rPr lang="es-AR" dirty="0" err="1"/>
              <a:t>QMessageBox</a:t>
            </a:r>
            <a:r>
              <a:rPr lang="es-AR" dirty="0"/>
              <a:t>::</a:t>
            </a:r>
            <a:r>
              <a:rPr lang="es-AR" dirty="0" err="1"/>
              <a:t>Abort</a:t>
            </a:r>
            <a:r>
              <a:rPr lang="es-AR" dirty="0"/>
              <a:t> |</a:t>
            </a:r>
            <a:r>
              <a:rPr lang="es-AR" dirty="0" err="1"/>
              <a:t>QMessageBox</a:t>
            </a:r>
            <a:r>
              <a:rPr lang="es-AR" dirty="0"/>
              <a:t>::</a:t>
            </a:r>
            <a:r>
              <a:rPr lang="es-AR" dirty="0" err="1"/>
              <a:t>Retry</a:t>
            </a:r>
            <a:r>
              <a:rPr lang="es-AR" dirty="0"/>
              <a:t> | </a:t>
            </a:r>
            <a:r>
              <a:rPr lang="es-AR" dirty="0" err="1"/>
              <a:t>QMessageBox</a:t>
            </a:r>
            <a:r>
              <a:rPr lang="es-AR" dirty="0"/>
              <a:t>::Ignore</a:t>
            </a:r>
            <a:r>
              <a:rPr lang="es-AR" dirty="0" smtClean="0"/>
              <a:t>);</a:t>
            </a:r>
          </a:p>
          <a:p>
            <a:pPr algn="l"/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qDebug</a:t>
            </a:r>
            <a:r>
              <a:rPr lang="es-AR" dirty="0"/>
              <a:t>() &lt;&lt;"</a:t>
            </a:r>
            <a:r>
              <a:rPr lang="es-AR" dirty="0" err="1"/>
              <a:t>reply</a:t>
            </a:r>
            <a:r>
              <a:rPr lang="es-AR" dirty="0"/>
              <a:t>: "&lt;&lt;</a:t>
            </a:r>
            <a:r>
              <a:rPr lang="es-AR" dirty="0" err="1"/>
              <a:t>devolucion</a:t>
            </a:r>
            <a:r>
              <a:rPr lang="es-AR" dirty="0" smtClean="0"/>
              <a:t>;</a:t>
            </a:r>
          </a:p>
          <a:p>
            <a:endParaRPr lang="es-AR" dirty="0"/>
          </a:p>
          <a:p>
            <a:r>
              <a:rPr lang="es-AR" dirty="0"/>
              <a:t>// </a:t>
            </a:r>
            <a:r>
              <a:rPr lang="es-AR" dirty="0" err="1"/>
              <a:t>codigo</a:t>
            </a:r>
            <a:r>
              <a:rPr lang="es-AR" dirty="0"/>
              <a:t> de </a:t>
            </a:r>
            <a:r>
              <a:rPr lang="es-AR" dirty="0" err="1"/>
              <a:t>Abort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if</a:t>
            </a:r>
            <a:r>
              <a:rPr lang="es-AR" dirty="0"/>
              <a:t> (</a:t>
            </a:r>
            <a:r>
              <a:rPr lang="es-AR" dirty="0" err="1"/>
              <a:t>devolucion</a:t>
            </a:r>
            <a:r>
              <a:rPr lang="es-AR" dirty="0"/>
              <a:t> == </a:t>
            </a:r>
            <a:r>
              <a:rPr lang="es-AR" dirty="0" err="1"/>
              <a:t>QMessageBox</a:t>
            </a:r>
            <a:r>
              <a:rPr lang="es-AR" dirty="0"/>
              <a:t>::</a:t>
            </a:r>
            <a:r>
              <a:rPr lang="es-AR" dirty="0" err="1"/>
              <a:t>Abort</a:t>
            </a:r>
            <a:r>
              <a:rPr lang="es-AR" dirty="0"/>
              <a:t>) </a:t>
            </a:r>
            <a:r>
              <a:rPr lang="es-AR" dirty="0" err="1"/>
              <a:t>qDebug</a:t>
            </a:r>
            <a:r>
              <a:rPr lang="es-AR" dirty="0"/>
              <a:t> ("ABORTAR"); </a:t>
            </a:r>
          </a:p>
          <a:p>
            <a:r>
              <a:rPr lang="es-AR" dirty="0"/>
              <a:t>// </a:t>
            </a:r>
            <a:r>
              <a:rPr lang="es-AR" dirty="0" err="1"/>
              <a:t>codigo</a:t>
            </a:r>
            <a:r>
              <a:rPr lang="es-AR" dirty="0"/>
              <a:t> de </a:t>
            </a:r>
            <a:r>
              <a:rPr lang="es-AR" dirty="0" err="1"/>
              <a:t>Retry</a:t>
            </a:r>
            <a:endParaRPr lang="es-AR" dirty="0"/>
          </a:p>
          <a:p>
            <a:r>
              <a:rPr lang="es-AR" dirty="0" err="1"/>
              <a:t>else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 (</a:t>
            </a:r>
            <a:r>
              <a:rPr lang="es-AR" dirty="0" err="1"/>
              <a:t>devolucion</a:t>
            </a:r>
            <a:r>
              <a:rPr lang="es-AR" dirty="0"/>
              <a:t> == </a:t>
            </a:r>
            <a:r>
              <a:rPr lang="es-AR" dirty="0" err="1"/>
              <a:t>QMessageBox</a:t>
            </a:r>
            <a:r>
              <a:rPr lang="es-AR" dirty="0"/>
              <a:t>::</a:t>
            </a:r>
            <a:r>
              <a:rPr lang="es-AR" dirty="0" err="1"/>
              <a:t>Retry</a:t>
            </a:r>
            <a:r>
              <a:rPr lang="es-AR" dirty="0"/>
              <a:t>) </a:t>
            </a:r>
            <a:r>
              <a:rPr lang="es-AR" dirty="0" err="1"/>
              <a:t>qDebug</a:t>
            </a:r>
            <a:r>
              <a:rPr lang="es-AR" dirty="0"/>
              <a:t> ("</a:t>
            </a:r>
            <a:r>
              <a:rPr lang="es-AR" dirty="0" err="1"/>
              <a:t>Retry</a:t>
            </a:r>
            <a:r>
              <a:rPr lang="es-AR" dirty="0"/>
              <a:t>");</a:t>
            </a:r>
          </a:p>
          <a:p>
            <a:r>
              <a:rPr lang="es-AR" dirty="0"/>
              <a:t> </a:t>
            </a:r>
            <a:r>
              <a:rPr lang="es-AR" dirty="0" err="1"/>
              <a:t>else</a:t>
            </a:r>
            <a:r>
              <a:rPr lang="es-AR" dirty="0"/>
              <a:t> </a:t>
            </a:r>
            <a:r>
              <a:rPr lang="es-AR" dirty="0" err="1"/>
              <a:t>qDebug</a:t>
            </a:r>
            <a:r>
              <a:rPr lang="es-AR" dirty="0"/>
              <a:t> ("IGNORAMOS");// </a:t>
            </a:r>
            <a:r>
              <a:rPr lang="es-AR" dirty="0" err="1"/>
              <a:t>codigo</a:t>
            </a:r>
            <a:r>
              <a:rPr lang="es-AR" dirty="0"/>
              <a:t> de Ignore</a:t>
            </a:r>
          </a:p>
        </p:txBody>
      </p:sp>
      <p:graphicFrame>
        <p:nvGraphicFramePr>
          <p:cNvPr id="5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4163"/>
              </p:ext>
            </p:extLst>
          </p:nvPr>
        </p:nvGraphicFramePr>
        <p:xfrm>
          <a:off x="426720" y="831977"/>
          <a:ext cx="8267700" cy="483870"/>
        </p:xfrm>
        <a:graphic>
          <a:graphicData uri="http://schemas.openxmlformats.org/drawingml/2006/table">
            <a:tbl>
              <a:tblPr/>
              <a:tblGrid>
                <a:gridCol w="1756297"/>
                <a:gridCol w="65114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StandardButton</a:t>
                      </a:r>
                      <a:endParaRPr lang="es-AR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4762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1" u="none" strike="noStrike" dirty="0" err="1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critical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QWidget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 *</a:t>
                      </a:r>
                      <a:r>
                        <a:rPr lang="es-AR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rgbClr val="FF0000"/>
                          </a:solidFill>
                          <a:effectLst/>
                        </a:rPr>
                        <a:t>parent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const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QString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 &amp;</a:t>
                      </a:r>
                      <a:r>
                        <a:rPr lang="es-AR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rgbClr val="FF0000"/>
                          </a:solidFill>
                          <a:effectLst/>
                        </a:rPr>
                        <a:t>title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const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QString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 &amp;</a:t>
                      </a:r>
                      <a:r>
                        <a:rPr lang="es-AR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StandardButtons</a:t>
                      </a:r>
                      <a:r>
                        <a:rPr lang="es-AR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rgbClr val="FF0000"/>
                          </a:solidFill>
                          <a:effectLst/>
                        </a:rPr>
                        <a:t>buttons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 = Ok,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StandardButton</a:t>
                      </a:r>
                      <a:r>
                        <a:rPr lang="es-AR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rgbClr val="FF0000"/>
                          </a:solidFill>
                          <a:effectLst/>
                        </a:rPr>
                        <a:t>defaultButton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 = </a:t>
                      </a:r>
                      <a:r>
                        <a:rPr lang="es-AR" dirty="0" err="1">
                          <a:solidFill>
                            <a:srgbClr val="FF0000"/>
                          </a:solidFill>
                          <a:effectLst/>
                        </a:rPr>
                        <a:t>NoButton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R="1428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98" y="3280719"/>
            <a:ext cx="31146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/>
              <a:t>QMessageBox</a:t>
            </a:r>
            <a:r>
              <a:rPr lang="es-ES" dirty="0"/>
              <a:t>::</a:t>
            </a:r>
            <a:r>
              <a:rPr lang="es-ES" dirty="0" err="1"/>
              <a:t>warning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67237" y="1756890"/>
            <a:ext cx="83488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200" b="1" dirty="0" smtClean="0">
              <a:solidFill>
                <a:schemeClr val="tx1"/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1200" b="1" dirty="0" err="1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warning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this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(“Hoja de Cálculo"),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(“El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document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 ha sido modificado.\n“ “Desea guardar los cambios?"),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::Yes |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::Default,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::No,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::Cancel |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::Escape</a:t>
            </a:r>
            <a:r>
              <a:rPr lang="es-ES" sz="1200" b="1" dirty="0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);</a:t>
            </a:r>
          </a:p>
          <a:p>
            <a:pPr algn="just"/>
            <a:endParaRPr lang="es-ES" sz="1200" b="1" dirty="0">
              <a:solidFill>
                <a:schemeClr val="tx1"/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1200" b="1" dirty="0">
              <a:solidFill>
                <a:schemeClr val="tx1"/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1200" b="1" dirty="0" err="1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Int</a:t>
            </a:r>
            <a:r>
              <a:rPr lang="es-ES" sz="1200" b="1" dirty="0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b="1" dirty="0" err="1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 smtClean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=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warning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this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("Hoja de Cálculo"),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("El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document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 ha sido modificado.\n" "Desea grabar los cambios?"),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::Yes |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::Default,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::No,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::Cancel | 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::Escape);</a:t>
            </a:r>
          </a:p>
          <a:p>
            <a:pPr algn="just"/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() &lt;&lt;"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 "&lt;&lt;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;</a:t>
            </a:r>
          </a:p>
          <a:p>
            <a:pPr algn="just"/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==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::Yes)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() &lt;&lt;"SI";</a:t>
            </a:r>
          </a:p>
          <a:p>
            <a:pPr algn="just"/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==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::No)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() &lt;&lt;"No";</a:t>
            </a:r>
          </a:p>
          <a:p>
            <a:pPr algn="just"/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==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::Cancel)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() &lt;&lt;"Cancel";</a:t>
            </a:r>
          </a:p>
          <a:p>
            <a:pPr algn="just"/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==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::Escape)</a:t>
            </a:r>
            <a:r>
              <a:rPr lang="es-ES" sz="1200" b="1" dirty="0" err="1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/>
                </a:solidFill>
                <a:latin typeface="Aldrich"/>
                <a:ea typeface="Aldrich"/>
                <a:cs typeface="Aldrich"/>
              </a:rPr>
              <a:t>() &lt;&lt;"Escape";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4135"/>
              </p:ext>
            </p:extLst>
          </p:nvPr>
        </p:nvGraphicFramePr>
        <p:xfrm>
          <a:off x="469393" y="878205"/>
          <a:ext cx="8089392" cy="788670"/>
        </p:xfrm>
        <a:graphic>
          <a:graphicData uri="http://schemas.openxmlformats.org/drawingml/2006/table">
            <a:tbl>
              <a:tblPr/>
              <a:tblGrid>
                <a:gridCol w="1914316"/>
                <a:gridCol w="617507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</a:t>
                      </a:r>
                      <a:endParaRPr lang="es-AR" sz="1600" b="1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Aldrich"/>
                        <a:ea typeface="Aldrich"/>
                        <a:cs typeface="Aldrich"/>
                        <a:sym typeface="Arial"/>
                      </a:endParaRPr>
                    </a:p>
                  </a:txBody>
                  <a:tcPr marL="95250" marR="47625" marT="28575" marB="285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  <a:hlinkClick r:id="rId3"/>
                        </a:rPr>
                        <a:t>warning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(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QWidget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* 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parent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const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QString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&amp; 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title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const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QString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&amp; 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text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StandardButtons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buttons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= Ok,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defaultButton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= </a:t>
                      </a:r>
                      <a:r>
                        <a:rPr lang="es-AR" sz="1600" b="1" i="0" u="none" strike="noStrike" cap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NoButton</a:t>
                      </a:r>
                      <a:r>
                        <a:rPr lang="es-AR" sz="1600" b="1" i="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)</a:t>
                      </a:r>
                    </a:p>
                  </a:txBody>
                  <a:tcPr marR="1428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3462280"/>
            <a:ext cx="2711547" cy="135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8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41430" y="686068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/>
              <a:t>QMessageBox</a:t>
            </a:r>
            <a:r>
              <a:rPr lang="es-ES" dirty="0"/>
              <a:t>::</a:t>
            </a:r>
            <a:r>
              <a:rPr lang="es-ES" dirty="0" err="1"/>
              <a:t>question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67237" y="1939770"/>
            <a:ext cx="83488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B0F0"/>
              </a:buClr>
              <a:buSzPct val="150000"/>
            </a:pP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question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this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(“Borrar CD"),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(“Borrado\“%1\“ y todas las pistas?").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arg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record.value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(Cd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ArtistId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).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toString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()),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::Yes |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::Default,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::No,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::Cancel |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::Escape);</a:t>
            </a:r>
          </a:p>
          <a:p>
            <a:pPr algn="just">
              <a:buClr>
                <a:srgbClr val="00B0F0"/>
              </a:buClr>
              <a:buSzPct val="150000"/>
            </a:pPr>
            <a:endParaRPr lang="es-ES" sz="1200" b="1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>
              <a:buClr>
                <a:srgbClr val="00B0F0"/>
              </a:buClr>
              <a:buSzPct val="150000"/>
            </a:pPr>
            <a:endParaRPr lang="es-ES" sz="1200" b="1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>
              <a:buClr>
                <a:srgbClr val="00B0F0"/>
              </a:buClr>
              <a:buSzPct val="150000"/>
            </a:pPr>
            <a:r>
              <a:rPr lang="es-ES" sz="1200" b="1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Int</a:t>
            </a:r>
            <a:r>
              <a:rPr lang="es-ES" sz="1200" b="1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b="1" dirty="0" err="1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=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question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this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("Borrar"),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("¿Desea Borrar Todo?"),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::Yes |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::Default,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::No |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::Escape</a:t>
            </a:r>
            <a:r>
              <a:rPr lang="es-ES" sz="1200" b="1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);</a:t>
            </a:r>
          </a:p>
          <a:p>
            <a:pPr algn="just">
              <a:buClr>
                <a:srgbClr val="00B0F0"/>
              </a:buClr>
              <a:buSzPct val="150000"/>
            </a:pPr>
            <a:endParaRPr lang="es-ES" sz="1200" b="1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>
              <a:buClr>
                <a:srgbClr val="00B0F0"/>
              </a:buClr>
              <a:buSzPct val="150000"/>
            </a:pP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==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::No)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() &lt;&lt;"No</a:t>
            </a:r>
            <a:r>
              <a:rPr lang="es-ES" sz="1200" b="1" dirty="0" smtClean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";</a:t>
            </a:r>
          </a:p>
          <a:p>
            <a:pPr algn="just">
              <a:buClr>
                <a:srgbClr val="00B0F0"/>
              </a:buClr>
              <a:buSzPct val="150000"/>
            </a:pPr>
            <a:endParaRPr lang="es-ES" sz="1200" b="1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>
              <a:buClr>
                <a:srgbClr val="00B0F0"/>
              </a:buClr>
              <a:buSzPct val="150000"/>
            </a:pP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if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devolucion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==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::Yes)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qDebug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() &lt;&lt;"Yes";</a:t>
            </a:r>
            <a:endParaRPr lang="es-ES" sz="2000" dirty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graphicFrame>
        <p:nvGraphicFramePr>
          <p:cNvPr id="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6305"/>
              </p:ext>
            </p:extLst>
          </p:nvPr>
        </p:nvGraphicFramePr>
        <p:xfrm>
          <a:off x="442112" y="874141"/>
          <a:ext cx="8199120" cy="697230"/>
        </p:xfrm>
        <a:graphic>
          <a:graphicData uri="http://schemas.openxmlformats.org/drawingml/2006/table">
            <a:tbl>
              <a:tblPr/>
              <a:tblGrid>
                <a:gridCol w="2122241"/>
                <a:gridCol w="607687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StandardButton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5250" marR="4762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b="1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linkClick r:id="rId3"/>
                        </a:rPr>
                        <a:t>question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*</a:t>
                      </a:r>
                      <a:r>
                        <a:rPr lang="es-A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parent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const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QString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&amp;</a:t>
                      </a:r>
                      <a:r>
                        <a:rPr lang="es-A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title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const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QString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&amp;</a:t>
                      </a:r>
                      <a:r>
                        <a:rPr lang="es-A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text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StandardButtons</a:t>
                      </a:r>
                      <a:r>
                        <a:rPr lang="es-A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buttons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=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StandardButtons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 Yes | No ),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StandardButton</a:t>
                      </a:r>
                      <a:r>
                        <a:rPr lang="es-A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defaultButton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= </a:t>
                      </a:r>
                      <a:r>
                        <a:rPr lang="es-A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NoButton</a:t>
                      </a: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R="1428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665" y="3296984"/>
            <a:ext cx="2190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/>
              <a:t>QMessageBox</a:t>
            </a:r>
            <a:r>
              <a:rPr lang="es-ES" dirty="0"/>
              <a:t>::</a:t>
            </a:r>
            <a:r>
              <a:rPr lang="es-ES" dirty="0" err="1"/>
              <a:t>information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18851" y="2019018"/>
            <a:ext cx="8348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  <a:buSzPct val="150000"/>
            </a:pP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information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(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this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("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Informacion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"),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tr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("ESTE ES UN CUADRO DE TEXTO"),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</a:t>
            </a:r>
            <a:r>
              <a:rPr lang="es-ES" sz="1200" b="1" dirty="0" err="1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Ok,QMessageBox</a:t>
            </a:r>
            <a:r>
              <a:rPr lang="es-ES" sz="1200" b="1" dirty="0">
                <a:solidFill>
                  <a:schemeClr val="tx1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::Ok);</a:t>
            </a:r>
            <a:endParaRPr lang="es-ES" sz="1200" b="1" dirty="0" smtClean="0">
              <a:solidFill>
                <a:schemeClr val="tx1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50022"/>
              </p:ext>
            </p:extLst>
          </p:nvPr>
        </p:nvGraphicFramePr>
        <p:xfrm>
          <a:off x="455427" y="805053"/>
          <a:ext cx="8089392" cy="788670"/>
        </p:xfrm>
        <a:graphic>
          <a:graphicData uri="http://schemas.openxmlformats.org/drawingml/2006/table">
            <a:tbl>
              <a:tblPr/>
              <a:tblGrid>
                <a:gridCol w="1914316"/>
                <a:gridCol w="617507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AR" sz="1600" b="1" i="0" u="none" strike="noStrike" cap="none" dirty="0" err="1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</a:t>
                      </a:r>
                      <a:endParaRPr lang="es-AR" sz="1600" b="1" i="0" u="none" strike="noStrike" cap="none" dirty="0">
                        <a:solidFill>
                          <a:srgbClr val="0070C0"/>
                        </a:solidFill>
                        <a:latin typeface="Aldrich"/>
                        <a:ea typeface="Aldrich"/>
                        <a:cs typeface="Aldrich"/>
                        <a:sym typeface="Arial"/>
                      </a:endParaRPr>
                    </a:p>
                  </a:txBody>
                  <a:tcPr marL="95250" marR="47625" marT="28575" marB="285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information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(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QWidget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* 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parent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const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QString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&amp; 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title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const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QString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 &amp; 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text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,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StandardButtons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buttons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= Ok,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StandardButton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defaultButton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 = </a:t>
                      </a:r>
                      <a:r>
                        <a:rPr lang="es-AR" sz="1600" b="1" i="0" u="none" strike="noStrike" cap="none" dirty="0" err="1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NoButton</a:t>
                      </a:r>
                      <a:r>
                        <a:rPr lang="es-AR" sz="1600" b="1" i="0" u="none" strike="noStrike" cap="none" dirty="0" smtClean="0">
                          <a:solidFill>
                            <a:srgbClr val="0070C0"/>
                          </a:solidFill>
                          <a:latin typeface="Aldrich"/>
                          <a:ea typeface="Aldrich"/>
                          <a:cs typeface="Aldrich"/>
                          <a:sym typeface="Arial"/>
                        </a:rPr>
                        <a:t>)</a:t>
                      </a:r>
                      <a:endParaRPr lang="es-AR" sz="1600" b="1" i="0" u="none" strike="noStrike" cap="none" dirty="0">
                        <a:solidFill>
                          <a:srgbClr val="0070C0"/>
                        </a:solidFill>
                        <a:latin typeface="Aldrich"/>
                        <a:ea typeface="Aldrich"/>
                        <a:cs typeface="Aldrich"/>
                        <a:sym typeface="Arial"/>
                      </a:endParaRPr>
                    </a:p>
                  </a:txBody>
                  <a:tcPr marR="1428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3" y="2955227"/>
            <a:ext cx="28860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17440</TotalTime>
  <Words>927</Words>
  <Application>Microsoft Office PowerPoint</Application>
  <PresentationFormat>Presentación en pantalla (16:9)</PresentationFormat>
  <Paragraphs>90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IBM Plex Mono</vt:lpstr>
      <vt:lpstr>Anaheim</vt:lpstr>
      <vt:lpstr>Open Sans</vt:lpstr>
      <vt:lpstr>Aldrich</vt:lpstr>
      <vt:lpstr>Nunito Light</vt:lpstr>
      <vt:lpstr>Senior Frontend Developer Portfolio by Slidesgo</vt:lpstr>
      <vt:lpstr>Programacion II [ PRACTICA ]</vt:lpstr>
      <vt:lpstr>INTERFAZ GRAFICA DE USUARIOS (G.U.I)</vt:lpstr>
      <vt:lpstr>Signals &amp; Slot</vt:lpstr>
      <vt:lpstr>Signals &amp; Slot</vt:lpstr>
      <vt:lpstr>QMessageBox</vt:lpstr>
      <vt:lpstr>QMessageBox::critical</vt:lpstr>
      <vt:lpstr>QMessageBox::warning</vt:lpstr>
      <vt:lpstr>QMessageBox::question</vt:lpstr>
      <vt:lpstr>QMessageBox::information </vt:lpstr>
      <vt:lpstr>&lt;&lt; A PROGRAMAR &gt;&gt;</vt:lpstr>
      <vt:lpstr>Retos de Programacion</vt:lpstr>
      <vt:lpstr>Calculadora (Front)</vt:lpstr>
      <vt:lpstr>VARIOS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II [ PRACTICA ]</dc:title>
  <dc:creator>CarlosOC</dc:creator>
  <cp:lastModifiedBy>Win10</cp:lastModifiedBy>
  <cp:revision>142</cp:revision>
  <dcterms:modified xsi:type="dcterms:W3CDTF">2024-09-26T01:00:43Z</dcterms:modified>
</cp:coreProperties>
</file>