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304" r:id="rId3"/>
    <p:sldId id="355" r:id="rId4"/>
    <p:sldId id="356" r:id="rId5"/>
    <p:sldId id="357" r:id="rId6"/>
    <p:sldId id="358" r:id="rId7"/>
    <p:sldId id="359" r:id="rId8"/>
    <p:sldId id="360" r:id="rId9"/>
    <p:sldId id="340" r:id="rId10"/>
    <p:sldId id="361" r:id="rId11"/>
    <p:sldId id="362" r:id="rId12"/>
    <p:sldId id="323" r:id="rId13"/>
    <p:sldId id="347" r:id="rId14"/>
    <p:sldId id="363" r:id="rId15"/>
    <p:sldId id="364" r:id="rId16"/>
    <p:sldId id="333" r:id="rId17"/>
    <p:sldId id="365" r:id="rId18"/>
  </p:sldIdLst>
  <p:sldSz cx="9144000" cy="5143500" type="screen16x9"/>
  <p:notesSz cx="6858000" cy="9144000"/>
  <p:embeddedFontLst>
    <p:embeddedFont>
      <p:font typeface="Open Sans" charset="0"/>
      <p:regular r:id="rId20"/>
      <p:bold r:id="rId21"/>
      <p:italic r:id="rId22"/>
      <p:boldItalic r:id="rId23"/>
    </p:embeddedFont>
    <p:embeddedFont>
      <p:font typeface="Aldrich" charset="0"/>
      <p:regular r:id="rId24"/>
    </p:embeddedFont>
    <p:embeddedFont>
      <p:font typeface="IBM Plex Mono" charset="0"/>
      <p:regular r:id="rId25"/>
      <p:bold r:id="rId26"/>
      <p:italic r:id="rId27"/>
      <p:boldItalic r:id="rId28"/>
    </p:embeddedFont>
    <p:embeddedFont>
      <p:font typeface="Anaheim"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F9900"/>
    <a:srgbClr val="FFFFCC"/>
    <a:srgbClr val="FF66CC"/>
    <a:srgbClr val="66CCFF"/>
    <a:srgbClr val="FFCC66"/>
    <a:srgbClr val="232323"/>
    <a:srgbClr val="242424"/>
    <a:srgbClr val="171717"/>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E83653B-320A-4D04-B1AD-C81342A9A7DB}">
  <a:tblStyle styleId="{BE83653B-320A-4D04-B1AD-C81342A9A7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6E2C64-5814-416C-95E1-FAC50E9F433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88" autoAdjust="0"/>
    <p:restoredTop sz="94875" autoAdjust="0"/>
  </p:normalViewPr>
  <p:slideViewPr>
    <p:cSldViewPr snapToGrid="0">
      <p:cViewPr>
        <p:scale>
          <a:sx n="100" d="100"/>
          <a:sy n="100" d="100"/>
        </p:scale>
        <p:origin x="-1195" y="-39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32806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910c9cffe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910c9cffe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dirty="0" smtClean="0"/>
              <a:t>Piensa en un superhéroe como un objeto en un videojuego. Este objeto tiene características (atributos) como fuerza, velocidad y habilidades especiales, y acciones que puede realizar (métodos) como atacar o volar.</a:t>
            </a: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dirty="0" smtClean="0"/>
              <a:t>Piensa en un superhéroe como un objeto en un videojuego. Este objeto tiene características (atributos) como fuerza, velocidad y habilidades especiales, y acciones que puede realizar (métodos) como atacar o volar.</a:t>
            </a: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910c9cffe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910c9cff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6800" y="255600"/>
            <a:ext cx="8450400" cy="4632300"/>
            <a:chOff x="346800" y="255600"/>
            <a:chExt cx="8450400" cy="4632300"/>
          </a:xfrm>
        </p:grpSpPr>
        <p:sp>
          <p:nvSpPr>
            <p:cNvPr id="10" name="Google Shape;10;p2"/>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 name="Google Shape;12;p2"/>
            <p:cNvGrpSpPr/>
            <p:nvPr/>
          </p:nvGrpSpPr>
          <p:grpSpPr>
            <a:xfrm>
              <a:off x="8111150" y="433000"/>
              <a:ext cx="426200" cy="106500"/>
              <a:chOff x="1739575" y="4109150"/>
              <a:chExt cx="426200" cy="106500"/>
            </a:xfrm>
          </p:grpSpPr>
          <p:sp>
            <p:nvSpPr>
              <p:cNvPr id="13" name="Google Shape;13;p2"/>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 name="Google Shape;16;p2"/>
          <p:cNvSpPr txBox="1">
            <a:spLocks noGrp="1"/>
          </p:cNvSpPr>
          <p:nvPr>
            <p:ph type="ctrTitle"/>
          </p:nvPr>
        </p:nvSpPr>
        <p:spPr>
          <a:xfrm>
            <a:off x="1244925" y="1205975"/>
            <a:ext cx="3542100" cy="309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5318725" y="3074550"/>
            <a:ext cx="2497200" cy="104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496925" y="855351"/>
            <a:ext cx="8150150" cy="3748650"/>
            <a:chOff x="496925" y="855351"/>
            <a:chExt cx="8150150" cy="3748650"/>
          </a:xfrm>
        </p:grpSpPr>
        <p:sp>
          <p:nvSpPr>
            <p:cNvPr id="19" name="Google Shape;19;p2"/>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20" name="Google Shape;20;p2"/>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9"/>
        <p:cNvGrpSpPr/>
        <p:nvPr/>
      </p:nvGrpSpPr>
      <p:grpSpPr>
        <a:xfrm>
          <a:off x="0" y="0"/>
          <a:ext cx="0" cy="0"/>
          <a:chOff x="0" y="0"/>
          <a:chExt cx="0" cy="0"/>
        </a:xfrm>
      </p:grpSpPr>
      <p:sp>
        <p:nvSpPr>
          <p:cNvPr id="110" name="Google Shape;110;p10"/>
          <p:cNvSpPr>
            <a:spLocks noGrp="1"/>
          </p:cNvSpPr>
          <p:nvPr>
            <p:ph type="pic" idx="2"/>
          </p:nvPr>
        </p:nvSpPr>
        <p:spPr>
          <a:xfrm>
            <a:off x="0" y="-14875"/>
            <a:ext cx="9144000" cy="5158500"/>
          </a:xfrm>
          <a:prstGeom prst="rect">
            <a:avLst/>
          </a:prstGeom>
          <a:noFill/>
          <a:ln>
            <a:noFill/>
          </a:ln>
        </p:spPr>
      </p:sp>
      <p:sp>
        <p:nvSpPr>
          <p:cNvPr id="111" name="Google Shape;111;p10"/>
          <p:cNvSpPr txBox="1">
            <a:spLocks noGrp="1"/>
          </p:cNvSpPr>
          <p:nvPr>
            <p:ph type="title"/>
          </p:nvPr>
        </p:nvSpPr>
        <p:spPr>
          <a:xfrm>
            <a:off x="926200" y="681525"/>
            <a:ext cx="2705100" cy="1118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48170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346800" y="255600"/>
            <a:ext cx="8450400" cy="4632300"/>
            <a:chOff x="346800" y="255600"/>
            <a:chExt cx="8450400" cy="4632300"/>
          </a:xfrm>
        </p:grpSpPr>
        <p:sp>
          <p:nvSpPr>
            <p:cNvPr id="92" name="Google Shape;92;p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4" name="Google Shape;94;p8"/>
            <p:cNvGrpSpPr/>
            <p:nvPr/>
          </p:nvGrpSpPr>
          <p:grpSpPr>
            <a:xfrm>
              <a:off x="8111150" y="433000"/>
              <a:ext cx="426200" cy="106500"/>
              <a:chOff x="1739575" y="4109150"/>
              <a:chExt cx="426200" cy="106500"/>
            </a:xfrm>
          </p:grpSpPr>
          <p:sp>
            <p:nvSpPr>
              <p:cNvPr id="95" name="Google Shape;95;p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98" name="Google Shape;9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grpSp>
        <p:nvGrpSpPr>
          <p:cNvPr id="100" name="Google Shape;100;p9"/>
          <p:cNvGrpSpPr/>
          <p:nvPr/>
        </p:nvGrpSpPr>
        <p:grpSpPr>
          <a:xfrm>
            <a:off x="346800" y="255600"/>
            <a:ext cx="8450400" cy="4632300"/>
            <a:chOff x="346800" y="255600"/>
            <a:chExt cx="8450400" cy="4632300"/>
          </a:xfrm>
        </p:grpSpPr>
        <p:sp>
          <p:nvSpPr>
            <p:cNvPr id="101" name="Google Shape;101;p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3" name="Google Shape;103;p9"/>
            <p:cNvGrpSpPr/>
            <p:nvPr/>
          </p:nvGrpSpPr>
          <p:grpSpPr>
            <a:xfrm>
              <a:off x="8111150" y="433000"/>
              <a:ext cx="426200" cy="106500"/>
              <a:chOff x="1739575" y="4109150"/>
              <a:chExt cx="426200" cy="106500"/>
            </a:xfrm>
          </p:grpSpPr>
          <p:sp>
            <p:nvSpPr>
              <p:cNvPr id="104" name="Google Shape;104;p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07" name="Google Shape;10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8" name="Google Shape;10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6"/>
        <p:cNvGrpSpPr/>
        <p:nvPr/>
      </p:nvGrpSpPr>
      <p:grpSpPr>
        <a:xfrm>
          <a:off x="0" y="0"/>
          <a:ext cx="0" cy="0"/>
          <a:chOff x="0" y="0"/>
          <a:chExt cx="0" cy="0"/>
        </a:xfrm>
      </p:grpSpPr>
      <p:grpSp>
        <p:nvGrpSpPr>
          <p:cNvPr id="127" name="Google Shape;127;p13"/>
          <p:cNvGrpSpPr/>
          <p:nvPr/>
        </p:nvGrpSpPr>
        <p:grpSpPr>
          <a:xfrm>
            <a:off x="346800" y="255600"/>
            <a:ext cx="8450400" cy="4632300"/>
            <a:chOff x="346800" y="255600"/>
            <a:chExt cx="8450400" cy="4632300"/>
          </a:xfrm>
        </p:grpSpPr>
        <p:sp>
          <p:nvSpPr>
            <p:cNvPr id="128" name="Google Shape;128;p13"/>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9" name="Google Shape;129;p13"/>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30" name="Google Shape;130;p13"/>
            <p:cNvGrpSpPr/>
            <p:nvPr/>
          </p:nvGrpSpPr>
          <p:grpSpPr>
            <a:xfrm>
              <a:off x="8111150" y="433000"/>
              <a:ext cx="426200" cy="106500"/>
              <a:chOff x="1739575" y="4109150"/>
              <a:chExt cx="426200" cy="106500"/>
            </a:xfrm>
          </p:grpSpPr>
          <p:sp>
            <p:nvSpPr>
              <p:cNvPr id="131" name="Google Shape;131;p13"/>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2" name="Google Shape;132;p13"/>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3" name="Google Shape;133;p13"/>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34" name="Google Shape;134;p13"/>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sp>
        <p:nvSpPr>
          <p:cNvPr id="135" name="Google Shape;135;p13"/>
          <p:cNvSpPr txBox="1">
            <a:spLocks noGrp="1"/>
          </p:cNvSpPr>
          <p:nvPr>
            <p:ph type="title" idx="2" hasCustomPrompt="1"/>
          </p:nvPr>
        </p:nvSpPr>
        <p:spPr>
          <a:xfrm>
            <a:off x="1589400"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6" name="Google Shape;136;p13"/>
          <p:cNvSpPr txBox="1">
            <a:spLocks noGrp="1"/>
          </p:cNvSpPr>
          <p:nvPr>
            <p:ph type="title" idx="3" hasCustomPrompt="1"/>
          </p:nvPr>
        </p:nvSpPr>
        <p:spPr>
          <a:xfrm>
            <a:off x="1589400"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7" name="Google Shape;137;p13"/>
          <p:cNvSpPr txBox="1">
            <a:spLocks noGrp="1"/>
          </p:cNvSpPr>
          <p:nvPr>
            <p:ph type="title" idx="4" hasCustomPrompt="1"/>
          </p:nvPr>
        </p:nvSpPr>
        <p:spPr>
          <a:xfrm>
            <a:off x="4165428"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8" name="Google Shape;138;p13"/>
          <p:cNvSpPr txBox="1">
            <a:spLocks noGrp="1"/>
          </p:cNvSpPr>
          <p:nvPr>
            <p:ph type="title" idx="5" hasCustomPrompt="1"/>
          </p:nvPr>
        </p:nvSpPr>
        <p:spPr>
          <a:xfrm>
            <a:off x="4165428"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9" name="Google Shape;139;p13"/>
          <p:cNvSpPr txBox="1">
            <a:spLocks noGrp="1"/>
          </p:cNvSpPr>
          <p:nvPr>
            <p:ph type="title" idx="6" hasCustomPrompt="1"/>
          </p:nvPr>
        </p:nvSpPr>
        <p:spPr>
          <a:xfrm>
            <a:off x="6741456"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40" name="Google Shape;140;p13"/>
          <p:cNvSpPr txBox="1">
            <a:spLocks noGrp="1"/>
          </p:cNvSpPr>
          <p:nvPr>
            <p:ph type="title" idx="7" hasCustomPrompt="1"/>
          </p:nvPr>
        </p:nvSpPr>
        <p:spPr>
          <a:xfrm>
            <a:off x="6741456"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41" name="Google Shape;141;p13"/>
          <p:cNvSpPr txBox="1">
            <a:spLocks noGrp="1"/>
          </p:cNvSpPr>
          <p:nvPr>
            <p:ph type="subTitle" idx="1"/>
          </p:nvPr>
        </p:nvSpPr>
        <p:spPr>
          <a:xfrm>
            <a:off x="720000"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2" name="Google Shape;142;p13"/>
          <p:cNvSpPr txBox="1">
            <a:spLocks noGrp="1"/>
          </p:cNvSpPr>
          <p:nvPr>
            <p:ph type="subTitle" idx="8"/>
          </p:nvPr>
        </p:nvSpPr>
        <p:spPr>
          <a:xfrm>
            <a:off x="3296028"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3" name="Google Shape;143;p13"/>
          <p:cNvSpPr txBox="1">
            <a:spLocks noGrp="1"/>
          </p:cNvSpPr>
          <p:nvPr>
            <p:ph type="subTitle" idx="9"/>
          </p:nvPr>
        </p:nvSpPr>
        <p:spPr>
          <a:xfrm>
            <a:off x="5872056"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4" name="Google Shape;144;p13"/>
          <p:cNvSpPr txBox="1">
            <a:spLocks noGrp="1"/>
          </p:cNvSpPr>
          <p:nvPr>
            <p:ph type="subTitle" idx="13"/>
          </p:nvPr>
        </p:nvSpPr>
        <p:spPr>
          <a:xfrm>
            <a:off x="720000"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5" name="Google Shape;145;p13"/>
          <p:cNvSpPr txBox="1">
            <a:spLocks noGrp="1"/>
          </p:cNvSpPr>
          <p:nvPr>
            <p:ph type="subTitle" idx="14"/>
          </p:nvPr>
        </p:nvSpPr>
        <p:spPr>
          <a:xfrm>
            <a:off x="3296028"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6" name="Google Shape;146;p13"/>
          <p:cNvSpPr txBox="1">
            <a:spLocks noGrp="1"/>
          </p:cNvSpPr>
          <p:nvPr>
            <p:ph type="subTitle" idx="15"/>
          </p:nvPr>
        </p:nvSpPr>
        <p:spPr>
          <a:xfrm>
            <a:off x="5872056"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grpSp>
        <p:nvGrpSpPr>
          <p:cNvPr id="147" name="Google Shape;147;p13"/>
          <p:cNvGrpSpPr/>
          <p:nvPr/>
        </p:nvGrpSpPr>
        <p:grpSpPr>
          <a:xfrm>
            <a:off x="496925" y="1007751"/>
            <a:ext cx="8150150" cy="3215250"/>
            <a:chOff x="496925" y="1007751"/>
            <a:chExt cx="8150150" cy="3215250"/>
          </a:xfrm>
        </p:grpSpPr>
        <p:sp>
          <p:nvSpPr>
            <p:cNvPr id="148" name="Google Shape;148;p13"/>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149" name="Google Shape;149;p13"/>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201"/>
        <p:cNvGrpSpPr/>
        <p:nvPr/>
      </p:nvGrpSpPr>
      <p:grpSpPr>
        <a:xfrm>
          <a:off x="0" y="0"/>
          <a:ext cx="0" cy="0"/>
          <a:chOff x="0" y="0"/>
          <a:chExt cx="0" cy="0"/>
        </a:xfrm>
      </p:grpSpPr>
      <p:grpSp>
        <p:nvGrpSpPr>
          <p:cNvPr id="202" name="Google Shape;202;p18"/>
          <p:cNvGrpSpPr/>
          <p:nvPr/>
        </p:nvGrpSpPr>
        <p:grpSpPr>
          <a:xfrm>
            <a:off x="346800" y="255600"/>
            <a:ext cx="8450400" cy="4632300"/>
            <a:chOff x="346800" y="255600"/>
            <a:chExt cx="8450400" cy="4632300"/>
          </a:xfrm>
        </p:grpSpPr>
        <p:sp>
          <p:nvSpPr>
            <p:cNvPr id="203" name="Google Shape;203;p1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4" name="Google Shape;204;p1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05" name="Google Shape;205;p18"/>
            <p:cNvGrpSpPr/>
            <p:nvPr/>
          </p:nvGrpSpPr>
          <p:grpSpPr>
            <a:xfrm>
              <a:off x="8111150" y="433000"/>
              <a:ext cx="426200" cy="106500"/>
              <a:chOff x="1739575" y="4109150"/>
              <a:chExt cx="426200" cy="106500"/>
            </a:xfrm>
          </p:grpSpPr>
          <p:sp>
            <p:nvSpPr>
              <p:cNvPr id="206" name="Google Shape;206;p1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7" name="Google Shape;207;p1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8" name="Google Shape;208;p1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09" name="Google Shape;209;p18"/>
          <p:cNvSpPr txBox="1">
            <a:spLocks noGrp="1"/>
          </p:cNvSpPr>
          <p:nvPr>
            <p:ph type="title"/>
          </p:nvPr>
        </p:nvSpPr>
        <p:spPr>
          <a:xfrm>
            <a:off x="5399075" y="883275"/>
            <a:ext cx="26565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0" name="Google Shape;210;p18"/>
          <p:cNvSpPr txBox="1">
            <a:spLocks noGrp="1"/>
          </p:cNvSpPr>
          <p:nvPr>
            <p:ph type="subTitle" idx="1"/>
          </p:nvPr>
        </p:nvSpPr>
        <p:spPr>
          <a:xfrm>
            <a:off x="5399075" y="1819100"/>
            <a:ext cx="2656500" cy="9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1" name="Google Shape;211;p18"/>
          <p:cNvSpPr>
            <a:spLocks noGrp="1"/>
          </p:cNvSpPr>
          <p:nvPr>
            <p:ph type="pic" idx="2"/>
          </p:nvPr>
        </p:nvSpPr>
        <p:spPr>
          <a:xfrm>
            <a:off x="1007425" y="1064874"/>
            <a:ext cx="2440500" cy="2909700"/>
          </a:xfrm>
          <a:prstGeom prst="rect">
            <a:avLst/>
          </a:prstGeom>
          <a:noFill/>
          <a:ln w="9525" cap="flat" cmpd="sng">
            <a:solidFill>
              <a:schemeClr val="dk1"/>
            </a:solidFill>
            <a:prstDash val="solid"/>
            <a:round/>
            <a:headEnd type="none" w="sm" len="sm"/>
            <a:tailEnd type="none" w="sm" len="sm"/>
          </a:ln>
        </p:spPr>
      </p:sp>
      <p:sp>
        <p:nvSpPr>
          <p:cNvPr id="212" name="Google Shape;212;p18"/>
          <p:cNvSpPr>
            <a:spLocks noGrp="1"/>
          </p:cNvSpPr>
          <p:nvPr>
            <p:ph type="pic" idx="3"/>
          </p:nvPr>
        </p:nvSpPr>
        <p:spPr>
          <a:xfrm>
            <a:off x="3185399" y="3061625"/>
            <a:ext cx="3257400" cy="1437600"/>
          </a:xfrm>
          <a:prstGeom prst="rect">
            <a:avLst/>
          </a:prstGeom>
          <a:noFill/>
          <a:ln w="9525" cap="flat" cmpd="sng">
            <a:solidFill>
              <a:schemeClr val="dk1"/>
            </a:solidFill>
            <a:prstDash val="solid"/>
            <a:round/>
            <a:headEnd type="none" w="sm" len="sm"/>
            <a:tailEnd type="none" w="sm" len="sm"/>
          </a:ln>
        </p:spPr>
      </p:sp>
      <p:sp>
        <p:nvSpPr>
          <p:cNvPr id="213" name="Google Shape;213;p18"/>
          <p:cNvSpPr>
            <a:spLocks noGrp="1"/>
          </p:cNvSpPr>
          <p:nvPr>
            <p:ph type="pic" idx="4"/>
          </p:nvPr>
        </p:nvSpPr>
        <p:spPr>
          <a:xfrm>
            <a:off x="3302421" y="905132"/>
            <a:ext cx="1817100" cy="1817100"/>
          </a:xfrm>
          <a:prstGeom prst="rect">
            <a:avLst/>
          </a:prstGeom>
          <a:noFill/>
          <a:ln w="9525" cap="flat" cmpd="sng">
            <a:solidFill>
              <a:schemeClr val="dk1"/>
            </a:solidFill>
            <a:prstDash val="solid"/>
            <a:round/>
            <a:headEnd type="none" w="sm" len="sm"/>
            <a:tailEnd type="none" w="sm" len="sm"/>
          </a:ln>
        </p:spPr>
      </p:sp>
      <p:grpSp>
        <p:nvGrpSpPr>
          <p:cNvPr id="214" name="Google Shape;214;p18"/>
          <p:cNvGrpSpPr/>
          <p:nvPr/>
        </p:nvGrpSpPr>
        <p:grpSpPr>
          <a:xfrm>
            <a:off x="496925" y="1007751"/>
            <a:ext cx="8150150" cy="3215250"/>
            <a:chOff x="496925" y="1007751"/>
            <a:chExt cx="8150150" cy="3215250"/>
          </a:xfrm>
        </p:grpSpPr>
        <p:sp>
          <p:nvSpPr>
            <p:cNvPr id="215" name="Google Shape;215;p18"/>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216" name="Google Shape;216;p18"/>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217"/>
        <p:cNvGrpSpPr/>
        <p:nvPr/>
      </p:nvGrpSpPr>
      <p:grpSpPr>
        <a:xfrm>
          <a:off x="0" y="0"/>
          <a:ext cx="0" cy="0"/>
          <a:chOff x="0" y="0"/>
          <a:chExt cx="0" cy="0"/>
        </a:xfrm>
      </p:grpSpPr>
      <p:grpSp>
        <p:nvGrpSpPr>
          <p:cNvPr id="218" name="Google Shape;218;p19"/>
          <p:cNvGrpSpPr/>
          <p:nvPr/>
        </p:nvGrpSpPr>
        <p:grpSpPr>
          <a:xfrm>
            <a:off x="346800" y="255600"/>
            <a:ext cx="8450400" cy="4632300"/>
            <a:chOff x="346800" y="255600"/>
            <a:chExt cx="8450400" cy="4632300"/>
          </a:xfrm>
        </p:grpSpPr>
        <p:sp>
          <p:nvSpPr>
            <p:cNvPr id="219" name="Google Shape;219;p1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1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21" name="Google Shape;221;p19"/>
            <p:cNvGrpSpPr/>
            <p:nvPr/>
          </p:nvGrpSpPr>
          <p:grpSpPr>
            <a:xfrm>
              <a:off x="8111150" y="433000"/>
              <a:ext cx="426200" cy="106500"/>
              <a:chOff x="1739575" y="4109150"/>
              <a:chExt cx="426200" cy="106500"/>
            </a:xfrm>
          </p:grpSpPr>
          <p:sp>
            <p:nvSpPr>
              <p:cNvPr id="222" name="Google Shape;222;p1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1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1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25" name="Google Shape;225;p19"/>
          <p:cNvSpPr txBox="1">
            <a:spLocks noGrp="1"/>
          </p:cNvSpPr>
          <p:nvPr>
            <p:ph type="body" idx="1"/>
          </p:nvPr>
        </p:nvSpPr>
        <p:spPr>
          <a:xfrm>
            <a:off x="713225" y="1398725"/>
            <a:ext cx="5804100" cy="2638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26" name="Google Shape;226;p19"/>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7" name="Google Shape;227;p19"/>
          <p:cNvGrpSpPr/>
          <p:nvPr/>
        </p:nvGrpSpPr>
        <p:grpSpPr>
          <a:xfrm>
            <a:off x="496925" y="1436601"/>
            <a:ext cx="8150150" cy="3151497"/>
            <a:chOff x="496925" y="1436601"/>
            <a:chExt cx="8150150" cy="3151497"/>
          </a:xfrm>
        </p:grpSpPr>
        <p:sp>
          <p:nvSpPr>
            <p:cNvPr id="228" name="Google Shape;228;p19"/>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229" name="Google Shape;229;p19"/>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6"/>
        <p:cNvGrpSpPr/>
        <p:nvPr/>
      </p:nvGrpSpPr>
      <p:grpSpPr>
        <a:xfrm>
          <a:off x="0" y="0"/>
          <a:ext cx="0" cy="0"/>
          <a:chOff x="0" y="0"/>
          <a:chExt cx="0" cy="0"/>
        </a:xfrm>
      </p:grpSpPr>
      <p:grpSp>
        <p:nvGrpSpPr>
          <p:cNvPr id="307" name="Google Shape;307;p24"/>
          <p:cNvGrpSpPr/>
          <p:nvPr/>
        </p:nvGrpSpPr>
        <p:grpSpPr>
          <a:xfrm>
            <a:off x="346800" y="255600"/>
            <a:ext cx="8450400" cy="4632300"/>
            <a:chOff x="346800" y="255600"/>
            <a:chExt cx="8450400" cy="4632300"/>
          </a:xfrm>
        </p:grpSpPr>
        <p:sp>
          <p:nvSpPr>
            <p:cNvPr id="308" name="Google Shape;308;p24"/>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9" name="Google Shape;309;p24"/>
            <p:cNvSpPr/>
            <p:nvPr/>
          </p:nvSpPr>
          <p:spPr>
            <a:xfrm>
              <a:off x="346800" y="255600"/>
              <a:ext cx="8450400" cy="426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0" name="Google Shape;310;p24"/>
            <p:cNvGrpSpPr/>
            <p:nvPr/>
          </p:nvGrpSpPr>
          <p:grpSpPr>
            <a:xfrm>
              <a:off x="8111150" y="433000"/>
              <a:ext cx="426200" cy="106500"/>
              <a:chOff x="1739575" y="4109150"/>
              <a:chExt cx="426200" cy="106500"/>
            </a:xfrm>
          </p:grpSpPr>
          <p:sp>
            <p:nvSpPr>
              <p:cNvPr id="311" name="Google Shape;311;p24"/>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2" name="Google Shape;312;p24"/>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4"/>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14" name="Google Shape;314;p24"/>
          <p:cNvGrpSpPr/>
          <p:nvPr/>
        </p:nvGrpSpPr>
        <p:grpSpPr>
          <a:xfrm>
            <a:off x="496925" y="1007751"/>
            <a:ext cx="8150150" cy="3215250"/>
            <a:chOff x="496925" y="1007751"/>
            <a:chExt cx="8150150" cy="3215250"/>
          </a:xfrm>
        </p:grpSpPr>
        <p:sp>
          <p:nvSpPr>
            <p:cNvPr id="315" name="Google Shape;315;p24"/>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316" name="Google Shape;316;p24"/>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7"/>
        <p:cNvGrpSpPr/>
        <p:nvPr/>
      </p:nvGrpSpPr>
      <p:grpSpPr>
        <a:xfrm>
          <a:off x="0" y="0"/>
          <a:ext cx="0" cy="0"/>
          <a:chOff x="0" y="0"/>
          <a:chExt cx="0" cy="0"/>
        </a:xfrm>
      </p:grpSpPr>
      <p:grpSp>
        <p:nvGrpSpPr>
          <p:cNvPr id="318" name="Google Shape;318;p25"/>
          <p:cNvGrpSpPr/>
          <p:nvPr/>
        </p:nvGrpSpPr>
        <p:grpSpPr>
          <a:xfrm>
            <a:off x="346800" y="255600"/>
            <a:ext cx="8450400" cy="4632300"/>
            <a:chOff x="346800" y="255600"/>
            <a:chExt cx="8450400" cy="4632300"/>
          </a:xfrm>
        </p:grpSpPr>
        <p:sp>
          <p:nvSpPr>
            <p:cNvPr id="319" name="Google Shape;319;p2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5"/>
            <p:cNvSpPr/>
            <p:nvPr/>
          </p:nvSpPr>
          <p:spPr>
            <a:xfrm>
              <a:off x="346800" y="255600"/>
              <a:ext cx="8450400" cy="426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21" name="Google Shape;321;p25"/>
            <p:cNvGrpSpPr/>
            <p:nvPr/>
          </p:nvGrpSpPr>
          <p:grpSpPr>
            <a:xfrm>
              <a:off x="8111150" y="433000"/>
              <a:ext cx="426200" cy="106500"/>
              <a:chOff x="1739575" y="4109150"/>
              <a:chExt cx="426200" cy="106500"/>
            </a:xfrm>
          </p:grpSpPr>
          <p:sp>
            <p:nvSpPr>
              <p:cNvPr id="322" name="Google Shape;322;p2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25" name="Google Shape;325;p25"/>
          <p:cNvGrpSpPr/>
          <p:nvPr/>
        </p:nvGrpSpPr>
        <p:grpSpPr>
          <a:xfrm>
            <a:off x="496925" y="1436601"/>
            <a:ext cx="8150150" cy="3151497"/>
            <a:chOff x="496925" y="1436601"/>
            <a:chExt cx="8150150" cy="3151497"/>
          </a:xfrm>
        </p:grpSpPr>
        <p:sp>
          <p:nvSpPr>
            <p:cNvPr id="326" name="Google Shape;326;p25"/>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327" name="Google Shape;327;p25"/>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drich"/>
              <a:buNone/>
              <a:defRPr sz="2800" b="1">
                <a:solidFill>
                  <a:schemeClr val="dk1"/>
                </a:solidFill>
                <a:latin typeface="Aldrich"/>
                <a:ea typeface="Aldrich"/>
                <a:cs typeface="Aldrich"/>
                <a:sym typeface="Aldrich"/>
              </a:defRPr>
            </a:lvl1pPr>
            <a:lvl2pPr lvl="1"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2pPr>
            <a:lvl3pPr lvl="2"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3pPr>
            <a:lvl4pPr lvl="3"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4pPr>
            <a:lvl5pPr lvl="4"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5pPr>
            <a:lvl6pPr lvl="5"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6pPr>
            <a:lvl7pPr lvl="6"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7pPr>
            <a:lvl8pPr lvl="7"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8pPr>
            <a:lvl9pPr lvl="8"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4" r:id="rId6"/>
    <p:sldLayoutId id="2147483665" r:id="rId7"/>
    <p:sldLayoutId id="2147483670" r:id="rId8"/>
    <p:sldLayoutId id="2147483671"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29"/>
          <p:cNvGrpSpPr/>
          <p:nvPr/>
        </p:nvGrpSpPr>
        <p:grpSpPr>
          <a:xfrm>
            <a:off x="6442850" y="1530900"/>
            <a:ext cx="1625700" cy="1543650"/>
            <a:chOff x="4653650" y="1256600"/>
            <a:chExt cx="1625700" cy="1625700"/>
          </a:xfrm>
        </p:grpSpPr>
        <p:sp>
          <p:nvSpPr>
            <p:cNvPr id="339" name="Google Shape;339;p29"/>
            <p:cNvSpPr/>
            <p:nvPr/>
          </p:nvSpPr>
          <p:spPr>
            <a:xfrm>
              <a:off x="4653650" y="1256600"/>
              <a:ext cx="1625700" cy="162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29"/>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1" name="Google Shape;341;p29"/>
          <p:cNvSpPr txBox="1">
            <a:spLocks noGrp="1"/>
          </p:cNvSpPr>
          <p:nvPr>
            <p:ph type="ctrTitle"/>
          </p:nvPr>
        </p:nvSpPr>
        <p:spPr>
          <a:xfrm>
            <a:off x="845507" y="1143345"/>
            <a:ext cx="4473280" cy="30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Programacion II</a:t>
            </a:r>
            <a:br>
              <a:rPr lang="en" dirty="0" smtClean="0"/>
            </a:br>
            <a:r>
              <a:rPr lang="en" dirty="0" smtClean="0"/>
              <a:t>[ PRACTICA ]</a:t>
            </a:r>
            <a:endParaRPr dirty="0"/>
          </a:p>
        </p:txBody>
      </p:sp>
      <p:sp>
        <p:nvSpPr>
          <p:cNvPr id="342" name="Google Shape;342;p29"/>
          <p:cNvSpPr/>
          <p:nvPr/>
        </p:nvSpPr>
        <p:spPr>
          <a:xfrm>
            <a:off x="6585958" y="1860947"/>
            <a:ext cx="1339484" cy="754506"/>
          </a:xfrm>
          <a:custGeom>
            <a:avLst/>
            <a:gdLst/>
            <a:ahLst/>
            <a:cxnLst/>
            <a:rect l="l" t="t" r="r" b="b"/>
            <a:pathLst>
              <a:path w="1618" h="872" extrusionOk="0">
                <a:moveTo>
                  <a:pt x="1093" y="11"/>
                </a:moveTo>
                <a:cubicBezTo>
                  <a:pt x="1064" y="-8"/>
                  <a:pt x="1024" y="0"/>
                  <a:pt x="1005" y="29"/>
                </a:cubicBezTo>
                <a:lnTo>
                  <a:pt x="508" y="774"/>
                </a:lnTo>
                <a:cubicBezTo>
                  <a:pt x="488" y="803"/>
                  <a:pt x="496" y="842"/>
                  <a:pt x="525" y="861"/>
                </a:cubicBezTo>
                <a:cubicBezTo>
                  <a:pt x="554" y="881"/>
                  <a:pt x="593" y="873"/>
                  <a:pt x="613" y="844"/>
                </a:cubicBezTo>
                <a:lnTo>
                  <a:pt x="1110" y="99"/>
                </a:lnTo>
                <a:cubicBezTo>
                  <a:pt x="1130" y="70"/>
                  <a:pt x="1122" y="31"/>
                  <a:pt x="1093" y="11"/>
                </a:cubicBezTo>
                <a:moveTo>
                  <a:pt x="1607" y="401"/>
                </a:moveTo>
                <a:lnTo>
                  <a:pt x="1359" y="29"/>
                </a:lnTo>
                <a:cubicBezTo>
                  <a:pt x="1339" y="0"/>
                  <a:pt x="1300" y="-8"/>
                  <a:pt x="1271" y="11"/>
                </a:cubicBezTo>
                <a:cubicBezTo>
                  <a:pt x="1242" y="31"/>
                  <a:pt x="1234" y="70"/>
                  <a:pt x="1254" y="99"/>
                </a:cubicBezTo>
                <a:lnTo>
                  <a:pt x="1479" y="436"/>
                </a:lnTo>
                <a:lnTo>
                  <a:pt x="1254" y="774"/>
                </a:lnTo>
                <a:cubicBezTo>
                  <a:pt x="1234" y="803"/>
                  <a:pt x="1242" y="842"/>
                  <a:pt x="1271" y="861"/>
                </a:cubicBezTo>
                <a:cubicBezTo>
                  <a:pt x="1300" y="881"/>
                  <a:pt x="1339" y="873"/>
                  <a:pt x="1359" y="844"/>
                </a:cubicBezTo>
                <a:lnTo>
                  <a:pt x="1607" y="471"/>
                </a:lnTo>
                <a:cubicBezTo>
                  <a:pt x="1622" y="450"/>
                  <a:pt x="1622" y="422"/>
                  <a:pt x="1607" y="401"/>
                </a:cubicBezTo>
                <a:moveTo>
                  <a:pt x="364" y="99"/>
                </a:moveTo>
                <a:lnTo>
                  <a:pt x="139" y="436"/>
                </a:lnTo>
                <a:lnTo>
                  <a:pt x="364" y="774"/>
                </a:lnTo>
                <a:cubicBezTo>
                  <a:pt x="384" y="803"/>
                  <a:pt x="376" y="842"/>
                  <a:pt x="347" y="861"/>
                </a:cubicBezTo>
                <a:cubicBezTo>
                  <a:pt x="318" y="881"/>
                  <a:pt x="279" y="873"/>
                  <a:pt x="259" y="844"/>
                </a:cubicBezTo>
                <a:lnTo>
                  <a:pt x="10" y="471"/>
                </a:lnTo>
                <a:cubicBezTo>
                  <a:pt x="-4" y="450"/>
                  <a:pt x="-4" y="422"/>
                  <a:pt x="10" y="401"/>
                </a:cubicBezTo>
                <a:lnTo>
                  <a:pt x="259" y="29"/>
                </a:lnTo>
                <a:cubicBezTo>
                  <a:pt x="278" y="0"/>
                  <a:pt x="318" y="-8"/>
                  <a:pt x="347" y="11"/>
                </a:cubicBezTo>
                <a:cubicBezTo>
                  <a:pt x="376" y="31"/>
                  <a:pt x="384" y="70"/>
                  <a:pt x="364" y="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29"/>
          <p:cNvSpPr/>
          <p:nvPr/>
        </p:nvSpPr>
        <p:spPr>
          <a:xfrm>
            <a:off x="5318787" y="2914950"/>
            <a:ext cx="24972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smtClean="0">
                <a:solidFill>
                  <a:schemeClr val="bg1"/>
                </a:solidFill>
                <a:latin typeface="Open Sans"/>
                <a:ea typeface="Open Sans"/>
                <a:cs typeface="Open Sans"/>
                <a:sym typeface="Open Sans"/>
              </a:rPr>
              <a:t>CLASE</a:t>
            </a:r>
            <a:endParaRPr sz="1600" b="1" dirty="0">
              <a:solidFill>
                <a:schemeClr val="bg1"/>
              </a:solidFill>
              <a:latin typeface="Open Sans"/>
              <a:ea typeface="Open Sans"/>
              <a:cs typeface="Open Sans"/>
              <a:sym typeface="Open Sans"/>
            </a:endParaRPr>
          </a:p>
        </p:txBody>
      </p:sp>
      <p:sp>
        <p:nvSpPr>
          <p:cNvPr id="9" name="Google Shape;408;p34"/>
          <p:cNvSpPr txBox="1">
            <a:spLocks/>
          </p:cNvSpPr>
          <p:nvPr/>
        </p:nvSpPr>
        <p:spPr>
          <a:xfrm>
            <a:off x="5318787" y="3074550"/>
            <a:ext cx="2497199" cy="928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rtl="0"/>
            <a:r>
              <a:rPr lang="en" sz="6000" b="1" dirty="0" smtClean="0">
                <a:solidFill>
                  <a:schemeClr val="dk1"/>
                </a:solidFill>
                <a:latin typeface="Aldrich"/>
                <a:ea typeface="Aldrich"/>
                <a:cs typeface="Aldrich"/>
                <a:sym typeface="Aldrich"/>
              </a:rPr>
              <a:t>08</a:t>
            </a:r>
            <a:endParaRPr lang="en" sz="6000" b="1" dirty="0">
              <a:solidFill>
                <a:schemeClr val="dk1"/>
              </a:solidFill>
              <a:latin typeface="Aldrich"/>
              <a:ea typeface="Aldrich"/>
              <a:cs typeface="Aldrich"/>
              <a:sym typeface="Aldrich"/>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9" name="28 Rectángulo"/>
          <p:cNvSpPr/>
          <p:nvPr/>
        </p:nvSpPr>
        <p:spPr>
          <a:xfrm>
            <a:off x="376365" y="680683"/>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8" name="Google Shape;358;p31"/>
          <p:cNvSpPr txBox="1">
            <a:spLocks noGrp="1"/>
          </p:cNvSpPr>
          <p:nvPr>
            <p:ph type="title"/>
          </p:nvPr>
        </p:nvSpPr>
        <p:spPr>
          <a:xfrm>
            <a:off x="350520" y="168409"/>
            <a:ext cx="8450580" cy="572700"/>
          </a:xfrm>
          <a:prstGeom prst="rect">
            <a:avLst/>
          </a:prstGeom>
        </p:spPr>
        <p:txBody>
          <a:bodyPr spcFirstLastPara="1" wrap="square" lIns="91425" tIns="91425" rIns="91425" bIns="91425" anchor="t" anchorCtr="0">
            <a:noAutofit/>
          </a:bodyPr>
          <a:lstStyle/>
          <a:p>
            <a:pPr algn="l"/>
            <a:r>
              <a:rPr lang="es-AR" dirty="0" smtClean="0"/>
              <a:t>QT </a:t>
            </a:r>
            <a:r>
              <a:rPr lang="es-AR" dirty="0" err="1" smtClean="0"/>
              <a:t>Design</a:t>
            </a:r>
            <a:r>
              <a:rPr lang="es-AR" dirty="0" smtClean="0"/>
              <a:t> - </a:t>
            </a:r>
            <a:r>
              <a:rPr lang="es-AR" dirty="0" err="1" smtClean="0"/>
              <a:t>QObjets</a:t>
            </a:r>
            <a:endParaRPr dirty="0"/>
          </a:p>
        </p:txBody>
      </p:sp>
      <p:sp>
        <p:nvSpPr>
          <p:cNvPr id="18" name="17 Rectángulo"/>
          <p:cNvSpPr/>
          <p:nvPr/>
        </p:nvSpPr>
        <p:spPr>
          <a:xfrm>
            <a:off x="3512819" y="926395"/>
            <a:ext cx="5155841" cy="1169551"/>
          </a:xfrm>
          <a:prstGeom prst="rect">
            <a:avLst/>
          </a:prstGeom>
        </p:spPr>
        <p:txBody>
          <a:bodyPr wrap="square">
            <a:spAutoFit/>
          </a:bodyPr>
          <a:lstStyle/>
          <a:p>
            <a:pPr marL="285750" indent="-285750" algn="just">
              <a:buClr>
                <a:srgbClr val="FF0000"/>
              </a:buClr>
              <a:buSzPct val="150000"/>
              <a:buFont typeface="Wingdings" pitchFamily="2" charset="2"/>
              <a:buChar char="v"/>
            </a:pPr>
            <a:r>
              <a:rPr lang="es-ES" b="1" dirty="0" err="1">
                <a:solidFill>
                  <a:schemeClr val="tx1">
                    <a:lumMod val="95000"/>
                  </a:schemeClr>
                </a:solidFill>
                <a:latin typeface="Aldrich"/>
                <a:ea typeface="Aldrich"/>
                <a:cs typeface="Aldrich"/>
              </a:rPr>
              <a:t>Containers</a:t>
            </a:r>
            <a:r>
              <a:rPr lang="es-ES" dirty="0">
                <a:solidFill>
                  <a:schemeClr val="tx1">
                    <a:lumMod val="95000"/>
                  </a:schemeClr>
                </a:solidFill>
                <a:latin typeface="Aldrich"/>
                <a:ea typeface="Aldrich"/>
                <a:cs typeface="Aldrich"/>
              </a:rPr>
              <a:t>: Contenedores que organizan otros </a:t>
            </a:r>
            <a:r>
              <a:rPr lang="es-ES" dirty="0" err="1">
                <a:solidFill>
                  <a:schemeClr val="tx1">
                    <a:lumMod val="95000"/>
                  </a:schemeClr>
                </a:solidFill>
                <a:latin typeface="Aldrich"/>
                <a:ea typeface="Aldrich"/>
                <a:cs typeface="Aldrich"/>
              </a:rPr>
              <a:t>widgets</a:t>
            </a:r>
            <a:r>
              <a:rPr lang="es-ES" dirty="0">
                <a:solidFill>
                  <a:schemeClr val="tx1">
                    <a:lumMod val="95000"/>
                  </a:schemeClr>
                </a:solidFill>
                <a:latin typeface="Aldrich"/>
                <a:ea typeface="Aldrich"/>
                <a:cs typeface="Aldrich"/>
              </a:rPr>
              <a:t>, como </a:t>
            </a:r>
            <a:r>
              <a:rPr lang="es-ES" dirty="0" err="1">
                <a:solidFill>
                  <a:schemeClr val="tx1">
                    <a:lumMod val="95000"/>
                  </a:schemeClr>
                </a:solidFill>
                <a:latin typeface="Aldrich"/>
                <a:ea typeface="Aldrich"/>
                <a:cs typeface="Aldrich"/>
              </a:rPr>
              <a:t>QGroupBox</a:t>
            </a:r>
            <a:r>
              <a:rPr lang="es-ES" dirty="0">
                <a:solidFill>
                  <a:schemeClr val="tx1">
                    <a:lumMod val="95000"/>
                  </a:schemeClr>
                </a:solidFill>
                <a:latin typeface="Aldrich"/>
                <a:ea typeface="Aldrich"/>
                <a:cs typeface="Aldrich"/>
              </a:rPr>
              <a:t> para agrupar </a:t>
            </a:r>
            <a:r>
              <a:rPr lang="es-ES" dirty="0" err="1">
                <a:solidFill>
                  <a:schemeClr val="tx1">
                    <a:lumMod val="95000"/>
                  </a:schemeClr>
                </a:solidFill>
                <a:latin typeface="Aldrich"/>
                <a:ea typeface="Aldrich"/>
                <a:cs typeface="Aldrich"/>
              </a:rPr>
              <a:t>widgets</a:t>
            </a:r>
            <a:r>
              <a:rPr lang="es-ES" dirty="0">
                <a:solidFill>
                  <a:schemeClr val="tx1">
                    <a:lumMod val="95000"/>
                  </a:schemeClr>
                </a:solidFill>
                <a:latin typeface="Aldrich"/>
                <a:ea typeface="Aldrich"/>
                <a:cs typeface="Aldrich"/>
              </a:rPr>
              <a:t> relacionados, </a:t>
            </a:r>
            <a:r>
              <a:rPr lang="es-ES" dirty="0" err="1">
                <a:solidFill>
                  <a:schemeClr val="tx1">
                    <a:lumMod val="95000"/>
                  </a:schemeClr>
                </a:solidFill>
                <a:latin typeface="Aldrich"/>
                <a:ea typeface="Aldrich"/>
                <a:cs typeface="Aldrich"/>
              </a:rPr>
              <a:t>QTabWidget</a:t>
            </a:r>
            <a:r>
              <a:rPr lang="es-ES" dirty="0">
                <a:solidFill>
                  <a:schemeClr val="tx1">
                    <a:lumMod val="95000"/>
                  </a:schemeClr>
                </a:solidFill>
                <a:latin typeface="Aldrich"/>
                <a:ea typeface="Aldrich"/>
                <a:cs typeface="Aldrich"/>
              </a:rPr>
              <a:t> para organizar en pestañas, y </a:t>
            </a:r>
            <a:r>
              <a:rPr lang="es-ES" dirty="0" err="1">
                <a:solidFill>
                  <a:schemeClr val="tx1">
                    <a:lumMod val="95000"/>
                  </a:schemeClr>
                </a:solidFill>
                <a:latin typeface="Aldrich"/>
                <a:ea typeface="Aldrich"/>
                <a:cs typeface="Aldrich"/>
              </a:rPr>
              <a:t>QStackedWidget</a:t>
            </a:r>
            <a:r>
              <a:rPr lang="es-ES" dirty="0">
                <a:solidFill>
                  <a:schemeClr val="tx1">
                    <a:lumMod val="95000"/>
                  </a:schemeClr>
                </a:solidFill>
                <a:latin typeface="Aldrich"/>
                <a:ea typeface="Aldrich"/>
                <a:cs typeface="Aldrich"/>
              </a:rPr>
              <a:t> para mostrar un </a:t>
            </a:r>
            <a:r>
              <a:rPr lang="es-ES" dirty="0" err="1">
                <a:solidFill>
                  <a:schemeClr val="tx1">
                    <a:lumMod val="95000"/>
                  </a:schemeClr>
                </a:solidFill>
                <a:latin typeface="Aldrich"/>
                <a:ea typeface="Aldrich"/>
                <a:cs typeface="Aldrich"/>
              </a:rPr>
              <a:t>widget</a:t>
            </a:r>
            <a:r>
              <a:rPr lang="es-ES" dirty="0">
                <a:solidFill>
                  <a:schemeClr val="tx1">
                    <a:lumMod val="95000"/>
                  </a:schemeClr>
                </a:solidFill>
                <a:latin typeface="Aldrich"/>
                <a:ea typeface="Aldrich"/>
                <a:cs typeface="Aldrich"/>
              </a:rPr>
              <a:t> a la vez.</a:t>
            </a:r>
          </a:p>
        </p:txBody>
      </p:sp>
      <p:sp>
        <p:nvSpPr>
          <p:cNvPr id="3" name="2 Rectángulo"/>
          <p:cNvSpPr/>
          <p:nvPr/>
        </p:nvSpPr>
        <p:spPr>
          <a:xfrm>
            <a:off x="537971" y="2894654"/>
            <a:ext cx="8016390" cy="738664"/>
          </a:xfrm>
          <a:prstGeom prst="rect">
            <a:avLst/>
          </a:prstGeom>
        </p:spPr>
        <p:txBody>
          <a:bodyPr wrap="square">
            <a:spAutoFit/>
          </a:bodyPr>
          <a:lstStyle/>
          <a:p>
            <a:pPr marL="285750" indent="-285750" algn="just">
              <a:buClr>
                <a:srgbClr val="00B050"/>
              </a:buClr>
              <a:buSzPct val="150000"/>
              <a:buFont typeface="Wingdings" pitchFamily="2" charset="2"/>
              <a:buChar char="v"/>
            </a:pPr>
            <a:r>
              <a:rPr lang="es-ES" b="1" dirty="0">
                <a:solidFill>
                  <a:schemeClr val="tx1">
                    <a:lumMod val="95000"/>
                  </a:schemeClr>
                </a:solidFill>
                <a:latin typeface="Aldrich"/>
                <a:ea typeface="Aldrich"/>
                <a:cs typeface="Aldrich"/>
              </a:rPr>
              <a:t>Input </a:t>
            </a:r>
            <a:r>
              <a:rPr lang="es-ES" b="1" dirty="0" err="1">
                <a:solidFill>
                  <a:schemeClr val="tx1">
                    <a:lumMod val="95000"/>
                  </a:schemeClr>
                </a:solidFill>
                <a:latin typeface="Aldrich"/>
                <a:ea typeface="Aldrich"/>
                <a:cs typeface="Aldrich"/>
              </a:rPr>
              <a:t>Widgets</a:t>
            </a:r>
            <a:r>
              <a:rPr lang="es-ES" dirty="0">
                <a:solidFill>
                  <a:schemeClr val="tx1">
                    <a:lumMod val="95000"/>
                  </a:schemeClr>
                </a:solidFill>
                <a:latin typeface="Aldrich"/>
                <a:ea typeface="Aldrich"/>
                <a:cs typeface="Aldrich"/>
              </a:rPr>
              <a:t>: </a:t>
            </a:r>
            <a:r>
              <a:rPr lang="es-ES" dirty="0" err="1">
                <a:solidFill>
                  <a:schemeClr val="tx1">
                    <a:lumMod val="95000"/>
                  </a:schemeClr>
                </a:solidFill>
                <a:latin typeface="Aldrich"/>
                <a:ea typeface="Aldrich"/>
                <a:cs typeface="Aldrich"/>
              </a:rPr>
              <a:t>Widgets</a:t>
            </a:r>
            <a:r>
              <a:rPr lang="es-ES" dirty="0">
                <a:solidFill>
                  <a:schemeClr val="tx1">
                    <a:lumMod val="95000"/>
                  </a:schemeClr>
                </a:solidFill>
                <a:latin typeface="Aldrich"/>
                <a:ea typeface="Aldrich"/>
                <a:cs typeface="Aldrich"/>
              </a:rPr>
              <a:t> que permiten la entrada de datos del usuario, como </a:t>
            </a:r>
            <a:r>
              <a:rPr lang="es-ES" dirty="0" err="1">
                <a:solidFill>
                  <a:schemeClr val="tx1">
                    <a:lumMod val="95000"/>
                  </a:schemeClr>
                </a:solidFill>
                <a:latin typeface="Aldrich"/>
                <a:ea typeface="Aldrich"/>
                <a:cs typeface="Aldrich"/>
              </a:rPr>
              <a:t>QLineEdit</a:t>
            </a:r>
            <a:r>
              <a:rPr lang="es-ES" dirty="0">
                <a:solidFill>
                  <a:schemeClr val="tx1">
                    <a:lumMod val="95000"/>
                  </a:schemeClr>
                </a:solidFill>
                <a:latin typeface="Aldrich"/>
                <a:ea typeface="Aldrich"/>
                <a:cs typeface="Aldrich"/>
              </a:rPr>
              <a:t> para texto de una sola línea, </a:t>
            </a:r>
            <a:r>
              <a:rPr lang="es-ES" dirty="0" err="1">
                <a:solidFill>
                  <a:schemeClr val="tx1">
                    <a:lumMod val="95000"/>
                  </a:schemeClr>
                </a:solidFill>
                <a:latin typeface="Aldrich"/>
                <a:ea typeface="Aldrich"/>
                <a:cs typeface="Aldrich"/>
              </a:rPr>
              <a:t>QComboBox</a:t>
            </a:r>
            <a:r>
              <a:rPr lang="es-ES" dirty="0">
                <a:solidFill>
                  <a:schemeClr val="tx1">
                    <a:lumMod val="95000"/>
                  </a:schemeClr>
                </a:solidFill>
                <a:latin typeface="Aldrich"/>
                <a:ea typeface="Aldrich"/>
                <a:cs typeface="Aldrich"/>
              </a:rPr>
              <a:t> para listas desplegables, y </a:t>
            </a:r>
            <a:r>
              <a:rPr lang="es-ES" dirty="0" err="1">
                <a:solidFill>
                  <a:schemeClr val="tx1">
                    <a:lumMod val="95000"/>
                  </a:schemeClr>
                </a:solidFill>
                <a:latin typeface="Aldrich"/>
                <a:ea typeface="Aldrich"/>
                <a:cs typeface="Aldrich"/>
              </a:rPr>
              <a:t>QSlider</a:t>
            </a:r>
            <a:r>
              <a:rPr lang="es-ES" dirty="0">
                <a:solidFill>
                  <a:schemeClr val="tx1">
                    <a:lumMod val="95000"/>
                  </a:schemeClr>
                </a:solidFill>
                <a:latin typeface="Aldrich"/>
                <a:ea typeface="Aldrich"/>
                <a:cs typeface="Aldrich"/>
              </a:rPr>
              <a:t> para valores deslizables.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75" y="776088"/>
            <a:ext cx="3058743" cy="204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469315" y="3851775"/>
            <a:ext cx="8214585" cy="738664"/>
          </a:xfrm>
          <a:prstGeom prst="rect">
            <a:avLst/>
          </a:prstGeom>
        </p:spPr>
        <p:txBody>
          <a:bodyPr wrap="square">
            <a:spAutoFit/>
          </a:bodyPr>
          <a:lstStyle/>
          <a:p>
            <a:pPr marL="285750" indent="-285750" algn="just">
              <a:buClr>
                <a:srgbClr val="FFFF00"/>
              </a:buClr>
              <a:buSzPct val="150000"/>
              <a:buFont typeface="Wingdings" pitchFamily="2" charset="2"/>
              <a:buChar char="v"/>
            </a:pPr>
            <a:r>
              <a:rPr lang="es-ES" b="1" dirty="0" err="1">
                <a:solidFill>
                  <a:schemeClr val="tx1">
                    <a:lumMod val="95000"/>
                  </a:schemeClr>
                </a:solidFill>
                <a:latin typeface="Aldrich"/>
                <a:ea typeface="Aldrich"/>
                <a:cs typeface="Aldrich"/>
              </a:rPr>
              <a:t>Display</a:t>
            </a:r>
            <a:r>
              <a:rPr lang="es-ES" b="1" dirty="0">
                <a:solidFill>
                  <a:schemeClr val="tx1">
                    <a:lumMod val="95000"/>
                  </a:schemeClr>
                </a:solidFill>
                <a:latin typeface="Aldrich"/>
                <a:ea typeface="Aldrich"/>
                <a:cs typeface="Aldrich"/>
              </a:rPr>
              <a:t> </a:t>
            </a:r>
            <a:r>
              <a:rPr lang="es-ES" b="1" dirty="0" err="1">
                <a:solidFill>
                  <a:schemeClr val="tx1">
                    <a:lumMod val="95000"/>
                  </a:schemeClr>
                </a:solidFill>
                <a:latin typeface="Aldrich"/>
                <a:ea typeface="Aldrich"/>
                <a:cs typeface="Aldrich"/>
              </a:rPr>
              <a:t>Widgets</a:t>
            </a:r>
            <a:r>
              <a:rPr lang="es-ES" dirty="0">
                <a:solidFill>
                  <a:schemeClr val="tx1">
                    <a:lumMod val="95000"/>
                  </a:schemeClr>
                </a:solidFill>
                <a:latin typeface="Aldrich"/>
                <a:ea typeface="Aldrich"/>
                <a:cs typeface="Aldrich"/>
              </a:rPr>
              <a:t>: </a:t>
            </a:r>
            <a:r>
              <a:rPr lang="es-ES" dirty="0" err="1">
                <a:solidFill>
                  <a:schemeClr val="tx1">
                    <a:lumMod val="95000"/>
                  </a:schemeClr>
                </a:solidFill>
                <a:latin typeface="Aldrich"/>
                <a:ea typeface="Aldrich"/>
                <a:cs typeface="Aldrich"/>
              </a:rPr>
              <a:t>Widgets</a:t>
            </a:r>
            <a:r>
              <a:rPr lang="es-ES" dirty="0">
                <a:solidFill>
                  <a:schemeClr val="tx1">
                    <a:lumMod val="95000"/>
                  </a:schemeClr>
                </a:solidFill>
                <a:latin typeface="Aldrich"/>
                <a:ea typeface="Aldrich"/>
                <a:cs typeface="Aldrich"/>
              </a:rPr>
              <a:t> para mostrar información, como </a:t>
            </a:r>
            <a:r>
              <a:rPr lang="es-ES" dirty="0" err="1">
                <a:solidFill>
                  <a:schemeClr val="tx1">
                    <a:lumMod val="95000"/>
                  </a:schemeClr>
                </a:solidFill>
                <a:latin typeface="Aldrich"/>
                <a:ea typeface="Aldrich"/>
                <a:cs typeface="Aldrich"/>
              </a:rPr>
              <a:t>QLabel</a:t>
            </a:r>
            <a:r>
              <a:rPr lang="es-ES" dirty="0">
                <a:solidFill>
                  <a:schemeClr val="tx1">
                    <a:lumMod val="95000"/>
                  </a:schemeClr>
                </a:solidFill>
                <a:latin typeface="Aldrich"/>
                <a:ea typeface="Aldrich"/>
                <a:cs typeface="Aldrich"/>
              </a:rPr>
              <a:t> para texto o imágenes, </a:t>
            </a:r>
            <a:r>
              <a:rPr lang="es-ES" dirty="0" err="1">
                <a:solidFill>
                  <a:schemeClr val="tx1">
                    <a:lumMod val="95000"/>
                  </a:schemeClr>
                </a:solidFill>
                <a:latin typeface="Aldrich"/>
                <a:ea typeface="Aldrich"/>
                <a:cs typeface="Aldrich"/>
              </a:rPr>
              <a:t>QLCDNumber</a:t>
            </a:r>
            <a:r>
              <a:rPr lang="es-ES" dirty="0">
                <a:solidFill>
                  <a:schemeClr val="tx1">
                    <a:lumMod val="95000"/>
                  </a:schemeClr>
                </a:solidFill>
                <a:latin typeface="Aldrich"/>
                <a:ea typeface="Aldrich"/>
                <a:cs typeface="Aldrich"/>
              </a:rPr>
              <a:t> para números en estilo de pantalla LCD, y </a:t>
            </a:r>
            <a:r>
              <a:rPr lang="es-ES" dirty="0" err="1">
                <a:solidFill>
                  <a:schemeClr val="tx1">
                    <a:lumMod val="95000"/>
                  </a:schemeClr>
                </a:solidFill>
                <a:latin typeface="Aldrich"/>
                <a:ea typeface="Aldrich"/>
                <a:cs typeface="Aldrich"/>
              </a:rPr>
              <a:t>QProgressBar</a:t>
            </a:r>
            <a:r>
              <a:rPr lang="es-ES" dirty="0">
                <a:solidFill>
                  <a:schemeClr val="tx1">
                    <a:lumMod val="95000"/>
                  </a:schemeClr>
                </a:solidFill>
                <a:latin typeface="Aldrich"/>
                <a:ea typeface="Aldrich"/>
                <a:cs typeface="Aldrich"/>
              </a:rPr>
              <a:t> para barras de progreso.</a:t>
            </a:r>
          </a:p>
        </p:txBody>
      </p:sp>
    </p:spTree>
    <p:extLst>
      <p:ext uri="{BB962C8B-B14F-4D97-AF65-F5344CB8AC3E}">
        <p14:creationId xmlns:p14="http://schemas.microsoft.com/office/powerpoint/2010/main" val="2039453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031"/>
            <a:ext cx="9144000" cy="572700"/>
          </a:xfrm>
          <a:solidFill>
            <a:schemeClr val="bg1"/>
          </a:solidFill>
        </p:spPr>
        <p:txBody>
          <a:bodyPr/>
          <a:lstStyle/>
          <a:p>
            <a:pPr algn="l"/>
            <a:r>
              <a:rPr lang="es-AR" sz="2000" dirty="0" smtClean="0"/>
              <a:t>Tabla Comparativa - </a:t>
            </a:r>
            <a:r>
              <a:rPr lang="es-AR" sz="2000" dirty="0" err="1" smtClean="0"/>
              <a:t>QObjets</a:t>
            </a:r>
            <a:endParaRPr lang="es-AR" sz="2000" dirty="0"/>
          </a:p>
        </p:txBody>
      </p:sp>
      <p:graphicFrame>
        <p:nvGraphicFramePr>
          <p:cNvPr id="3" name="2 Tabla"/>
          <p:cNvGraphicFramePr>
            <a:graphicFrameLocks noGrp="1"/>
          </p:cNvGraphicFramePr>
          <p:nvPr>
            <p:extLst>
              <p:ext uri="{D42A27DB-BD31-4B8C-83A1-F6EECF244321}">
                <p14:modId xmlns:p14="http://schemas.microsoft.com/office/powerpoint/2010/main" val="1674741419"/>
              </p:ext>
            </p:extLst>
          </p:nvPr>
        </p:nvGraphicFramePr>
        <p:xfrm>
          <a:off x="0" y="555631"/>
          <a:ext cx="9144000" cy="4573865"/>
        </p:xfrm>
        <a:graphic>
          <a:graphicData uri="http://schemas.openxmlformats.org/drawingml/2006/table">
            <a:tbl>
              <a:tblPr>
                <a:tableStyleId>{BE83653B-320A-4D04-B1AD-C81342A9A7DB}</a:tableStyleId>
              </a:tblPr>
              <a:tblGrid>
                <a:gridCol w="952332"/>
                <a:gridCol w="1211748"/>
                <a:gridCol w="4297680"/>
                <a:gridCol w="2682240"/>
              </a:tblGrid>
              <a:tr h="315497">
                <a:tc>
                  <a:txBody>
                    <a:bodyPr/>
                    <a:lstStyle/>
                    <a:p>
                      <a:pPr algn="ctr" fontAlgn="ctr"/>
                      <a:r>
                        <a:rPr lang="es-AR" sz="1400" b="1" u="none" strike="noStrike" dirty="0">
                          <a:solidFill>
                            <a:schemeClr val="bg1"/>
                          </a:solidFill>
                          <a:effectLst/>
                          <a:latin typeface="Aldrich" charset="0"/>
                        </a:rPr>
                        <a:t>Categoría</a:t>
                      </a:r>
                      <a:endParaRPr lang="es-AR" sz="1400" b="1" i="0" u="none" strike="noStrike" dirty="0">
                        <a:solidFill>
                          <a:schemeClr val="bg1"/>
                        </a:solidFill>
                        <a:effectLst/>
                        <a:latin typeface="Aldrich" charset="0"/>
                      </a:endParaRPr>
                    </a:p>
                  </a:txBody>
                  <a:tcPr marL="4087" marR="4087" marT="4087" marB="0" anchor="ctr">
                    <a:solidFill>
                      <a:schemeClr val="bg1">
                        <a:lumMod val="10000"/>
                        <a:lumOff val="90000"/>
                      </a:schemeClr>
                    </a:solidFill>
                  </a:tcPr>
                </a:tc>
                <a:tc>
                  <a:txBody>
                    <a:bodyPr/>
                    <a:lstStyle/>
                    <a:p>
                      <a:pPr algn="ctr" fontAlgn="ctr"/>
                      <a:r>
                        <a:rPr lang="es-AR" sz="1400" b="1" u="none" strike="noStrike">
                          <a:solidFill>
                            <a:schemeClr val="bg1"/>
                          </a:solidFill>
                          <a:effectLst/>
                          <a:latin typeface="Aldrich" charset="0"/>
                        </a:rPr>
                        <a:t>Componente</a:t>
                      </a:r>
                      <a:endParaRPr lang="es-AR" sz="1400" b="1" i="0" u="none" strike="noStrike">
                        <a:solidFill>
                          <a:schemeClr val="bg1"/>
                        </a:solidFill>
                        <a:effectLst/>
                        <a:latin typeface="Aldrich" charset="0"/>
                      </a:endParaRPr>
                    </a:p>
                  </a:txBody>
                  <a:tcPr marL="4087" marR="4087" marT="4087" marB="0" anchor="ctr">
                    <a:solidFill>
                      <a:schemeClr val="bg1">
                        <a:lumMod val="10000"/>
                        <a:lumOff val="90000"/>
                      </a:schemeClr>
                    </a:solidFill>
                  </a:tcPr>
                </a:tc>
                <a:tc>
                  <a:txBody>
                    <a:bodyPr/>
                    <a:lstStyle/>
                    <a:p>
                      <a:pPr algn="ctr" fontAlgn="ctr"/>
                      <a:r>
                        <a:rPr lang="es-AR" sz="1400" b="1" u="none" strike="noStrike">
                          <a:solidFill>
                            <a:schemeClr val="bg1"/>
                          </a:solidFill>
                          <a:effectLst/>
                          <a:latin typeface="Aldrich" charset="0"/>
                        </a:rPr>
                        <a:t>Descripción</a:t>
                      </a:r>
                      <a:endParaRPr lang="es-AR" sz="1400" b="1" i="0" u="none" strike="noStrike">
                        <a:solidFill>
                          <a:schemeClr val="bg1"/>
                        </a:solidFill>
                        <a:effectLst/>
                        <a:latin typeface="Aldrich" charset="0"/>
                      </a:endParaRPr>
                    </a:p>
                  </a:txBody>
                  <a:tcPr marL="4087" marR="4087" marT="4087" marB="0" anchor="ctr">
                    <a:solidFill>
                      <a:schemeClr val="bg1">
                        <a:lumMod val="10000"/>
                        <a:lumOff val="90000"/>
                      </a:schemeClr>
                    </a:solidFill>
                  </a:tcPr>
                </a:tc>
                <a:tc>
                  <a:txBody>
                    <a:bodyPr/>
                    <a:lstStyle/>
                    <a:p>
                      <a:pPr algn="ctr" fontAlgn="ctr"/>
                      <a:r>
                        <a:rPr lang="es-AR" sz="1400" b="1" u="none" strike="noStrike" dirty="0">
                          <a:solidFill>
                            <a:schemeClr val="bg1"/>
                          </a:solidFill>
                          <a:effectLst/>
                          <a:latin typeface="Aldrich" charset="0"/>
                        </a:rPr>
                        <a:t>Métodos </a:t>
                      </a:r>
                      <a:r>
                        <a:rPr lang="es-AR" sz="1400" b="1" u="none" strike="noStrike" dirty="0" smtClean="0">
                          <a:solidFill>
                            <a:schemeClr val="bg1"/>
                          </a:solidFill>
                          <a:effectLst/>
                          <a:latin typeface="Aldrich" charset="0"/>
                        </a:rPr>
                        <a:t>Esenciales</a:t>
                      </a:r>
                      <a:endParaRPr lang="es-AR" sz="1400" b="1" i="0" u="none" strike="noStrike" dirty="0">
                        <a:solidFill>
                          <a:schemeClr val="bg1"/>
                        </a:solidFill>
                        <a:effectLst/>
                        <a:latin typeface="Aldrich" charset="0"/>
                      </a:endParaRPr>
                    </a:p>
                  </a:txBody>
                  <a:tcPr marL="4087" marR="4087" marT="4087" marB="0" anchor="ctr">
                    <a:solidFill>
                      <a:schemeClr val="bg1">
                        <a:lumMod val="10000"/>
                        <a:lumOff val="90000"/>
                      </a:schemeClr>
                    </a:solidFill>
                  </a:tcPr>
                </a:tc>
              </a:tr>
              <a:tr h="328644">
                <a:tc rowSpan="4">
                  <a:txBody>
                    <a:bodyPr/>
                    <a:lstStyle/>
                    <a:p>
                      <a:pPr algn="ctr" fontAlgn="ctr"/>
                      <a:r>
                        <a:rPr lang="es-AR" sz="1200" b="1" u="none" strike="noStrike" dirty="0" err="1">
                          <a:solidFill>
                            <a:schemeClr val="tx1"/>
                          </a:solidFill>
                          <a:effectLst/>
                          <a:latin typeface="Aldrich" charset="0"/>
                        </a:rPr>
                        <a:t>Layouts</a:t>
                      </a:r>
                      <a:endParaRPr lang="es-AR" sz="1200" b="1" i="0" u="none" strike="noStrike" dirty="0">
                        <a:solidFill>
                          <a:schemeClr val="tx1"/>
                        </a:solidFill>
                        <a:effectLst/>
                        <a:latin typeface="Aldrich" charset="0"/>
                      </a:endParaRPr>
                    </a:p>
                  </a:txBody>
                  <a:tcPr marL="4087" marR="4087" marT="4087" marB="0" anchor="ctr">
                    <a:solidFill>
                      <a:schemeClr val="bg1"/>
                    </a:solidFill>
                  </a:tcPr>
                </a:tc>
                <a:tc>
                  <a:txBody>
                    <a:bodyPr/>
                    <a:lstStyle/>
                    <a:p>
                      <a:pPr algn="l" fontAlgn="ctr"/>
                      <a:r>
                        <a:rPr lang="es-AR" sz="1000" u="none" strike="noStrike" dirty="0" err="1">
                          <a:solidFill>
                            <a:schemeClr val="tx1">
                              <a:lumMod val="85000"/>
                            </a:schemeClr>
                          </a:solidFill>
                          <a:effectLst/>
                          <a:latin typeface="Aldrich" charset="0"/>
                        </a:rPr>
                        <a:t>QVBoxLayout</a:t>
                      </a:r>
                      <a:endParaRPr lang="es-AR" sz="1000" b="0" i="0" u="none" strike="noStrike" dirty="0">
                        <a:solidFill>
                          <a:schemeClr val="tx1">
                            <a:lumMod val="85000"/>
                          </a:schemeClr>
                        </a:solidFill>
                        <a:effectLst/>
                        <a:latin typeface="Aldrich" charset="0"/>
                      </a:endParaRPr>
                    </a:p>
                  </a:txBody>
                  <a:tcPr marL="4087" marR="4087" marT="4087" marB="0" anchor="ctr">
                    <a:solidFill>
                      <a:schemeClr val="bg1"/>
                    </a:solidFill>
                  </a:tcPr>
                </a:tc>
                <a:tc>
                  <a:txBody>
                    <a:bodyPr/>
                    <a:lstStyle/>
                    <a:p>
                      <a:pPr algn="l" fontAlgn="ctr"/>
                      <a:r>
                        <a:rPr lang="es-ES" sz="1000" u="none" strike="noStrike">
                          <a:solidFill>
                            <a:schemeClr val="tx1">
                              <a:lumMod val="85000"/>
                            </a:schemeClr>
                          </a:solidFill>
                          <a:effectLst/>
                          <a:latin typeface="Aldrich" charset="0"/>
                        </a:rPr>
                        <a:t>Layout vertical que organiza widgets de arriba hacia abajo.</a:t>
                      </a:r>
                      <a:endParaRPr lang="es-ES" sz="1000" b="0" i="0" u="none" strike="noStrike">
                        <a:solidFill>
                          <a:schemeClr val="tx1">
                            <a:lumMod val="8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dirty="0" err="1">
                          <a:solidFill>
                            <a:schemeClr val="tx1">
                              <a:lumMod val="85000"/>
                            </a:schemeClr>
                          </a:solidFill>
                          <a:effectLst/>
                          <a:latin typeface="Aldrich" charset="0"/>
                        </a:rPr>
                        <a:t>addWidget</a:t>
                      </a:r>
                      <a:r>
                        <a:rPr lang="es-AR" sz="1000" u="none" strike="noStrike" dirty="0">
                          <a:solidFill>
                            <a:schemeClr val="tx1">
                              <a:lumMod val="85000"/>
                            </a:schemeClr>
                          </a:solidFill>
                          <a:effectLst/>
                          <a:latin typeface="Aldrich" charset="0"/>
                        </a:rPr>
                        <a:t>(), </a:t>
                      </a:r>
                      <a:r>
                        <a:rPr lang="es-AR" sz="1000" u="none" strike="noStrike" dirty="0" err="1">
                          <a:solidFill>
                            <a:schemeClr val="tx1">
                              <a:lumMod val="85000"/>
                            </a:schemeClr>
                          </a:solidFill>
                          <a:effectLst/>
                          <a:latin typeface="Aldrich" charset="0"/>
                        </a:rPr>
                        <a:t>addLayout</a:t>
                      </a:r>
                      <a:r>
                        <a:rPr lang="es-AR" sz="1000" u="none" strike="noStrike" dirty="0">
                          <a:solidFill>
                            <a:schemeClr val="tx1">
                              <a:lumMod val="85000"/>
                            </a:schemeClr>
                          </a:solidFill>
                          <a:effectLst/>
                          <a:latin typeface="Aldrich" charset="0"/>
                        </a:rPr>
                        <a:t>(), </a:t>
                      </a:r>
                      <a:r>
                        <a:rPr lang="es-AR" sz="1000" u="none" strike="noStrike" dirty="0" err="1">
                          <a:solidFill>
                            <a:schemeClr val="tx1">
                              <a:lumMod val="85000"/>
                            </a:schemeClr>
                          </a:solidFill>
                          <a:effectLst/>
                          <a:latin typeface="Aldrich" charset="0"/>
                        </a:rPr>
                        <a:t>setSpacing</a:t>
                      </a:r>
                      <a:r>
                        <a:rPr lang="es-AR" sz="1000" u="none" strike="noStrike" dirty="0">
                          <a:solidFill>
                            <a:schemeClr val="tx1">
                              <a:lumMod val="85000"/>
                            </a:schemeClr>
                          </a:solidFill>
                          <a:effectLst/>
                          <a:latin typeface="Aldrich" charset="0"/>
                        </a:rPr>
                        <a:t>(), </a:t>
                      </a:r>
                      <a:r>
                        <a:rPr lang="es-AR" sz="1000" u="none" strike="noStrike" dirty="0" err="1">
                          <a:solidFill>
                            <a:schemeClr val="tx1">
                              <a:lumMod val="85000"/>
                            </a:schemeClr>
                          </a:solidFill>
                          <a:effectLst/>
                          <a:latin typeface="Aldrich" charset="0"/>
                        </a:rPr>
                        <a:t>setMargin</a:t>
                      </a:r>
                      <a:r>
                        <a:rPr lang="es-AR" sz="1000" u="none" strike="noStrike" dirty="0">
                          <a:solidFill>
                            <a:schemeClr val="tx1">
                              <a:lumMod val="85000"/>
                            </a:schemeClr>
                          </a:solidFill>
                          <a:effectLst/>
                          <a:latin typeface="Aldrich" charset="0"/>
                        </a:rPr>
                        <a:t>()</a:t>
                      </a:r>
                      <a:endParaRPr lang="es-AR" sz="1000" b="0" i="0" u="none" strike="noStrike" dirty="0">
                        <a:solidFill>
                          <a:schemeClr val="tx1">
                            <a:lumMod val="85000"/>
                          </a:schemeClr>
                        </a:solidFill>
                        <a:effectLst/>
                        <a:latin typeface="Aldrich" charset="0"/>
                      </a:endParaRPr>
                    </a:p>
                  </a:txBody>
                  <a:tcPr marL="4087" marR="4087" marT="4087" marB="0" anchor="ctr">
                    <a:solidFill>
                      <a:schemeClr val="bg1"/>
                    </a:solidFill>
                  </a:tcPr>
                </a:tc>
              </a:tr>
              <a:tr h="328644">
                <a:tc vMerge="1">
                  <a:txBody>
                    <a:bodyPr/>
                    <a:lstStyle/>
                    <a:p>
                      <a:pPr algn="l" fontAlgn="ctr"/>
                      <a:endParaRPr lang="es-AR" sz="1050" b="0" i="0" u="none" strike="noStrike">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dirty="0" err="1">
                          <a:solidFill>
                            <a:schemeClr val="tx1">
                              <a:lumMod val="85000"/>
                            </a:schemeClr>
                          </a:solidFill>
                          <a:effectLst/>
                          <a:latin typeface="Aldrich" charset="0"/>
                        </a:rPr>
                        <a:t>QHBoxLayout</a:t>
                      </a:r>
                      <a:endParaRPr lang="es-AR" sz="1000" b="0" i="0" u="none" strike="noStrike" dirty="0">
                        <a:solidFill>
                          <a:schemeClr val="tx1">
                            <a:lumMod val="85000"/>
                          </a:schemeClr>
                        </a:solidFill>
                        <a:effectLst/>
                        <a:latin typeface="Aldrich" charset="0"/>
                      </a:endParaRPr>
                    </a:p>
                  </a:txBody>
                  <a:tcPr marL="4087" marR="4087" marT="4087" marB="0" anchor="ctr">
                    <a:solidFill>
                      <a:schemeClr val="bg1">
                        <a:lumMod val="75000"/>
                        <a:lumOff val="25000"/>
                      </a:schemeClr>
                    </a:solidFill>
                  </a:tcPr>
                </a:tc>
                <a:tc>
                  <a:txBody>
                    <a:bodyPr/>
                    <a:lstStyle/>
                    <a:p>
                      <a:pPr algn="l" fontAlgn="ctr"/>
                      <a:r>
                        <a:rPr lang="es-ES" sz="1000" u="none" strike="noStrike" dirty="0" err="1">
                          <a:solidFill>
                            <a:schemeClr val="tx1">
                              <a:lumMod val="85000"/>
                            </a:schemeClr>
                          </a:solidFill>
                          <a:effectLst/>
                          <a:latin typeface="Aldrich" charset="0"/>
                        </a:rPr>
                        <a:t>Layout</a:t>
                      </a:r>
                      <a:r>
                        <a:rPr lang="es-ES" sz="1000" u="none" strike="noStrike" dirty="0">
                          <a:solidFill>
                            <a:schemeClr val="tx1">
                              <a:lumMod val="85000"/>
                            </a:schemeClr>
                          </a:solidFill>
                          <a:effectLst/>
                          <a:latin typeface="Aldrich" charset="0"/>
                        </a:rPr>
                        <a:t> horizontal que organiza </a:t>
                      </a:r>
                      <a:r>
                        <a:rPr lang="es-ES" sz="1000" u="none" strike="noStrike" dirty="0" err="1">
                          <a:solidFill>
                            <a:schemeClr val="tx1">
                              <a:lumMod val="85000"/>
                            </a:schemeClr>
                          </a:solidFill>
                          <a:effectLst/>
                          <a:latin typeface="Aldrich" charset="0"/>
                        </a:rPr>
                        <a:t>widgets</a:t>
                      </a:r>
                      <a:r>
                        <a:rPr lang="es-ES" sz="1000" u="none" strike="noStrike" dirty="0">
                          <a:solidFill>
                            <a:schemeClr val="tx1">
                              <a:lumMod val="85000"/>
                            </a:schemeClr>
                          </a:solidFill>
                          <a:effectLst/>
                          <a:latin typeface="Aldrich" charset="0"/>
                        </a:rPr>
                        <a:t> de izquierda a derecha.</a:t>
                      </a:r>
                      <a:endParaRPr lang="es-ES" sz="1000" b="0" i="0" u="none" strike="noStrike" dirty="0">
                        <a:solidFill>
                          <a:schemeClr val="tx1">
                            <a:lumMod val="85000"/>
                          </a:schemeClr>
                        </a:solidFill>
                        <a:effectLst/>
                        <a:latin typeface="Aldrich" charset="0"/>
                      </a:endParaRPr>
                    </a:p>
                  </a:txBody>
                  <a:tcPr marL="4087" marR="4087" marT="4087" marB="0" anchor="ctr">
                    <a:solidFill>
                      <a:schemeClr val="bg1">
                        <a:lumMod val="75000"/>
                        <a:lumOff val="25000"/>
                      </a:schemeClr>
                    </a:solidFill>
                  </a:tcPr>
                </a:tc>
                <a:tc>
                  <a:txBody>
                    <a:bodyPr/>
                    <a:lstStyle/>
                    <a:p>
                      <a:pPr algn="l" fontAlgn="ctr"/>
                      <a:r>
                        <a:rPr lang="es-AR" sz="1000" u="none" strike="noStrike" dirty="0" err="1">
                          <a:solidFill>
                            <a:schemeClr val="tx1">
                              <a:lumMod val="85000"/>
                            </a:schemeClr>
                          </a:solidFill>
                          <a:effectLst/>
                          <a:latin typeface="Aldrich" charset="0"/>
                        </a:rPr>
                        <a:t>addWidget</a:t>
                      </a:r>
                      <a:r>
                        <a:rPr lang="es-AR" sz="1000" u="none" strike="noStrike" dirty="0">
                          <a:solidFill>
                            <a:schemeClr val="tx1">
                              <a:lumMod val="85000"/>
                            </a:schemeClr>
                          </a:solidFill>
                          <a:effectLst/>
                          <a:latin typeface="Aldrich" charset="0"/>
                        </a:rPr>
                        <a:t>(), </a:t>
                      </a:r>
                      <a:r>
                        <a:rPr lang="es-AR" sz="1000" u="none" strike="noStrike" dirty="0" err="1">
                          <a:solidFill>
                            <a:schemeClr val="tx1">
                              <a:lumMod val="85000"/>
                            </a:schemeClr>
                          </a:solidFill>
                          <a:effectLst/>
                          <a:latin typeface="Aldrich" charset="0"/>
                        </a:rPr>
                        <a:t>addLayout</a:t>
                      </a:r>
                      <a:r>
                        <a:rPr lang="es-AR" sz="1000" u="none" strike="noStrike" dirty="0">
                          <a:solidFill>
                            <a:schemeClr val="tx1">
                              <a:lumMod val="85000"/>
                            </a:schemeClr>
                          </a:solidFill>
                          <a:effectLst/>
                          <a:latin typeface="Aldrich" charset="0"/>
                        </a:rPr>
                        <a:t>(), </a:t>
                      </a:r>
                      <a:r>
                        <a:rPr lang="es-AR" sz="1000" u="none" strike="noStrike" dirty="0" err="1">
                          <a:solidFill>
                            <a:schemeClr val="tx1">
                              <a:lumMod val="85000"/>
                            </a:schemeClr>
                          </a:solidFill>
                          <a:effectLst/>
                          <a:latin typeface="Aldrich" charset="0"/>
                        </a:rPr>
                        <a:t>setSpacing</a:t>
                      </a:r>
                      <a:r>
                        <a:rPr lang="es-AR" sz="1000" u="none" strike="noStrike" dirty="0">
                          <a:solidFill>
                            <a:schemeClr val="tx1">
                              <a:lumMod val="85000"/>
                            </a:schemeClr>
                          </a:solidFill>
                          <a:effectLst/>
                          <a:latin typeface="Aldrich" charset="0"/>
                        </a:rPr>
                        <a:t>(), </a:t>
                      </a:r>
                      <a:r>
                        <a:rPr lang="es-AR" sz="1000" u="none" strike="noStrike" dirty="0" err="1">
                          <a:solidFill>
                            <a:schemeClr val="tx1">
                              <a:lumMod val="85000"/>
                            </a:schemeClr>
                          </a:solidFill>
                          <a:effectLst/>
                          <a:latin typeface="Aldrich" charset="0"/>
                        </a:rPr>
                        <a:t>setMargin</a:t>
                      </a:r>
                      <a:r>
                        <a:rPr lang="es-AR" sz="1000" u="none" strike="noStrike" dirty="0">
                          <a:solidFill>
                            <a:schemeClr val="tx1">
                              <a:lumMod val="85000"/>
                            </a:schemeClr>
                          </a:solidFill>
                          <a:effectLst/>
                          <a:latin typeface="Aldrich" charset="0"/>
                        </a:rPr>
                        <a:t>()</a:t>
                      </a:r>
                      <a:endParaRPr lang="es-AR" sz="1000" b="0" i="0" u="none" strike="noStrike" dirty="0">
                        <a:solidFill>
                          <a:schemeClr val="tx1">
                            <a:lumMod val="85000"/>
                          </a:schemeClr>
                        </a:solidFill>
                        <a:effectLst/>
                        <a:latin typeface="Aldrich" charset="0"/>
                      </a:endParaRPr>
                    </a:p>
                  </a:txBody>
                  <a:tcPr marL="4087" marR="4087" marT="4087" marB="0" anchor="ctr">
                    <a:solidFill>
                      <a:schemeClr val="bg1">
                        <a:lumMod val="75000"/>
                        <a:lumOff val="25000"/>
                      </a:schemeClr>
                    </a:solidFill>
                  </a:tcPr>
                </a:tc>
              </a:tr>
              <a:tr h="328644">
                <a:tc vMerge="1">
                  <a:txBody>
                    <a:bodyPr/>
                    <a:lstStyle/>
                    <a:p>
                      <a:pPr algn="l" fontAlgn="ctr"/>
                      <a:endParaRPr lang="es-AR" sz="1050" b="0" i="0" u="none" strike="noStrike">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dirty="0" err="1">
                          <a:solidFill>
                            <a:schemeClr val="tx1">
                              <a:lumMod val="85000"/>
                            </a:schemeClr>
                          </a:solidFill>
                          <a:effectLst/>
                          <a:latin typeface="Aldrich" charset="0"/>
                        </a:rPr>
                        <a:t>QGridLayout</a:t>
                      </a:r>
                      <a:endParaRPr lang="es-AR" sz="1000" b="0" i="0" u="none" strike="noStrike" dirty="0">
                        <a:solidFill>
                          <a:schemeClr val="tx1">
                            <a:lumMod val="85000"/>
                          </a:schemeClr>
                        </a:solidFill>
                        <a:effectLst/>
                        <a:latin typeface="Aldrich" charset="0"/>
                      </a:endParaRPr>
                    </a:p>
                  </a:txBody>
                  <a:tcPr marL="4087" marR="4087" marT="4087" marB="0" anchor="ctr">
                    <a:solidFill>
                      <a:schemeClr val="bg1"/>
                    </a:solidFill>
                  </a:tcPr>
                </a:tc>
                <a:tc>
                  <a:txBody>
                    <a:bodyPr/>
                    <a:lstStyle/>
                    <a:p>
                      <a:pPr algn="l" fontAlgn="ctr"/>
                      <a:r>
                        <a:rPr lang="es-ES" sz="1000" u="none" strike="noStrike" dirty="0" err="1">
                          <a:solidFill>
                            <a:schemeClr val="tx1">
                              <a:lumMod val="85000"/>
                            </a:schemeClr>
                          </a:solidFill>
                          <a:effectLst/>
                          <a:latin typeface="Aldrich" charset="0"/>
                        </a:rPr>
                        <a:t>Layout</a:t>
                      </a:r>
                      <a:r>
                        <a:rPr lang="es-ES" sz="1000" u="none" strike="noStrike" dirty="0">
                          <a:solidFill>
                            <a:schemeClr val="tx1">
                              <a:lumMod val="85000"/>
                            </a:schemeClr>
                          </a:solidFill>
                          <a:effectLst/>
                          <a:latin typeface="Aldrich" charset="0"/>
                        </a:rPr>
                        <a:t> en forma de tabla que organiza </a:t>
                      </a:r>
                      <a:r>
                        <a:rPr lang="es-ES" sz="1000" u="none" strike="noStrike" dirty="0" err="1">
                          <a:solidFill>
                            <a:schemeClr val="tx1">
                              <a:lumMod val="85000"/>
                            </a:schemeClr>
                          </a:solidFill>
                          <a:effectLst/>
                          <a:latin typeface="Aldrich" charset="0"/>
                        </a:rPr>
                        <a:t>widgets</a:t>
                      </a:r>
                      <a:r>
                        <a:rPr lang="es-ES" sz="1000" u="none" strike="noStrike" dirty="0">
                          <a:solidFill>
                            <a:schemeClr val="tx1">
                              <a:lumMod val="85000"/>
                            </a:schemeClr>
                          </a:solidFill>
                          <a:effectLst/>
                          <a:latin typeface="Aldrich" charset="0"/>
                        </a:rPr>
                        <a:t> en filas y columnas.</a:t>
                      </a:r>
                      <a:endParaRPr lang="es-ES" sz="1000" b="0" i="0" u="none" strike="noStrike" dirty="0">
                        <a:solidFill>
                          <a:schemeClr val="tx1">
                            <a:lumMod val="8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a:solidFill>
                            <a:schemeClr val="tx1">
                              <a:lumMod val="85000"/>
                            </a:schemeClr>
                          </a:solidFill>
                          <a:effectLst/>
                          <a:latin typeface="Aldrich" charset="0"/>
                        </a:rPr>
                        <a:t>addWidget(), addLayout(), setRowStretch(), setColumnStretch()</a:t>
                      </a:r>
                      <a:endParaRPr lang="es-AR" sz="1000" b="0" i="0" u="none" strike="noStrike">
                        <a:solidFill>
                          <a:schemeClr val="tx1">
                            <a:lumMod val="85000"/>
                          </a:schemeClr>
                        </a:solidFill>
                        <a:effectLst/>
                        <a:latin typeface="Aldrich" charset="0"/>
                      </a:endParaRPr>
                    </a:p>
                  </a:txBody>
                  <a:tcPr marL="4087" marR="4087" marT="4087" marB="0" anchor="ctr">
                    <a:solidFill>
                      <a:schemeClr val="bg1"/>
                    </a:solidFill>
                  </a:tcPr>
                </a:tc>
              </a:tr>
              <a:tr h="314640">
                <a:tc vMerge="1">
                  <a:txBody>
                    <a:bodyPr/>
                    <a:lstStyle/>
                    <a:p>
                      <a:pPr algn="l" fontAlgn="ctr"/>
                      <a:endParaRPr lang="es-AR" sz="1050" b="0" i="0" u="none" strike="noStrike" dirty="0">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dirty="0" err="1">
                          <a:solidFill>
                            <a:schemeClr val="tx1">
                              <a:lumMod val="85000"/>
                            </a:schemeClr>
                          </a:solidFill>
                          <a:effectLst/>
                          <a:latin typeface="Aldrich" charset="0"/>
                        </a:rPr>
                        <a:t>QFormLayout</a:t>
                      </a:r>
                      <a:endParaRPr lang="es-AR" sz="1000" b="0" i="0" u="none" strike="noStrike" dirty="0">
                        <a:solidFill>
                          <a:schemeClr val="tx1">
                            <a:lumMod val="85000"/>
                          </a:schemeClr>
                        </a:solidFill>
                        <a:effectLst/>
                        <a:latin typeface="Aldrich" charset="0"/>
                      </a:endParaRPr>
                    </a:p>
                  </a:txBody>
                  <a:tcPr marL="4087" marR="4087" marT="4087" marB="0" anchor="ctr">
                    <a:solidFill>
                      <a:schemeClr val="bg1">
                        <a:lumMod val="75000"/>
                        <a:lumOff val="25000"/>
                      </a:schemeClr>
                    </a:solidFill>
                  </a:tcPr>
                </a:tc>
                <a:tc>
                  <a:txBody>
                    <a:bodyPr/>
                    <a:lstStyle/>
                    <a:p>
                      <a:pPr algn="l" fontAlgn="ctr"/>
                      <a:r>
                        <a:rPr lang="es-ES" sz="1000" u="none" strike="noStrike" dirty="0" err="1">
                          <a:solidFill>
                            <a:schemeClr val="tx1">
                              <a:lumMod val="85000"/>
                            </a:schemeClr>
                          </a:solidFill>
                          <a:effectLst/>
                          <a:latin typeface="Aldrich" charset="0"/>
                        </a:rPr>
                        <a:t>Layout</a:t>
                      </a:r>
                      <a:r>
                        <a:rPr lang="es-ES" sz="1000" u="none" strike="noStrike" dirty="0">
                          <a:solidFill>
                            <a:schemeClr val="tx1">
                              <a:lumMod val="85000"/>
                            </a:schemeClr>
                          </a:solidFill>
                          <a:effectLst/>
                          <a:latin typeface="Aldrich" charset="0"/>
                        </a:rPr>
                        <a:t> para formularios con etiquetas y campos alineados.</a:t>
                      </a:r>
                      <a:endParaRPr lang="es-ES" sz="1000" b="0" i="0" u="none" strike="noStrike" dirty="0">
                        <a:solidFill>
                          <a:schemeClr val="tx1">
                            <a:lumMod val="85000"/>
                          </a:schemeClr>
                        </a:solidFill>
                        <a:effectLst/>
                        <a:latin typeface="Aldrich" charset="0"/>
                      </a:endParaRPr>
                    </a:p>
                  </a:txBody>
                  <a:tcPr marL="4087" marR="4087" marT="4087" marB="0" anchor="ctr">
                    <a:solidFill>
                      <a:schemeClr val="bg1">
                        <a:lumMod val="75000"/>
                        <a:lumOff val="25000"/>
                      </a:schemeClr>
                    </a:solidFill>
                  </a:tcPr>
                </a:tc>
                <a:tc>
                  <a:txBody>
                    <a:bodyPr/>
                    <a:lstStyle/>
                    <a:p>
                      <a:pPr algn="l" fontAlgn="ctr"/>
                      <a:r>
                        <a:rPr lang="es-AR" sz="1000" u="none" strike="noStrike" dirty="0" err="1">
                          <a:solidFill>
                            <a:schemeClr val="tx1">
                              <a:lumMod val="85000"/>
                            </a:schemeClr>
                          </a:solidFill>
                          <a:effectLst/>
                          <a:latin typeface="Aldrich" charset="0"/>
                        </a:rPr>
                        <a:t>addRow</a:t>
                      </a:r>
                      <a:r>
                        <a:rPr lang="es-AR" sz="1000" u="none" strike="noStrike" dirty="0">
                          <a:solidFill>
                            <a:schemeClr val="tx1">
                              <a:lumMod val="85000"/>
                            </a:schemeClr>
                          </a:solidFill>
                          <a:effectLst/>
                          <a:latin typeface="Aldrich" charset="0"/>
                        </a:rPr>
                        <a:t>(), </a:t>
                      </a:r>
                      <a:r>
                        <a:rPr lang="es-AR" sz="1000" u="none" strike="noStrike" dirty="0" err="1">
                          <a:solidFill>
                            <a:schemeClr val="tx1">
                              <a:lumMod val="85000"/>
                            </a:schemeClr>
                          </a:solidFill>
                          <a:effectLst/>
                          <a:latin typeface="Aldrich" charset="0"/>
                        </a:rPr>
                        <a:t>setLabelAlignment</a:t>
                      </a:r>
                      <a:r>
                        <a:rPr lang="es-AR" sz="1000" u="none" strike="noStrike" dirty="0">
                          <a:solidFill>
                            <a:schemeClr val="tx1">
                              <a:lumMod val="85000"/>
                            </a:schemeClr>
                          </a:solidFill>
                          <a:effectLst/>
                          <a:latin typeface="Aldrich" charset="0"/>
                        </a:rPr>
                        <a:t>(), </a:t>
                      </a:r>
                      <a:r>
                        <a:rPr lang="es-AR" sz="1000" u="none" strike="noStrike" dirty="0" err="1">
                          <a:solidFill>
                            <a:schemeClr val="tx1">
                              <a:lumMod val="85000"/>
                            </a:schemeClr>
                          </a:solidFill>
                          <a:effectLst/>
                          <a:latin typeface="Aldrich" charset="0"/>
                        </a:rPr>
                        <a:t>setFieldGrowthPolicy</a:t>
                      </a:r>
                      <a:r>
                        <a:rPr lang="es-AR" sz="1000" u="none" strike="noStrike" dirty="0">
                          <a:solidFill>
                            <a:schemeClr val="tx1">
                              <a:lumMod val="85000"/>
                            </a:schemeClr>
                          </a:solidFill>
                          <a:effectLst/>
                          <a:latin typeface="Aldrich" charset="0"/>
                        </a:rPr>
                        <a:t>()</a:t>
                      </a:r>
                      <a:endParaRPr lang="es-AR" sz="1000" b="0" i="0" u="none" strike="noStrike" dirty="0">
                        <a:solidFill>
                          <a:schemeClr val="tx1">
                            <a:lumMod val="85000"/>
                          </a:schemeClr>
                        </a:solidFill>
                        <a:effectLst/>
                        <a:latin typeface="Aldrich" charset="0"/>
                      </a:endParaRPr>
                    </a:p>
                  </a:txBody>
                  <a:tcPr marL="4087" marR="4087" marT="4087" marB="0" anchor="ctr">
                    <a:solidFill>
                      <a:schemeClr val="bg1">
                        <a:lumMod val="75000"/>
                        <a:lumOff val="25000"/>
                      </a:schemeClr>
                    </a:solidFill>
                  </a:tcPr>
                </a:tc>
              </a:tr>
              <a:tr h="328644">
                <a:tc>
                  <a:txBody>
                    <a:bodyPr/>
                    <a:lstStyle/>
                    <a:p>
                      <a:pPr algn="ctr" fontAlgn="ctr"/>
                      <a:r>
                        <a:rPr lang="es-AR" sz="1200" b="1" u="none" strike="noStrike" dirty="0" err="1">
                          <a:solidFill>
                            <a:schemeClr val="bg1"/>
                          </a:solidFill>
                          <a:effectLst/>
                          <a:latin typeface="Aldrich" charset="0"/>
                        </a:rPr>
                        <a:t>Spacers</a:t>
                      </a:r>
                      <a:endParaRPr lang="es-AR" sz="1200" b="1" i="0" u="none" strike="noStrike" dirty="0">
                        <a:solidFill>
                          <a:schemeClr val="bg1"/>
                        </a:solidFill>
                        <a:effectLst/>
                        <a:latin typeface="Aldrich" charset="0"/>
                      </a:endParaRPr>
                    </a:p>
                  </a:txBody>
                  <a:tcPr marL="4087" marR="4087" marT="4087" marB="0" anchor="ctr">
                    <a:solidFill>
                      <a:schemeClr val="tx1">
                        <a:lumMod val="75000"/>
                      </a:schemeClr>
                    </a:solidFill>
                  </a:tcPr>
                </a:tc>
                <a:tc>
                  <a:txBody>
                    <a:bodyPr/>
                    <a:lstStyle/>
                    <a:p>
                      <a:pPr algn="l" fontAlgn="ctr"/>
                      <a:r>
                        <a:rPr lang="es-AR" sz="1000" u="none" strike="noStrike">
                          <a:solidFill>
                            <a:schemeClr val="bg1"/>
                          </a:solidFill>
                          <a:effectLst/>
                          <a:latin typeface="Aldrich" charset="0"/>
                        </a:rPr>
                        <a:t>QSpacerItem</a:t>
                      </a:r>
                      <a:endParaRPr lang="es-AR" sz="1000" b="0" i="0" u="none" strike="noStrike">
                        <a:solidFill>
                          <a:schemeClr val="bg1"/>
                        </a:solidFill>
                        <a:effectLst/>
                        <a:latin typeface="Aldrich" charset="0"/>
                      </a:endParaRPr>
                    </a:p>
                  </a:txBody>
                  <a:tcPr marL="4087" marR="4087" marT="4087" marB="0" anchor="ctr">
                    <a:solidFill>
                      <a:schemeClr val="tx1">
                        <a:lumMod val="75000"/>
                      </a:schemeClr>
                    </a:solidFill>
                  </a:tcPr>
                </a:tc>
                <a:tc>
                  <a:txBody>
                    <a:bodyPr/>
                    <a:lstStyle/>
                    <a:p>
                      <a:pPr algn="l" fontAlgn="ctr"/>
                      <a:r>
                        <a:rPr lang="es-ES" sz="1000" u="none" strike="noStrike" dirty="0">
                          <a:solidFill>
                            <a:schemeClr val="bg1"/>
                          </a:solidFill>
                          <a:effectLst/>
                          <a:latin typeface="Aldrich" charset="0"/>
                        </a:rPr>
                        <a:t>Espaciador que se usa para agregar espacio vacío en un </a:t>
                      </a:r>
                      <a:r>
                        <a:rPr lang="es-ES" sz="1000" u="none" strike="noStrike" dirty="0" err="1">
                          <a:solidFill>
                            <a:schemeClr val="bg1"/>
                          </a:solidFill>
                          <a:effectLst/>
                          <a:latin typeface="Aldrich" charset="0"/>
                        </a:rPr>
                        <a:t>layout</a:t>
                      </a:r>
                      <a:r>
                        <a:rPr lang="es-ES" sz="1000" u="none" strike="noStrike" dirty="0">
                          <a:solidFill>
                            <a:schemeClr val="bg1"/>
                          </a:solidFill>
                          <a:effectLst/>
                          <a:latin typeface="Aldrich" charset="0"/>
                        </a:rPr>
                        <a:t>.</a:t>
                      </a:r>
                      <a:endParaRPr lang="es-ES" sz="1000" b="0" i="0" u="none" strike="noStrike" dirty="0">
                        <a:solidFill>
                          <a:schemeClr val="bg1"/>
                        </a:solidFill>
                        <a:effectLst/>
                        <a:latin typeface="Aldrich" charset="0"/>
                      </a:endParaRPr>
                    </a:p>
                  </a:txBody>
                  <a:tcPr marL="4087" marR="4087" marT="4087" marB="0" anchor="ctr">
                    <a:solidFill>
                      <a:schemeClr val="tx1">
                        <a:lumMod val="75000"/>
                      </a:schemeClr>
                    </a:solidFill>
                  </a:tcPr>
                </a:tc>
                <a:tc>
                  <a:txBody>
                    <a:bodyPr/>
                    <a:lstStyle/>
                    <a:p>
                      <a:pPr algn="l" fontAlgn="ctr"/>
                      <a:r>
                        <a:rPr lang="es-AR" sz="1000" u="none" strike="noStrike" dirty="0" err="1">
                          <a:solidFill>
                            <a:schemeClr val="bg1"/>
                          </a:solidFill>
                          <a:effectLst/>
                          <a:latin typeface="Aldrich" charset="0"/>
                        </a:rPr>
                        <a:t>sizeHint</a:t>
                      </a:r>
                      <a:r>
                        <a:rPr lang="es-AR" sz="1000" u="none" strike="noStrike" dirty="0">
                          <a:solidFill>
                            <a:schemeClr val="bg1"/>
                          </a:solidFill>
                          <a:effectLst/>
                          <a:latin typeface="Aldrich" charset="0"/>
                        </a:rPr>
                        <a:t>(), </a:t>
                      </a:r>
                      <a:r>
                        <a:rPr lang="es-AR" sz="1000" u="none" strike="noStrike" dirty="0" err="1">
                          <a:solidFill>
                            <a:schemeClr val="bg1"/>
                          </a:solidFill>
                          <a:effectLst/>
                          <a:latin typeface="Aldrich" charset="0"/>
                        </a:rPr>
                        <a:t>setSizePolicy</a:t>
                      </a:r>
                      <a:r>
                        <a:rPr lang="es-AR" sz="1000" u="none" strike="noStrike" dirty="0">
                          <a:solidFill>
                            <a:schemeClr val="bg1"/>
                          </a:solidFill>
                          <a:effectLst/>
                          <a:latin typeface="Aldrich" charset="0"/>
                        </a:rPr>
                        <a:t>()</a:t>
                      </a:r>
                      <a:endParaRPr lang="es-AR" sz="1000" b="0" i="0" u="none" strike="noStrike" dirty="0">
                        <a:solidFill>
                          <a:schemeClr val="bg1"/>
                        </a:solidFill>
                        <a:effectLst/>
                        <a:latin typeface="Aldrich" charset="0"/>
                      </a:endParaRPr>
                    </a:p>
                  </a:txBody>
                  <a:tcPr marL="4087" marR="4087" marT="4087" marB="0" anchor="ctr">
                    <a:solidFill>
                      <a:schemeClr val="tx1">
                        <a:lumMod val="75000"/>
                      </a:schemeClr>
                    </a:solidFill>
                  </a:tcPr>
                </a:tc>
              </a:tr>
              <a:tr h="328644">
                <a:tc rowSpan="4">
                  <a:txBody>
                    <a:bodyPr/>
                    <a:lstStyle/>
                    <a:p>
                      <a:pPr algn="ctr" fontAlgn="ctr"/>
                      <a:r>
                        <a:rPr lang="es-AR" sz="1200" b="1" u="none" strike="noStrike" dirty="0" err="1">
                          <a:solidFill>
                            <a:schemeClr val="tx1"/>
                          </a:solidFill>
                          <a:effectLst/>
                          <a:latin typeface="Aldrich" charset="0"/>
                        </a:rPr>
                        <a:t>Buttons</a:t>
                      </a:r>
                      <a:endParaRPr lang="es-AR" sz="1200" b="1" i="0" u="none" strike="noStrike" dirty="0">
                        <a:solidFill>
                          <a:schemeClr val="tx1"/>
                        </a:solidFill>
                        <a:effectLst/>
                        <a:latin typeface="Aldrich" charset="0"/>
                      </a:endParaRPr>
                    </a:p>
                  </a:txBody>
                  <a:tcPr marL="4087" marR="4087" marT="4087" marB="0" anchor="ctr">
                    <a:solidFill>
                      <a:schemeClr val="bg1"/>
                    </a:solidFill>
                  </a:tcPr>
                </a:tc>
                <a:tc>
                  <a:txBody>
                    <a:bodyPr/>
                    <a:lstStyle/>
                    <a:p>
                      <a:pPr algn="l" fontAlgn="ctr"/>
                      <a:r>
                        <a:rPr lang="es-AR" sz="1000" u="none" strike="noStrike" dirty="0" err="1">
                          <a:solidFill>
                            <a:schemeClr val="tx1">
                              <a:lumMod val="95000"/>
                            </a:schemeClr>
                          </a:solidFill>
                          <a:effectLst/>
                          <a:latin typeface="Aldrich" charset="0"/>
                        </a:rPr>
                        <a:t>QPushButton</a:t>
                      </a:r>
                      <a:endParaRPr lang="es-AR" sz="1000" b="0" i="0" u="none" strike="noStrike" dirty="0">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ES" sz="1000" u="none" strike="noStrike" dirty="0">
                          <a:solidFill>
                            <a:schemeClr val="tx1">
                              <a:lumMod val="95000"/>
                            </a:schemeClr>
                          </a:solidFill>
                          <a:effectLst/>
                          <a:latin typeface="Aldrich" charset="0"/>
                        </a:rPr>
                        <a:t>Botón estándar que puede ejecutar una acción cuando se presiona.</a:t>
                      </a:r>
                      <a:endParaRPr lang="es-ES" sz="1000" b="0" i="0" u="none" strike="noStrike" dirty="0">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dirty="0" err="1">
                          <a:solidFill>
                            <a:schemeClr val="tx1">
                              <a:lumMod val="95000"/>
                            </a:schemeClr>
                          </a:solidFill>
                          <a:effectLst/>
                          <a:latin typeface="Aldrich" charset="0"/>
                        </a:rPr>
                        <a:t>setText</a:t>
                      </a:r>
                      <a:r>
                        <a:rPr lang="es-AR" sz="1000" u="none" strike="noStrike" dirty="0">
                          <a:solidFill>
                            <a:schemeClr val="tx1">
                              <a:lumMod val="95000"/>
                            </a:schemeClr>
                          </a:solidFill>
                          <a:effectLst/>
                          <a:latin typeface="Aldrich" charset="0"/>
                        </a:rPr>
                        <a:t>(), </a:t>
                      </a:r>
                      <a:r>
                        <a:rPr lang="es-AR" sz="1000" u="none" strike="noStrike" dirty="0" err="1">
                          <a:solidFill>
                            <a:schemeClr val="tx1">
                              <a:lumMod val="95000"/>
                            </a:schemeClr>
                          </a:solidFill>
                          <a:effectLst/>
                          <a:latin typeface="Aldrich" charset="0"/>
                        </a:rPr>
                        <a:t>setIcon</a:t>
                      </a:r>
                      <a:r>
                        <a:rPr lang="es-AR" sz="1000" u="none" strike="noStrike" dirty="0">
                          <a:solidFill>
                            <a:schemeClr val="tx1">
                              <a:lumMod val="95000"/>
                            </a:schemeClr>
                          </a:solidFill>
                          <a:effectLst/>
                          <a:latin typeface="Aldrich" charset="0"/>
                        </a:rPr>
                        <a:t>(), </a:t>
                      </a:r>
                      <a:r>
                        <a:rPr lang="es-AR" sz="1000" u="none" strike="noStrike" dirty="0" err="1">
                          <a:solidFill>
                            <a:schemeClr val="tx1">
                              <a:lumMod val="95000"/>
                            </a:schemeClr>
                          </a:solidFill>
                          <a:effectLst/>
                          <a:latin typeface="Aldrich" charset="0"/>
                        </a:rPr>
                        <a:t>clicked</a:t>
                      </a:r>
                      <a:r>
                        <a:rPr lang="es-AR" sz="1000" u="none" strike="noStrike" dirty="0">
                          <a:solidFill>
                            <a:schemeClr val="tx1">
                              <a:lumMod val="95000"/>
                            </a:schemeClr>
                          </a:solidFill>
                          <a:effectLst/>
                          <a:latin typeface="Aldrich" charset="0"/>
                        </a:rPr>
                        <a:t>()</a:t>
                      </a:r>
                      <a:endParaRPr lang="es-AR" sz="1000" b="0" i="0" u="none" strike="noStrike" dirty="0">
                        <a:solidFill>
                          <a:schemeClr val="tx1">
                            <a:lumMod val="95000"/>
                          </a:schemeClr>
                        </a:solidFill>
                        <a:effectLst/>
                        <a:latin typeface="Aldrich" charset="0"/>
                      </a:endParaRPr>
                    </a:p>
                  </a:txBody>
                  <a:tcPr marL="4087" marR="4087" marT="4087" marB="0" anchor="ctr">
                    <a:solidFill>
                      <a:schemeClr val="bg1"/>
                    </a:solidFill>
                  </a:tcPr>
                </a:tc>
              </a:tr>
              <a:tr h="328644">
                <a:tc vMerge="1">
                  <a:txBody>
                    <a:bodyPr/>
                    <a:lstStyle/>
                    <a:p>
                      <a:pPr algn="l" fontAlgn="ctr"/>
                      <a:endParaRPr lang="es-AR" sz="1050" b="0" i="0" u="none" strike="noStrike">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a:solidFill>
                            <a:schemeClr val="tx1">
                              <a:lumMod val="95000"/>
                            </a:schemeClr>
                          </a:solidFill>
                          <a:effectLst/>
                          <a:latin typeface="Aldrich" charset="0"/>
                        </a:rPr>
                        <a:t>QRadioButton</a:t>
                      </a:r>
                      <a:endParaRPr lang="es-AR" sz="1000" b="0" i="0" u="none" strike="noStrike">
                        <a:solidFill>
                          <a:schemeClr val="tx1">
                            <a:lumMod val="95000"/>
                          </a:schemeClr>
                        </a:solidFill>
                        <a:effectLst/>
                        <a:latin typeface="Aldrich" charset="0"/>
                      </a:endParaRPr>
                    </a:p>
                  </a:txBody>
                  <a:tcPr marL="4087" marR="4087" marT="4087" marB="0" anchor="ctr">
                    <a:solidFill>
                      <a:schemeClr val="bg1">
                        <a:lumMod val="75000"/>
                        <a:lumOff val="25000"/>
                      </a:schemeClr>
                    </a:solidFill>
                  </a:tcPr>
                </a:tc>
                <a:tc>
                  <a:txBody>
                    <a:bodyPr/>
                    <a:lstStyle/>
                    <a:p>
                      <a:pPr algn="l" fontAlgn="ctr"/>
                      <a:r>
                        <a:rPr lang="es-ES" sz="1000" u="none" strike="noStrike" dirty="0">
                          <a:solidFill>
                            <a:schemeClr val="tx1">
                              <a:lumMod val="95000"/>
                            </a:schemeClr>
                          </a:solidFill>
                          <a:effectLst/>
                          <a:latin typeface="Aldrich" charset="0"/>
                        </a:rPr>
                        <a:t>Botón de opción que permite seleccionar una opción de un grupo.</a:t>
                      </a:r>
                      <a:endParaRPr lang="es-ES" sz="1000" b="0" i="0" u="none" strike="noStrike" dirty="0">
                        <a:solidFill>
                          <a:schemeClr val="tx1">
                            <a:lumMod val="95000"/>
                          </a:schemeClr>
                        </a:solidFill>
                        <a:effectLst/>
                        <a:latin typeface="Aldrich" charset="0"/>
                      </a:endParaRPr>
                    </a:p>
                  </a:txBody>
                  <a:tcPr marL="4087" marR="4087" marT="4087" marB="0" anchor="ctr">
                    <a:solidFill>
                      <a:schemeClr val="bg1">
                        <a:lumMod val="75000"/>
                        <a:lumOff val="25000"/>
                      </a:schemeClr>
                    </a:solidFill>
                  </a:tcPr>
                </a:tc>
                <a:tc>
                  <a:txBody>
                    <a:bodyPr/>
                    <a:lstStyle/>
                    <a:p>
                      <a:pPr algn="l" fontAlgn="ctr"/>
                      <a:r>
                        <a:rPr lang="es-AR" sz="1000" u="none" strike="noStrike" dirty="0" err="1">
                          <a:solidFill>
                            <a:schemeClr val="tx1">
                              <a:lumMod val="95000"/>
                            </a:schemeClr>
                          </a:solidFill>
                          <a:effectLst/>
                          <a:latin typeface="Aldrich" charset="0"/>
                        </a:rPr>
                        <a:t>setChecked</a:t>
                      </a:r>
                      <a:r>
                        <a:rPr lang="es-AR" sz="1000" u="none" strike="noStrike" dirty="0">
                          <a:solidFill>
                            <a:schemeClr val="tx1">
                              <a:lumMod val="95000"/>
                            </a:schemeClr>
                          </a:solidFill>
                          <a:effectLst/>
                          <a:latin typeface="Aldrich" charset="0"/>
                        </a:rPr>
                        <a:t>(), </a:t>
                      </a:r>
                      <a:r>
                        <a:rPr lang="es-AR" sz="1000" u="none" strike="noStrike" dirty="0" err="1">
                          <a:solidFill>
                            <a:schemeClr val="tx1">
                              <a:lumMod val="95000"/>
                            </a:schemeClr>
                          </a:solidFill>
                          <a:effectLst/>
                          <a:latin typeface="Aldrich" charset="0"/>
                        </a:rPr>
                        <a:t>toggled</a:t>
                      </a:r>
                      <a:r>
                        <a:rPr lang="es-AR" sz="1000" u="none" strike="noStrike" dirty="0">
                          <a:solidFill>
                            <a:schemeClr val="tx1">
                              <a:lumMod val="95000"/>
                            </a:schemeClr>
                          </a:solidFill>
                          <a:effectLst/>
                          <a:latin typeface="Aldrich" charset="0"/>
                        </a:rPr>
                        <a:t>()</a:t>
                      </a:r>
                      <a:endParaRPr lang="es-AR" sz="1000" b="0" i="0" u="none" strike="noStrike" dirty="0">
                        <a:solidFill>
                          <a:schemeClr val="tx1">
                            <a:lumMod val="95000"/>
                          </a:schemeClr>
                        </a:solidFill>
                        <a:effectLst/>
                        <a:latin typeface="Aldrich" charset="0"/>
                      </a:endParaRPr>
                    </a:p>
                  </a:txBody>
                  <a:tcPr marL="4087" marR="4087" marT="4087" marB="0" anchor="ctr">
                    <a:solidFill>
                      <a:schemeClr val="bg1">
                        <a:lumMod val="75000"/>
                        <a:lumOff val="25000"/>
                      </a:schemeClr>
                    </a:solidFill>
                  </a:tcPr>
                </a:tc>
              </a:tr>
              <a:tr h="328644">
                <a:tc vMerge="1">
                  <a:txBody>
                    <a:bodyPr/>
                    <a:lstStyle/>
                    <a:p>
                      <a:pPr algn="l" fontAlgn="ctr"/>
                      <a:endParaRPr lang="es-AR" sz="1050" b="0" i="0" u="none" strike="noStrike">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a:solidFill>
                            <a:schemeClr val="tx1">
                              <a:lumMod val="95000"/>
                            </a:schemeClr>
                          </a:solidFill>
                          <a:effectLst/>
                          <a:latin typeface="Aldrich" charset="0"/>
                        </a:rPr>
                        <a:t>QCheckBox</a:t>
                      </a:r>
                      <a:endParaRPr lang="es-AR" sz="1000" b="0" i="0" u="none" strike="noStrike">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ES" sz="1000" u="none" strike="noStrike" dirty="0">
                          <a:solidFill>
                            <a:schemeClr val="tx1">
                              <a:lumMod val="95000"/>
                            </a:schemeClr>
                          </a:solidFill>
                          <a:effectLst/>
                          <a:latin typeface="Aldrich" charset="0"/>
                        </a:rPr>
                        <a:t>Caja de verificación que permite seleccionar o deseleccionar una opción.</a:t>
                      </a:r>
                      <a:endParaRPr lang="es-ES" sz="1000" b="0" i="0" u="none" strike="noStrike" dirty="0">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a:solidFill>
                            <a:schemeClr val="tx1">
                              <a:lumMod val="95000"/>
                            </a:schemeClr>
                          </a:solidFill>
                          <a:effectLst/>
                          <a:latin typeface="Aldrich" charset="0"/>
                        </a:rPr>
                        <a:t>setChecked(), toggled()</a:t>
                      </a:r>
                      <a:endParaRPr lang="es-AR" sz="1000" b="0" i="0" u="none" strike="noStrike">
                        <a:solidFill>
                          <a:schemeClr val="tx1">
                            <a:lumMod val="95000"/>
                          </a:schemeClr>
                        </a:solidFill>
                        <a:effectLst/>
                        <a:latin typeface="Aldrich" charset="0"/>
                      </a:endParaRPr>
                    </a:p>
                  </a:txBody>
                  <a:tcPr marL="4087" marR="4087" marT="4087" marB="0" anchor="ctr">
                    <a:solidFill>
                      <a:schemeClr val="bg1"/>
                    </a:solidFill>
                  </a:tcPr>
                </a:tc>
              </a:tr>
              <a:tr h="328644">
                <a:tc vMerge="1">
                  <a:txBody>
                    <a:bodyPr/>
                    <a:lstStyle/>
                    <a:p>
                      <a:pPr algn="l" fontAlgn="ctr"/>
                      <a:endParaRPr lang="es-AR" sz="1050" b="0" i="0" u="none" strike="noStrike" dirty="0">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a:solidFill>
                            <a:schemeClr val="tx1">
                              <a:lumMod val="95000"/>
                            </a:schemeClr>
                          </a:solidFill>
                          <a:effectLst/>
                          <a:latin typeface="Aldrich" charset="0"/>
                        </a:rPr>
                        <a:t>QToolButton</a:t>
                      </a:r>
                      <a:endParaRPr lang="es-AR" sz="1000" b="0" i="0" u="none" strike="noStrike">
                        <a:solidFill>
                          <a:schemeClr val="tx1">
                            <a:lumMod val="95000"/>
                          </a:schemeClr>
                        </a:solidFill>
                        <a:effectLst/>
                        <a:latin typeface="Aldrich" charset="0"/>
                      </a:endParaRPr>
                    </a:p>
                  </a:txBody>
                  <a:tcPr marL="4087" marR="4087" marT="4087" marB="0" anchor="ctr">
                    <a:solidFill>
                      <a:schemeClr val="bg1">
                        <a:lumMod val="75000"/>
                        <a:lumOff val="25000"/>
                      </a:schemeClr>
                    </a:solidFill>
                  </a:tcPr>
                </a:tc>
                <a:tc>
                  <a:txBody>
                    <a:bodyPr/>
                    <a:lstStyle/>
                    <a:p>
                      <a:pPr algn="l" fontAlgn="ctr"/>
                      <a:r>
                        <a:rPr lang="es-ES" sz="1000" u="none" strike="noStrike" dirty="0">
                          <a:solidFill>
                            <a:schemeClr val="tx1">
                              <a:lumMod val="95000"/>
                            </a:schemeClr>
                          </a:solidFill>
                          <a:effectLst/>
                          <a:latin typeface="Aldrich" charset="0"/>
                        </a:rPr>
                        <a:t>Botón de herramientas con icono, utilizado en barras de herramientas.</a:t>
                      </a:r>
                      <a:endParaRPr lang="es-ES" sz="1000" b="0" i="0" u="none" strike="noStrike" dirty="0">
                        <a:solidFill>
                          <a:schemeClr val="tx1">
                            <a:lumMod val="95000"/>
                          </a:schemeClr>
                        </a:solidFill>
                        <a:effectLst/>
                        <a:latin typeface="Aldrich" charset="0"/>
                      </a:endParaRPr>
                    </a:p>
                  </a:txBody>
                  <a:tcPr marL="4087" marR="4087" marT="4087" marB="0" anchor="ctr">
                    <a:solidFill>
                      <a:schemeClr val="bg1">
                        <a:lumMod val="75000"/>
                        <a:lumOff val="25000"/>
                      </a:schemeClr>
                    </a:solidFill>
                  </a:tcPr>
                </a:tc>
                <a:tc>
                  <a:txBody>
                    <a:bodyPr/>
                    <a:lstStyle/>
                    <a:p>
                      <a:pPr algn="l" fontAlgn="ctr"/>
                      <a:r>
                        <a:rPr lang="es-AR" sz="1000" u="none" strike="noStrike" dirty="0" err="1">
                          <a:solidFill>
                            <a:schemeClr val="tx1">
                              <a:lumMod val="95000"/>
                            </a:schemeClr>
                          </a:solidFill>
                          <a:effectLst/>
                          <a:latin typeface="Aldrich" charset="0"/>
                        </a:rPr>
                        <a:t>setIcon</a:t>
                      </a:r>
                      <a:r>
                        <a:rPr lang="es-AR" sz="1000" u="none" strike="noStrike" dirty="0">
                          <a:solidFill>
                            <a:schemeClr val="tx1">
                              <a:lumMod val="95000"/>
                            </a:schemeClr>
                          </a:solidFill>
                          <a:effectLst/>
                          <a:latin typeface="Aldrich" charset="0"/>
                        </a:rPr>
                        <a:t>(), </a:t>
                      </a:r>
                      <a:r>
                        <a:rPr lang="es-AR" sz="1000" u="none" strike="noStrike" dirty="0" err="1">
                          <a:solidFill>
                            <a:schemeClr val="tx1">
                              <a:lumMod val="95000"/>
                            </a:schemeClr>
                          </a:solidFill>
                          <a:effectLst/>
                          <a:latin typeface="Aldrich" charset="0"/>
                        </a:rPr>
                        <a:t>setPopupMode</a:t>
                      </a:r>
                      <a:r>
                        <a:rPr lang="es-AR" sz="1000" u="none" strike="noStrike" dirty="0">
                          <a:solidFill>
                            <a:schemeClr val="tx1">
                              <a:lumMod val="95000"/>
                            </a:schemeClr>
                          </a:solidFill>
                          <a:effectLst/>
                          <a:latin typeface="Aldrich" charset="0"/>
                        </a:rPr>
                        <a:t>(), </a:t>
                      </a:r>
                      <a:r>
                        <a:rPr lang="es-AR" sz="1000" u="none" strike="noStrike" dirty="0" err="1">
                          <a:solidFill>
                            <a:schemeClr val="tx1">
                              <a:lumMod val="95000"/>
                            </a:schemeClr>
                          </a:solidFill>
                          <a:effectLst/>
                          <a:latin typeface="Aldrich" charset="0"/>
                        </a:rPr>
                        <a:t>setMenu</a:t>
                      </a:r>
                      <a:r>
                        <a:rPr lang="es-AR" sz="1000" u="none" strike="noStrike" dirty="0">
                          <a:solidFill>
                            <a:schemeClr val="tx1">
                              <a:lumMod val="95000"/>
                            </a:schemeClr>
                          </a:solidFill>
                          <a:effectLst/>
                          <a:latin typeface="Aldrich" charset="0"/>
                        </a:rPr>
                        <a:t>()</a:t>
                      </a:r>
                      <a:endParaRPr lang="es-AR" sz="1000" b="0" i="0" u="none" strike="noStrike" dirty="0">
                        <a:solidFill>
                          <a:schemeClr val="tx1">
                            <a:lumMod val="95000"/>
                          </a:schemeClr>
                        </a:solidFill>
                        <a:effectLst/>
                        <a:latin typeface="Aldrich" charset="0"/>
                      </a:endParaRPr>
                    </a:p>
                  </a:txBody>
                  <a:tcPr marL="4087" marR="4087" marT="4087" marB="0" anchor="ctr">
                    <a:solidFill>
                      <a:schemeClr val="bg1">
                        <a:lumMod val="75000"/>
                        <a:lumOff val="25000"/>
                      </a:schemeClr>
                    </a:solidFill>
                  </a:tcPr>
                </a:tc>
              </a:tr>
              <a:tr h="328644">
                <a:tc rowSpan="4">
                  <a:txBody>
                    <a:bodyPr/>
                    <a:lstStyle/>
                    <a:p>
                      <a:pPr algn="ctr" fontAlgn="ctr"/>
                      <a:r>
                        <a:rPr lang="es-AR" sz="1200" b="1" u="none" strike="noStrike" dirty="0" err="1">
                          <a:solidFill>
                            <a:schemeClr val="bg1"/>
                          </a:solidFill>
                          <a:effectLst/>
                          <a:latin typeface="Aldrich" charset="0"/>
                        </a:rPr>
                        <a:t>Item</a:t>
                      </a:r>
                      <a:r>
                        <a:rPr lang="es-AR" sz="1200" b="1" u="none" strike="noStrike" dirty="0">
                          <a:solidFill>
                            <a:schemeClr val="bg1"/>
                          </a:solidFill>
                          <a:effectLst/>
                          <a:latin typeface="Aldrich" charset="0"/>
                        </a:rPr>
                        <a:t> </a:t>
                      </a:r>
                      <a:r>
                        <a:rPr lang="es-AR" sz="1200" b="1" u="none" strike="noStrike" dirty="0" err="1">
                          <a:solidFill>
                            <a:schemeClr val="bg1"/>
                          </a:solidFill>
                          <a:effectLst/>
                          <a:latin typeface="Aldrich" charset="0"/>
                        </a:rPr>
                        <a:t>Views</a:t>
                      </a:r>
                      <a:endParaRPr lang="es-AR" sz="1200" b="1" i="0" u="none" strike="noStrike" dirty="0">
                        <a:solidFill>
                          <a:schemeClr val="bg1"/>
                        </a:solidFill>
                        <a:effectLst/>
                        <a:latin typeface="Aldrich" charset="0"/>
                      </a:endParaRPr>
                    </a:p>
                  </a:txBody>
                  <a:tcPr marL="4087" marR="4087" marT="4087" marB="0" anchor="ctr">
                    <a:solidFill>
                      <a:schemeClr val="tx1">
                        <a:lumMod val="75000"/>
                      </a:schemeClr>
                    </a:solidFill>
                  </a:tcPr>
                </a:tc>
                <a:tc>
                  <a:txBody>
                    <a:bodyPr/>
                    <a:lstStyle/>
                    <a:p>
                      <a:pPr algn="l" fontAlgn="ctr"/>
                      <a:r>
                        <a:rPr lang="es-AR" sz="1000" u="none" strike="noStrike">
                          <a:solidFill>
                            <a:schemeClr val="bg1"/>
                          </a:solidFill>
                          <a:effectLst/>
                          <a:latin typeface="Aldrich" charset="0"/>
                        </a:rPr>
                        <a:t>QListView</a:t>
                      </a:r>
                      <a:endParaRPr lang="es-AR" sz="1000" b="0" i="0" u="none" strike="noStrike">
                        <a:solidFill>
                          <a:schemeClr val="bg1"/>
                        </a:solidFill>
                        <a:effectLst/>
                        <a:latin typeface="Aldrich" charset="0"/>
                      </a:endParaRPr>
                    </a:p>
                  </a:txBody>
                  <a:tcPr marL="4087" marR="4087" marT="4087" marB="0" anchor="ctr">
                    <a:solidFill>
                      <a:schemeClr val="tx1">
                        <a:lumMod val="75000"/>
                      </a:schemeClr>
                    </a:solidFill>
                  </a:tcPr>
                </a:tc>
                <a:tc>
                  <a:txBody>
                    <a:bodyPr/>
                    <a:lstStyle/>
                    <a:p>
                      <a:pPr algn="l" fontAlgn="ctr"/>
                      <a:r>
                        <a:rPr lang="es-ES" sz="1000" u="none" strike="noStrike" dirty="0">
                          <a:solidFill>
                            <a:schemeClr val="bg1"/>
                          </a:solidFill>
                          <a:effectLst/>
                          <a:latin typeface="Aldrich" charset="0"/>
                        </a:rPr>
                        <a:t>Vista de lista que muestra elementos en una lista vertical.</a:t>
                      </a:r>
                      <a:endParaRPr lang="es-ES" sz="1000" b="0" i="0" u="none" strike="noStrike" dirty="0">
                        <a:solidFill>
                          <a:schemeClr val="bg1"/>
                        </a:solidFill>
                        <a:effectLst/>
                        <a:latin typeface="Aldrich" charset="0"/>
                      </a:endParaRPr>
                    </a:p>
                  </a:txBody>
                  <a:tcPr marL="4087" marR="4087" marT="4087" marB="0" anchor="ctr">
                    <a:solidFill>
                      <a:schemeClr val="tx1">
                        <a:lumMod val="75000"/>
                      </a:schemeClr>
                    </a:solidFill>
                  </a:tcPr>
                </a:tc>
                <a:tc>
                  <a:txBody>
                    <a:bodyPr/>
                    <a:lstStyle/>
                    <a:p>
                      <a:pPr algn="l" fontAlgn="ctr"/>
                      <a:r>
                        <a:rPr lang="es-AR" sz="1000" u="none" strike="noStrike" dirty="0" err="1">
                          <a:solidFill>
                            <a:schemeClr val="bg1"/>
                          </a:solidFill>
                          <a:effectLst/>
                          <a:latin typeface="Aldrich" charset="0"/>
                        </a:rPr>
                        <a:t>setModel</a:t>
                      </a:r>
                      <a:r>
                        <a:rPr lang="es-AR" sz="1000" u="none" strike="noStrike" dirty="0">
                          <a:solidFill>
                            <a:schemeClr val="bg1"/>
                          </a:solidFill>
                          <a:effectLst/>
                          <a:latin typeface="Aldrich" charset="0"/>
                        </a:rPr>
                        <a:t>(), </a:t>
                      </a:r>
                      <a:r>
                        <a:rPr lang="es-AR" sz="1000" u="none" strike="noStrike" dirty="0" err="1">
                          <a:solidFill>
                            <a:schemeClr val="bg1"/>
                          </a:solidFill>
                          <a:effectLst/>
                          <a:latin typeface="Aldrich" charset="0"/>
                        </a:rPr>
                        <a:t>setSelectionMode</a:t>
                      </a:r>
                      <a:r>
                        <a:rPr lang="es-AR" sz="1000" u="none" strike="noStrike" dirty="0">
                          <a:solidFill>
                            <a:schemeClr val="bg1"/>
                          </a:solidFill>
                          <a:effectLst/>
                          <a:latin typeface="Aldrich" charset="0"/>
                        </a:rPr>
                        <a:t>(), </a:t>
                      </a:r>
                      <a:r>
                        <a:rPr lang="es-AR" sz="1000" u="none" strike="noStrike" dirty="0" err="1">
                          <a:solidFill>
                            <a:schemeClr val="bg1"/>
                          </a:solidFill>
                          <a:effectLst/>
                          <a:latin typeface="Aldrich" charset="0"/>
                        </a:rPr>
                        <a:t>setSpacing</a:t>
                      </a:r>
                      <a:r>
                        <a:rPr lang="es-AR" sz="1000" u="none" strike="noStrike" dirty="0">
                          <a:solidFill>
                            <a:schemeClr val="bg1"/>
                          </a:solidFill>
                          <a:effectLst/>
                          <a:latin typeface="Aldrich" charset="0"/>
                        </a:rPr>
                        <a:t>()</a:t>
                      </a:r>
                      <a:endParaRPr lang="es-AR" sz="1000" b="0" i="0" u="none" strike="noStrike" dirty="0">
                        <a:solidFill>
                          <a:schemeClr val="bg1"/>
                        </a:solidFill>
                        <a:effectLst/>
                        <a:latin typeface="Aldrich" charset="0"/>
                      </a:endParaRPr>
                    </a:p>
                  </a:txBody>
                  <a:tcPr marL="4087" marR="4087" marT="4087" marB="0" anchor="ctr">
                    <a:solidFill>
                      <a:schemeClr val="tx1">
                        <a:lumMod val="75000"/>
                      </a:schemeClr>
                    </a:solidFill>
                  </a:tcPr>
                </a:tc>
              </a:tr>
              <a:tr h="328644">
                <a:tc vMerge="1">
                  <a:txBody>
                    <a:bodyPr/>
                    <a:lstStyle/>
                    <a:p>
                      <a:pPr algn="l" fontAlgn="ctr"/>
                      <a:endParaRPr lang="es-AR" sz="1050" b="0" i="0" u="none" strike="noStrike">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a:solidFill>
                            <a:schemeClr val="bg1"/>
                          </a:solidFill>
                          <a:effectLst/>
                          <a:latin typeface="Aldrich" charset="0"/>
                        </a:rPr>
                        <a:t>QTableView</a:t>
                      </a:r>
                      <a:endParaRPr lang="es-AR" sz="1000" b="0" i="0" u="none" strike="noStrike">
                        <a:solidFill>
                          <a:schemeClr val="bg1"/>
                        </a:solidFill>
                        <a:effectLst/>
                        <a:latin typeface="Aldrich" charset="0"/>
                      </a:endParaRPr>
                    </a:p>
                  </a:txBody>
                  <a:tcPr marL="4087" marR="4087" marT="4087" marB="0" anchor="ctr">
                    <a:solidFill>
                      <a:schemeClr val="tx1">
                        <a:lumMod val="65000"/>
                      </a:schemeClr>
                    </a:solidFill>
                  </a:tcPr>
                </a:tc>
                <a:tc>
                  <a:txBody>
                    <a:bodyPr/>
                    <a:lstStyle/>
                    <a:p>
                      <a:pPr algn="l" fontAlgn="ctr"/>
                      <a:r>
                        <a:rPr lang="es-ES" sz="1000" u="none" strike="noStrike" dirty="0">
                          <a:solidFill>
                            <a:schemeClr val="bg1"/>
                          </a:solidFill>
                          <a:effectLst/>
                          <a:latin typeface="Aldrich" charset="0"/>
                        </a:rPr>
                        <a:t>Vista de tabla para mostrar datos en formato de filas y columnas.</a:t>
                      </a:r>
                      <a:endParaRPr lang="es-ES" sz="1000" b="0" i="0" u="none" strike="noStrike" dirty="0">
                        <a:solidFill>
                          <a:schemeClr val="bg1"/>
                        </a:solidFill>
                        <a:effectLst/>
                        <a:latin typeface="Aldrich" charset="0"/>
                      </a:endParaRPr>
                    </a:p>
                  </a:txBody>
                  <a:tcPr marL="4087" marR="4087" marT="4087" marB="0" anchor="ctr">
                    <a:solidFill>
                      <a:schemeClr val="tx1">
                        <a:lumMod val="65000"/>
                      </a:schemeClr>
                    </a:solidFill>
                  </a:tcPr>
                </a:tc>
                <a:tc>
                  <a:txBody>
                    <a:bodyPr/>
                    <a:lstStyle/>
                    <a:p>
                      <a:pPr algn="l" fontAlgn="ctr"/>
                      <a:r>
                        <a:rPr lang="es-AR" sz="1000" u="none" strike="noStrike" dirty="0" err="1">
                          <a:solidFill>
                            <a:schemeClr val="bg1"/>
                          </a:solidFill>
                          <a:effectLst/>
                          <a:latin typeface="Aldrich" charset="0"/>
                        </a:rPr>
                        <a:t>setModel</a:t>
                      </a:r>
                      <a:r>
                        <a:rPr lang="es-AR" sz="1000" u="none" strike="noStrike" dirty="0">
                          <a:solidFill>
                            <a:schemeClr val="bg1"/>
                          </a:solidFill>
                          <a:effectLst/>
                          <a:latin typeface="Aldrich" charset="0"/>
                        </a:rPr>
                        <a:t>(), </a:t>
                      </a:r>
                      <a:r>
                        <a:rPr lang="es-AR" sz="1000" u="none" strike="noStrike" dirty="0" err="1">
                          <a:solidFill>
                            <a:schemeClr val="bg1"/>
                          </a:solidFill>
                          <a:effectLst/>
                          <a:latin typeface="Aldrich" charset="0"/>
                        </a:rPr>
                        <a:t>setSelectionMode</a:t>
                      </a:r>
                      <a:r>
                        <a:rPr lang="es-AR" sz="1000" u="none" strike="noStrike" dirty="0">
                          <a:solidFill>
                            <a:schemeClr val="bg1"/>
                          </a:solidFill>
                          <a:effectLst/>
                          <a:latin typeface="Aldrich" charset="0"/>
                        </a:rPr>
                        <a:t>(), </a:t>
                      </a:r>
                      <a:r>
                        <a:rPr lang="es-AR" sz="1000" u="none" strike="noStrike" dirty="0" err="1">
                          <a:solidFill>
                            <a:schemeClr val="bg1"/>
                          </a:solidFill>
                          <a:effectLst/>
                          <a:latin typeface="Aldrich" charset="0"/>
                        </a:rPr>
                        <a:t>setColumnWidth</a:t>
                      </a:r>
                      <a:r>
                        <a:rPr lang="es-AR" sz="1000" u="none" strike="noStrike" dirty="0">
                          <a:solidFill>
                            <a:schemeClr val="bg1"/>
                          </a:solidFill>
                          <a:effectLst/>
                          <a:latin typeface="Aldrich" charset="0"/>
                        </a:rPr>
                        <a:t>()</a:t>
                      </a:r>
                      <a:endParaRPr lang="es-AR" sz="1000" b="0" i="0" u="none" strike="noStrike" dirty="0">
                        <a:solidFill>
                          <a:schemeClr val="bg1"/>
                        </a:solidFill>
                        <a:effectLst/>
                        <a:latin typeface="Aldrich" charset="0"/>
                      </a:endParaRPr>
                    </a:p>
                  </a:txBody>
                  <a:tcPr marL="4087" marR="4087" marT="4087" marB="0" anchor="ctr">
                    <a:solidFill>
                      <a:schemeClr val="tx1">
                        <a:lumMod val="65000"/>
                      </a:schemeClr>
                    </a:solidFill>
                  </a:tcPr>
                </a:tc>
              </a:tr>
              <a:tr h="328644">
                <a:tc vMerge="1">
                  <a:txBody>
                    <a:bodyPr/>
                    <a:lstStyle/>
                    <a:p>
                      <a:pPr algn="l" fontAlgn="ctr"/>
                      <a:endParaRPr lang="es-AR" sz="1050" b="0" i="0" u="none" strike="noStrike">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a:solidFill>
                            <a:schemeClr val="bg1"/>
                          </a:solidFill>
                          <a:effectLst/>
                          <a:latin typeface="Aldrich" charset="0"/>
                        </a:rPr>
                        <a:t>QTreeView</a:t>
                      </a:r>
                      <a:endParaRPr lang="es-AR" sz="1000" b="0" i="0" u="none" strike="noStrike">
                        <a:solidFill>
                          <a:schemeClr val="bg1"/>
                        </a:solidFill>
                        <a:effectLst/>
                        <a:latin typeface="Aldrich" charset="0"/>
                      </a:endParaRPr>
                    </a:p>
                  </a:txBody>
                  <a:tcPr marL="4087" marR="4087" marT="4087" marB="0" anchor="ctr">
                    <a:solidFill>
                      <a:schemeClr val="tx1">
                        <a:lumMod val="75000"/>
                      </a:schemeClr>
                    </a:solidFill>
                  </a:tcPr>
                </a:tc>
                <a:tc>
                  <a:txBody>
                    <a:bodyPr/>
                    <a:lstStyle/>
                    <a:p>
                      <a:pPr algn="l" fontAlgn="ctr"/>
                      <a:r>
                        <a:rPr lang="es-AR" sz="1000" u="none" strike="noStrike" dirty="0">
                          <a:solidFill>
                            <a:schemeClr val="bg1"/>
                          </a:solidFill>
                          <a:effectLst/>
                          <a:latin typeface="Aldrich" charset="0"/>
                        </a:rPr>
                        <a:t>Vista de árbol para mostrar datos jerárquicos con elementos expandibles.</a:t>
                      </a:r>
                      <a:endParaRPr lang="es-AR" sz="1000" b="0" i="0" u="none" strike="noStrike" dirty="0">
                        <a:solidFill>
                          <a:schemeClr val="bg1"/>
                        </a:solidFill>
                        <a:effectLst/>
                        <a:latin typeface="Aldrich" charset="0"/>
                      </a:endParaRPr>
                    </a:p>
                  </a:txBody>
                  <a:tcPr marL="4087" marR="4087" marT="4087" marB="0" anchor="ctr">
                    <a:solidFill>
                      <a:schemeClr val="tx1">
                        <a:lumMod val="75000"/>
                      </a:schemeClr>
                    </a:solidFill>
                  </a:tcPr>
                </a:tc>
                <a:tc>
                  <a:txBody>
                    <a:bodyPr/>
                    <a:lstStyle/>
                    <a:p>
                      <a:pPr algn="l" fontAlgn="ctr"/>
                      <a:r>
                        <a:rPr lang="es-AR" sz="1000" u="none" strike="noStrike" dirty="0" err="1">
                          <a:solidFill>
                            <a:schemeClr val="bg1"/>
                          </a:solidFill>
                          <a:effectLst/>
                          <a:latin typeface="Aldrich" charset="0"/>
                        </a:rPr>
                        <a:t>setModel</a:t>
                      </a:r>
                      <a:r>
                        <a:rPr lang="es-AR" sz="1000" u="none" strike="noStrike" dirty="0">
                          <a:solidFill>
                            <a:schemeClr val="bg1"/>
                          </a:solidFill>
                          <a:effectLst/>
                          <a:latin typeface="Aldrich" charset="0"/>
                        </a:rPr>
                        <a:t>(), </a:t>
                      </a:r>
                      <a:r>
                        <a:rPr lang="es-AR" sz="1000" u="none" strike="noStrike" dirty="0" err="1">
                          <a:solidFill>
                            <a:schemeClr val="bg1"/>
                          </a:solidFill>
                          <a:effectLst/>
                          <a:latin typeface="Aldrich" charset="0"/>
                        </a:rPr>
                        <a:t>setSelectionMode</a:t>
                      </a:r>
                      <a:r>
                        <a:rPr lang="es-AR" sz="1000" u="none" strike="noStrike" dirty="0">
                          <a:solidFill>
                            <a:schemeClr val="bg1"/>
                          </a:solidFill>
                          <a:effectLst/>
                          <a:latin typeface="Aldrich" charset="0"/>
                        </a:rPr>
                        <a:t>(), </a:t>
                      </a:r>
                      <a:r>
                        <a:rPr lang="es-AR" sz="1000" u="none" strike="noStrike" dirty="0" err="1">
                          <a:solidFill>
                            <a:schemeClr val="bg1"/>
                          </a:solidFill>
                          <a:effectLst/>
                          <a:latin typeface="Aldrich" charset="0"/>
                        </a:rPr>
                        <a:t>setColumnWidth</a:t>
                      </a:r>
                      <a:r>
                        <a:rPr lang="es-AR" sz="1000" u="none" strike="noStrike" dirty="0">
                          <a:solidFill>
                            <a:schemeClr val="bg1"/>
                          </a:solidFill>
                          <a:effectLst/>
                          <a:latin typeface="Aldrich" charset="0"/>
                        </a:rPr>
                        <a:t>()</a:t>
                      </a:r>
                      <a:endParaRPr lang="es-AR" sz="1000" b="0" i="0" u="none" strike="noStrike" dirty="0">
                        <a:solidFill>
                          <a:schemeClr val="bg1"/>
                        </a:solidFill>
                        <a:effectLst/>
                        <a:latin typeface="Aldrich" charset="0"/>
                      </a:endParaRPr>
                    </a:p>
                  </a:txBody>
                  <a:tcPr marL="4087" marR="4087" marT="4087" marB="0" anchor="ctr">
                    <a:solidFill>
                      <a:schemeClr val="tx1">
                        <a:lumMod val="75000"/>
                      </a:schemeClr>
                    </a:solidFill>
                  </a:tcPr>
                </a:tc>
              </a:tr>
              <a:tr h="328644">
                <a:tc vMerge="1">
                  <a:txBody>
                    <a:bodyPr/>
                    <a:lstStyle/>
                    <a:p>
                      <a:pPr algn="l" fontAlgn="ctr"/>
                      <a:endParaRPr lang="es-AR" sz="1050" b="0" i="0" u="none" strike="noStrike" dirty="0">
                        <a:solidFill>
                          <a:schemeClr val="tx1">
                            <a:lumMod val="95000"/>
                          </a:schemeClr>
                        </a:solidFill>
                        <a:effectLst/>
                        <a:latin typeface="Aldrich" charset="0"/>
                      </a:endParaRPr>
                    </a:p>
                  </a:txBody>
                  <a:tcPr marL="4087" marR="4087" marT="4087" marB="0" anchor="ctr">
                    <a:solidFill>
                      <a:schemeClr val="bg1"/>
                    </a:solidFill>
                  </a:tcPr>
                </a:tc>
                <a:tc>
                  <a:txBody>
                    <a:bodyPr/>
                    <a:lstStyle/>
                    <a:p>
                      <a:pPr algn="l" fontAlgn="ctr"/>
                      <a:r>
                        <a:rPr lang="es-AR" sz="1000" u="none" strike="noStrike">
                          <a:solidFill>
                            <a:schemeClr val="bg1"/>
                          </a:solidFill>
                          <a:effectLst/>
                          <a:latin typeface="Aldrich" charset="0"/>
                        </a:rPr>
                        <a:t>QColumnView</a:t>
                      </a:r>
                      <a:endParaRPr lang="es-AR" sz="1000" b="0" i="0" u="none" strike="noStrike">
                        <a:solidFill>
                          <a:schemeClr val="bg1"/>
                        </a:solidFill>
                        <a:effectLst/>
                        <a:latin typeface="Aldrich" charset="0"/>
                      </a:endParaRPr>
                    </a:p>
                  </a:txBody>
                  <a:tcPr marL="4087" marR="4087" marT="4087" marB="0" anchor="ctr">
                    <a:solidFill>
                      <a:schemeClr val="tx1">
                        <a:lumMod val="65000"/>
                      </a:schemeClr>
                    </a:solidFill>
                  </a:tcPr>
                </a:tc>
                <a:tc>
                  <a:txBody>
                    <a:bodyPr/>
                    <a:lstStyle/>
                    <a:p>
                      <a:pPr algn="l" fontAlgn="ctr"/>
                      <a:r>
                        <a:rPr lang="es-ES" sz="1000" u="none" strike="noStrike">
                          <a:solidFill>
                            <a:schemeClr val="bg1"/>
                          </a:solidFill>
                          <a:effectLst/>
                          <a:latin typeface="Aldrich" charset="0"/>
                        </a:rPr>
                        <a:t>Vista de columnas para mostrar datos en una jerarquía.</a:t>
                      </a:r>
                      <a:endParaRPr lang="es-ES" sz="1000" b="0" i="0" u="none" strike="noStrike">
                        <a:solidFill>
                          <a:schemeClr val="bg1"/>
                        </a:solidFill>
                        <a:effectLst/>
                        <a:latin typeface="Aldrich" charset="0"/>
                      </a:endParaRPr>
                    </a:p>
                  </a:txBody>
                  <a:tcPr marL="4087" marR="4087" marT="4087" marB="0" anchor="ctr">
                    <a:solidFill>
                      <a:schemeClr val="tx1">
                        <a:lumMod val="65000"/>
                      </a:schemeClr>
                    </a:solidFill>
                  </a:tcPr>
                </a:tc>
                <a:tc>
                  <a:txBody>
                    <a:bodyPr/>
                    <a:lstStyle/>
                    <a:p>
                      <a:pPr algn="l" fontAlgn="ctr"/>
                      <a:r>
                        <a:rPr lang="es-AR" sz="1000" u="none" strike="noStrike" dirty="0" err="1">
                          <a:solidFill>
                            <a:schemeClr val="bg1"/>
                          </a:solidFill>
                          <a:effectLst/>
                          <a:latin typeface="Aldrich" charset="0"/>
                        </a:rPr>
                        <a:t>setModel</a:t>
                      </a:r>
                      <a:r>
                        <a:rPr lang="es-AR" sz="1000" u="none" strike="noStrike" dirty="0">
                          <a:solidFill>
                            <a:schemeClr val="bg1"/>
                          </a:solidFill>
                          <a:effectLst/>
                          <a:latin typeface="Aldrich" charset="0"/>
                        </a:rPr>
                        <a:t>(), </a:t>
                      </a:r>
                      <a:r>
                        <a:rPr lang="es-AR" sz="1000" u="none" strike="noStrike" dirty="0" err="1">
                          <a:solidFill>
                            <a:schemeClr val="bg1"/>
                          </a:solidFill>
                          <a:effectLst/>
                          <a:latin typeface="Aldrich" charset="0"/>
                        </a:rPr>
                        <a:t>setSelectionMode</a:t>
                      </a:r>
                      <a:r>
                        <a:rPr lang="es-AR" sz="1000" u="none" strike="noStrike" dirty="0">
                          <a:solidFill>
                            <a:schemeClr val="bg1"/>
                          </a:solidFill>
                          <a:effectLst/>
                          <a:latin typeface="Aldrich" charset="0"/>
                        </a:rPr>
                        <a:t>(), </a:t>
                      </a:r>
                      <a:r>
                        <a:rPr lang="es-AR" sz="1000" u="none" strike="noStrike" dirty="0" err="1">
                          <a:solidFill>
                            <a:schemeClr val="bg1"/>
                          </a:solidFill>
                          <a:effectLst/>
                          <a:latin typeface="Aldrich" charset="0"/>
                        </a:rPr>
                        <a:t>setColumnWidth</a:t>
                      </a:r>
                      <a:r>
                        <a:rPr lang="es-AR" sz="1000" u="none" strike="noStrike" dirty="0">
                          <a:solidFill>
                            <a:schemeClr val="bg1"/>
                          </a:solidFill>
                          <a:effectLst/>
                          <a:latin typeface="Aldrich" charset="0"/>
                        </a:rPr>
                        <a:t>()</a:t>
                      </a:r>
                      <a:endParaRPr lang="es-AR" sz="1000" b="0" i="0" u="none" strike="noStrike" dirty="0">
                        <a:solidFill>
                          <a:schemeClr val="bg1"/>
                        </a:solidFill>
                        <a:effectLst/>
                        <a:latin typeface="Aldrich" charset="0"/>
                      </a:endParaRPr>
                    </a:p>
                  </a:txBody>
                  <a:tcPr marL="4087" marR="4087" marT="4087" marB="0" anchor="ctr">
                    <a:solidFill>
                      <a:schemeClr val="tx1">
                        <a:lumMod val="65000"/>
                      </a:schemeClr>
                    </a:solidFill>
                  </a:tcPr>
                </a:tc>
              </a:tr>
            </a:tbl>
          </a:graphicData>
        </a:graphic>
      </p:graphicFrame>
    </p:spTree>
    <p:extLst>
      <p:ext uri="{BB962C8B-B14F-4D97-AF65-F5344CB8AC3E}">
        <p14:creationId xmlns:p14="http://schemas.microsoft.com/office/powerpoint/2010/main" val="481506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39"/>
          <p:cNvPicPr preferRelativeResize="0">
            <a:picLocks noGrp="1"/>
          </p:cNvPicPr>
          <p:nvPr>
            <p:ph type="pic" idx="2"/>
          </p:nvPr>
        </p:nvPicPr>
        <p:blipFill rotWithShape="1">
          <a:blip r:embed="rId3">
            <a:alphaModFix/>
          </a:blip>
          <a:srcRect t="7676" b="7685"/>
          <a:stretch/>
        </p:blipFill>
        <p:spPr>
          <a:xfrm>
            <a:off x="0" y="-14875"/>
            <a:ext cx="9144003" cy="5158499"/>
          </a:xfrm>
          <a:prstGeom prst="rect">
            <a:avLst/>
          </a:prstGeom>
        </p:spPr>
      </p:pic>
      <p:sp>
        <p:nvSpPr>
          <p:cNvPr id="483" name="Google Shape;483;p39"/>
          <p:cNvSpPr txBox="1">
            <a:spLocks noGrp="1"/>
          </p:cNvSpPr>
          <p:nvPr>
            <p:ph type="title"/>
          </p:nvPr>
        </p:nvSpPr>
        <p:spPr>
          <a:xfrm>
            <a:off x="926200" y="681525"/>
            <a:ext cx="3259720" cy="11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Retos de Programacion</a:t>
            </a:r>
            <a:endParaRPr sz="3200" dirty="0"/>
          </a:p>
        </p:txBody>
      </p:sp>
      <p:grpSp>
        <p:nvGrpSpPr>
          <p:cNvPr id="484" name="Google Shape;484;p39"/>
          <p:cNvGrpSpPr/>
          <p:nvPr/>
        </p:nvGrpSpPr>
        <p:grpSpPr>
          <a:xfrm>
            <a:off x="496925" y="1436601"/>
            <a:ext cx="8150150" cy="3151497"/>
            <a:chOff x="496925" y="1436601"/>
            <a:chExt cx="8150150" cy="3151497"/>
          </a:xfrm>
        </p:grpSpPr>
        <p:sp>
          <p:nvSpPr>
            <p:cNvPr id="485" name="Google Shape;485;p39"/>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486" name="Google Shape;486;p39"/>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extLst>
      <p:ext uri="{BB962C8B-B14F-4D97-AF65-F5344CB8AC3E}">
        <p14:creationId xmlns:p14="http://schemas.microsoft.com/office/powerpoint/2010/main" val="2466023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01</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1032903" y="204718"/>
            <a:ext cx="7785977" cy="526786"/>
          </a:xfrm>
          <a:prstGeom prst="rect">
            <a:avLst/>
          </a:prstGeom>
        </p:spPr>
        <p:txBody>
          <a:bodyPr spcFirstLastPara="1" wrap="square" lIns="91425" tIns="91425" rIns="91425" bIns="91425" anchor="t" anchorCtr="0">
            <a:noAutofit/>
          </a:bodyPr>
          <a:lstStyle/>
          <a:p>
            <a:pPr algn="l"/>
            <a:r>
              <a:rPr lang="es-AR" sz="2400" dirty="0"/>
              <a:t>Reloj Digital con </a:t>
            </a:r>
            <a:r>
              <a:rPr lang="es-AR" sz="2400" dirty="0" err="1"/>
              <a:t>QLCDNumber</a:t>
            </a:r>
            <a:r>
              <a:rPr lang="es-AR" sz="2400" dirty="0"/>
              <a:t/>
            </a:r>
            <a:br>
              <a:rPr lang="es-AR" sz="2400" dirty="0"/>
            </a:br>
            <a:endParaRPr sz="2400" dirty="0"/>
          </a:p>
        </p:txBody>
      </p:sp>
      <p:sp>
        <p:nvSpPr>
          <p:cNvPr id="7" name="6 Rectángulo"/>
          <p:cNvSpPr/>
          <p:nvPr/>
        </p:nvSpPr>
        <p:spPr>
          <a:xfrm>
            <a:off x="693926" y="789235"/>
            <a:ext cx="7779514" cy="2031325"/>
          </a:xfrm>
          <a:prstGeom prst="rect">
            <a:avLst/>
          </a:prstGeom>
        </p:spPr>
        <p:txBody>
          <a:bodyPr wrap="square">
            <a:spAutoFit/>
          </a:bodyPr>
          <a:lstStyle/>
          <a:p>
            <a:r>
              <a:rPr lang="es-ES" dirty="0" smtClean="0">
                <a:solidFill>
                  <a:schemeClr val="tx1">
                    <a:lumMod val="95000"/>
                  </a:schemeClr>
                </a:solidFill>
                <a:latin typeface="Aldrich"/>
                <a:ea typeface="Aldrich"/>
                <a:cs typeface="Aldrich"/>
              </a:rPr>
              <a:t>Crea </a:t>
            </a:r>
            <a:r>
              <a:rPr lang="es-ES" dirty="0">
                <a:solidFill>
                  <a:schemeClr val="tx1">
                    <a:lumMod val="95000"/>
                  </a:schemeClr>
                </a:solidFill>
                <a:latin typeface="Aldrich"/>
                <a:ea typeface="Aldrich"/>
                <a:cs typeface="Aldrich"/>
              </a:rPr>
              <a:t>una aplicación usando </a:t>
            </a:r>
            <a:r>
              <a:rPr lang="es-ES" dirty="0" err="1">
                <a:solidFill>
                  <a:schemeClr val="tx1">
                    <a:lumMod val="95000"/>
                  </a:schemeClr>
                </a:solidFill>
                <a:latin typeface="Aldrich"/>
                <a:ea typeface="Aldrich"/>
                <a:cs typeface="Aldrich"/>
              </a:rPr>
              <a:t>QWidget</a:t>
            </a:r>
            <a:r>
              <a:rPr lang="es-ES" dirty="0">
                <a:solidFill>
                  <a:schemeClr val="tx1">
                    <a:lumMod val="95000"/>
                  </a:schemeClr>
                </a:solidFill>
                <a:latin typeface="Aldrich"/>
                <a:ea typeface="Aldrich"/>
                <a:cs typeface="Aldrich"/>
              </a:rPr>
              <a:t> que muestre un reloj digital en tiempo real. </a:t>
            </a:r>
            <a:endParaRPr lang="es-ES" dirty="0" smtClean="0">
              <a:solidFill>
                <a:schemeClr val="tx1">
                  <a:lumMod val="95000"/>
                </a:schemeClr>
              </a:solidFill>
              <a:latin typeface="Aldrich"/>
              <a:ea typeface="Aldrich"/>
              <a:cs typeface="Aldrich"/>
            </a:endParaRPr>
          </a:p>
          <a:p>
            <a:endParaRPr lang="es-ES" dirty="0">
              <a:solidFill>
                <a:schemeClr val="tx1">
                  <a:lumMod val="95000"/>
                </a:schemeClr>
              </a:solidFill>
              <a:latin typeface="Aldrich"/>
              <a:ea typeface="Aldrich"/>
              <a:cs typeface="Aldrich"/>
            </a:endParaRPr>
          </a:p>
          <a:p>
            <a:pPr marL="285750" indent="-285750">
              <a:buClr>
                <a:schemeClr val="accent1">
                  <a:lumMod val="75000"/>
                </a:schemeClr>
              </a:buClr>
              <a:buSzPct val="125000"/>
              <a:buFont typeface="Arial" pitchFamily="34" charset="0"/>
              <a:buChar char="•"/>
            </a:pPr>
            <a:r>
              <a:rPr lang="es-ES" dirty="0" smtClean="0">
                <a:solidFill>
                  <a:schemeClr val="tx1">
                    <a:lumMod val="95000"/>
                  </a:schemeClr>
                </a:solidFill>
                <a:latin typeface="Aldrich"/>
                <a:ea typeface="Aldrich"/>
                <a:cs typeface="Aldrich"/>
              </a:rPr>
              <a:t>Utiliza </a:t>
            </a:r>
            <a:r>
              <a:rPr lang="es-ES" dirty="0">
                <a:solidFill>
                  <a:schemeClr val="tx1">
                    <a:lumMod val="95000"/>
                  </a:schemeClr>
                </a:solidFill>
                <a:latin typeface="Aldrich"/>
                <a:ea typeface="Aldrich"/>
                <a:cs typeface="Aldrich"/>
              </a:rPr>
              <a:t>un </a:t>
            </a:r>
            <a:r>
              <a:rPr lang="es-ES" dirty="0" err="1">
                <a:solidFill>
                  <a:schemeClr val="tx1">
                    <a:lumMod val="95000"/>
                  </a:schemeClr>
                </a:solidFill>
                <a:latin typeface="Aldrich"/>
                <a:ea typeface="Aldrich"/>
                <a:cs typeface="Aldrich"/>
              </a:rPr>
              <a:t>QLCDNumber</a:t>
            </a:r>
            <a:r>
              <a:rPr lang="es-ES" dirty="0">
                <a:solidFill>
                  <a:schemeClr val="tx1">
                    <a:lumMod val="95000"/>
                  </a:schemeClr>
                </a:solidFill>
                <a:latin typeface="Aldrich"/>
                <a:ea typeface="Aldrich"/>
                <a:cs typeface="Aldrich"/>
              </a:rPr>
              <a:t> para mostrar la hora actual en formato "</a:t>
            </a:r>
            <a:r>
              <a:rPr lang="es-ES" dirty="0" err="1" smtClean="0">
                <a:solidFill>
                  <a:schemeClr val="tx1">
                    <a:lumMod val="95000"/>
                  </a:schemeClr>
                </a:solidFill>
                <a:latin typeface="Aldrich"/>
                <a:ea typeface="Aldrich"/>
                <a:cs typeface="Aldrich"/>
              </a:rPr>
              <a:t>hh:mm</a:t>
            </a:r>
            <a:r>
              <a:rPr lang="es-ES" dirty="0" smtClean="0">
                <a:solidFill>
                  <a:schemeClr val="tx1">
                    <a:lumMod val="95000"/>
                  </a:schemeClr>
                </a:solidFill>
                <a:latin typeface="Aldrich"/>
                <a:ea typeface="Aldrich"/>
                <a:cs typeface="Aldrich"/>
              </a:rPr>
              <a:t>"</a:t>
            </a:r>
            <a:endParaRPr lang="es-ES" dirty="0">
              <a:solidFill>
                <a:schemeClr val="tx1">
                  <a:lumMod val="95000"/>
                </a:schemeClr>
              </a:solidFill>
              <a:latin typeface="Aldrich"/>
              <a:ea typeface="Aldrich"/>
              <a:cs typeface="Aldrich"/>
            </a:endParaRPr>
          </a:p>
          <a:p>
            <a:pPr marL="285750" indent="-285750">
              <a:buClr>
                <a:schemeClr val="accent1">
                  <a:lumMod val="75000"/>
                </a:schemeClr>
              </a:buClr>
              <a:buSzPct val="125000"/>
              <a:buFont typeface="Arial" pitchFamily="34" charset="0"/>
              <a:buChar char="•"/>
            </a:pPr>
            <a:endParaRPr lang="es-ES" dirty="0" smtClean="0">
              <a:solidFill>
                <a:schemeClr val="tx1">
                  <a:lumMod val="95000"/>
                </a:schemeClr>
              </a:solidFill>
              <a:latin typeface="Aldrich"/>
              <a:ea typeface="Aldrich"/>
              <a:cs typeface="Aldrich"/>
            </a:endParaRPr>
          </a:p>
          <a:p>
            <a:pPr marL="285750" indent="-285750">
              <a:buClr>
                <a:schemeClr val="accent1">
                  <a:lumMod val="75000"/>
                </a:schemeClr>
              </a:buClr>
              <a:buSzPct val="125000"/>
              <a:buFont typeface="Arial" pitchFamily="34" charset="0"/>
              <a:buChar char="•"/>
            </a:pPr>
            <a:r>
              <a:rPr lang="es-ES" dirty="0" smtClean="0">
                <a:solidFill>
                  <a:schemeClr val="tx1">
                    <a:lumMod val="95000"/>
                  </a:schemeClr>
                </a:solidFill>
                <a:latin typeface="Aldrich"/>
                <a:ea typeface="Aldrich"/>
                <a:cs typeface="Aldrich"/>
              </a:rPr>
              <a:t>Un </a:t>
            </a:r>
            <a:r>
              <a:rPr lang="es-ES" dirty="0" err="1">
                <a:solidFill>
                  <a:schemeClr val="tx1">
                    <a:lumMod val="95000"/>
                  </a:schemeClr>
                </a:solidFill>
                <a:latin typeface="Aldrich"/>
                <a:ea typeface="Aldrich"/>
                <a:cs typeface="Aldrich"/>
              </a:rPr>
              <a:t>QTimer</a:t>
            </a:r>
            <a:r>
              <a:rPr lang="es-ES" dirty="0">
                <a:solidFill>
                  <a:schemeClr val="tx1">
                    <a:lumMod val="95000"/>
                  </a:schemeClr>
                </a:solidFill>
                <a:latin typeface="Aldrich"/>
                <a:ea typeface="Aldrich"/>
                <a:cs typeface="Aldrich"/>
              </a:rPr>
              <a:t> para actualizar el reloj cada segundo. </a:t>
            </a:r>
            <a:endParaRPr lang="es-ES" dirty="0" smtClean="0">
              <a:solidFill>
                <a:schemeClr val="tx1">
                  <a:lumMod val="95000"/>
                </a:schemeClr>
              </a:solidFill>
              <a:latin typeface="Aldrich"/>
              <a:ea typeface="Aldrich"/>
              <a:cs typeface="Aldrich"/>
            </a:endParaRPr>
          </a:p>
          <a:p>
            <a:pPr marL="285750" indent="-285750">
              <a:buClr>
                <a:schemeClr val="accent1">
                  <a:lumMod val="75000"/>
                </a:schemeClr>
              </a:buClr>
              <a:buSzPct val="125000"/>
              <a:buFont typeface="Arial" pitchFamily="34" charset="0"/>
              <a:buChar char="•"/>
            </a:pPr>
            <a:endParaRPr lang="es-ES" dirty="0" smtClean="0">
              <a:solidFill>
                <a:schemeClr val="tx1">
                  <a:lumMod val="95000"/>
                </a:schemeClr>
              </a:solidFill>
              <a:latin typeface="Aldrich"/>
              <a:ea typeface="Aldrich"/>
              <a:cs typeface="Aldrich"/>
            </a:endParaRPr>
          </a:p>
          <a:p>
            <a:pPr marL="285750" indent="-285750">
              <a:buClr>
                <a:schemeClr val="accent1">
                  <a:lumMod val="75000"/>
                </a:schemeClr>
              </a:buClr>
              <a:buSzPct val="125000"/>
              <a:buFont typeface="Arial" pitchFamily="34" charset="0"/>
              <a:buChar char="•"/>
            </a:pPr>
            <a:r>
              <a:rPr lang="es-ES" dirty="0" smtClean="0">
                <a:solidFill>
                  <a:schemeClr val="tx1">
                    <a:lumMod val="95000"/>
                  </a:schemeClr>
                </a:solidFill>
                <a:latin typeface="Aldrich"/>
                <a:ea typeface="Aldrich"/>
                <a:cs typeface="Aldrich"/>
              </a:rPr>
              <a:t>Incluye </a:t>
            </a:r>
            <a:r>
              <a:rPr lang="es-ES" dirty="0">
                <a:solidFill>
                  <a:schemeClr val="tx1">
                    <a:lumMod val="95000"/>
                  </a:schemeClr>
                </a:solidFill>
                <a:latin typeface="Aldrich"/>
                <a:ea typeface="Aldrich"/>
                <a:cs typeface="Aldrich"/>
              </a:rPr>
              <a:t>un botón "Detener" para pausar la actualización del reloj</a:t>
            </a:r>
            <a:r>
              <a:rPr lang="es-ES" dirty="0" smtClean="0">
                <a:solidFill>
                  <a:schemeClr val="tx1">
                    <a:lumMod val="95000"/>
                  </a:schemeClr>
                </a:solidFill>
                <a:latin typeface="Aldrich"/>
                <a:ea typeface="Aldrich"/>
                <a:cs typeface="Aldrich"/>
              </a:rPr>
              <a:t>.</a:t>
            </a:r>
            <a:br>
              <a:rPr lang="es-ES" dirty="0" smtClean="0">
                <a:solidFill>
                  <a:schemeClr val="tx1">
                    <a:lumMod val="95000"/>
                  </a:schemeClr>
                </a:solidFill>
                <a:latin typeface="Aldrich"/>
                <a:ea typeface="Aldrich"/>
                <a:cs typeface="Aldrich"/>
              </a:rPr>
            </a:br>
            <a:endParaRPr lang="es-ES" dirty="0" smtClean="0">
              <a:solidFill>
                <a:schemeClr val="tx1">
                  <a:lumMod val="95000"/>
                </a:schemeClr>
              </a:solidFill>
              <a:latin typeface="Aldrich"/>
              <a:ea typeface="Aldrich"/>
              <a:cs typeface="Aldrich"/>
            </a:endParaRPr>
          </a:p>
          <a:p>
            <a:pPr>
              <a:buClr>
                <a:schemeClr val="accent1">
                  <a:lumMod val="75000"/>
                </a:schemeClr>
              </a:buClr>
              <a:buSzPct val="125000"/>
            </a:pPr>
            <a:r>
              <a:rPr lang="es-ES" b="1" dirty="0" smtClean="0">
                <a:solidFill>
                  <a:schemeClr val="tx1">
                    <a:lumMod val="95000"/>
                  </a:schemeClr>
                </a:solidFill>
                <a:latin typeface="Aldrich"/>
                <a:ea typeface="Aldrich"/>
                <a:cs typeface="Aldrich"/>
              </a:rPr>
              <a:t>Objetivos</a:t>
            </a:r>
            <a:r>
              <a:rPr lang="es-ES" dirty="0">
                <a:solidFill>
                  <a:schemeClr val="tx1">
                    <a:lumMod val="95000"/>
                  </a:schemeClr>
                </a:solidFill>
                <a:latin typeface="Aldrich"/>
                <a:ea typeface="Aldrich"/>
                <a:cs typeface="Aldrich"/>
              </a:rPr>
              <a:t>: Practicar con </a:t>
            </a:r>
            <a:r>
              <a:rPr lang="es-ES" dirty="0" err="1">
                <a:solidFill>
                  <a:schemeClr val="tx1">
                    <a:lumMod val="95000"/>
                  </a:schemeClr>
                </a:solidFill>
                <a:latin typeface="Aldrich"/>
                <a:ea typeface="Aldrich"/>
                <a:cs typeface="Aldrich"/>
              </a:rPr>
              <a:t>QWidget</a:t>
            </a:r>
            <a:r>
              <a:rPr lang="es-ES" dirty="0">
                <a:solidFill>
                  <a:schemeClr val="tx1">
                    <a:lumMod val="95000"/>
                  </a:schemeClr>
                </a:solidFill>
                <a:latin typeface="Aldrich"/>
                <a:ea typeface="Aldrich"/>
                <a:cs typeface="Aldrich"/>
              </a:rPr>
              <a:t>, </a:t>
            </a:r>
            <a:r>
              <a:rPr lang="es-ES" dirty="0" err="1">
                <a:solidFill>
                  <a:schemeClr val="tx1">
                    <a:lumMod val="95000"/>
                  </a:schemeClr>
                </a:solidFill>
                <a:latin typeface="Aldrich"/>
                <a:ea typeface="Aldrich"/>
                <a:cs typeface="Aldrich"/>
              </a:rPr>
              <a:t>QLCDNumber</a:t>
            </a:r>
            <a:r>
              <a:rPr lang="es-ES" dirty="0">
                <a:solidFill>
                  <a:schemeClr val="tx1">
                    <a:lumMod val="95000"/>
                  </a:schemeClr>
                </a:solidFill>
                <a:latin typeface="Aldrich"/>
                <a:ea typeface="Aldrich"/>
                <a:cs typeface="Aldrich"/>
              </a:rPr>
              <a:t>, </a:t>
            </a:r>
            <a:r>
              <a:rPr lang="es-ES" dirty="0" err="1">
                <a:solidFill>
                  <a:schemeClr val="tx1">
                    <a:lumMod val="95000"/>
                  </a:schemeClr>
                </a:solidFill>
                <a:latin typeface="Aldrich"/>
                <a:ea typeface="Aldrich"/>
                <a:cs typeface="Aldrich"/>
              </a:rPr>
              <a:t>QTimer</a:t>
            </a:r>
            <a:r>
              <a:rPr lang="es-ES" dirty="0">
                <a:solidFill>
                  <a:schemeClr val="tx1">
                    <a:lumMod val="95000"/>
                  </a:schemeClr>
                </a:solidFill>
                <a:latin typeface="Aldrich"/>
                <a:ea typeface="Aldrich"/>
                <a:cs typeface="Aldrich"/>
              </a:rPr>
              <a:t>, y </a:t>
            </a:r>
            <a:r>
              <a:rPr lang="es-ES" dirty="0" err="1">
                <a:solidFill>
                  <a:schemeClr val="tx1">
                    <a:lumMod val="95000"/>
                  </a:schemeClr>
                </a:solidFill>
                <a:latin typeface="Aldrich"/>
                <a:ea typeface="Aldrich"/>
                <a:cs typeface="Aldrich"/>
              </a:rPr>
              <a:t>QPushButton</a:t>
            </a:r>
            <a:r>
              <a:rPr lang="es-ES" dirty="0">
                <a:solidFill>
                  <a:schemeClr val="tx1">
                    <a:lumMod val="95000"/>
                  </a:schemeClr>
                </a:solidFill>
                <a:latin typeface="Aldrich"/>
                <a:ea typeface="Aldrich"/>
                <a:cs typeface="Aldrich"/>
              </a:rPr>
              <a:t>.</a:t>
            </a:r>
          </a:p>
        </p:txBody>
      </p:sp>
    </p:spTree>
    <p:extLst>
      <p:ext uri="{BB962C8B-B14F-4D97-AF65-F5344CB8AC3E}">
        <p14:creationId xmlns:p14="http://schemas.microsoft.com/office/powerpoint/2010/main" val="3814742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02</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929641" y="204718"/>
            <a:ext cx="7889240" cy="526786"/>
          </a:xfrm>
          <a:prstGeom prst="rect">
            <a:avLst/>
          </a:prstGeom>
        </p:spPr>
        <p:txBody>
          <a:bodyPr spcFirstLastPara="1" wrap="square" lIns="91425" tIns="91425" rIns="91425" bIns="91425" anchor="t" anchorCtr="0">
            <a:noAutofit/>
          </a:bodyPr>
          <a:lstStyle/>
          <a:p>
            <a:pPr algn="l"/>
            <a:r>
              <a:rPr lang="es-AR" sz="2000" dirty="0" smtClean="0"/>
              <a:t>Configurador </a:t>
            </a:r>
            <a:r>
              <a:rPr lang="es-AR" sz="2000" dirty="0"/>
              <a:t>de Preferencias con </a:t>
            </a:r>
            <a:r>
              <a:rPr lang="es-AR" sz="2000" dirty="0" err="1"/>
              <a:t>QDialog</a:t>
            </a:r>
            <a:r>
              <a:rPr lang="es-AR" sz="2000" dirty="0"/>
              <a:t> no Modal</a:t>
            </a:r>
            <a:br>
              <a:rPr lang="es-AR" sz="2000" dirty="0"/>
            </a:br>
            <a:endParaRPr sz="2000" dirty="0"/>
          </a:p>
        </p:txBody>
      </p:sp>
      <p:sp>
        <p:nvSpPr>
          <p:cNvPr id="7" name="6 Rectángulo"/>
          <p:cNvSpPr/>
          <p:nvPr/>
        </p:nvSpPr>
        <p:spPr>
          <a:xfrm>
            <a:off x="693926" y="789235"/>
            <a:ext cx="7779514" cy="3323987"/>
          </a:xfrm>
          <a:prstGeom prst="rect">
            <a:avLst/>
          </a:prstGeom>
        </p:spPr>
        <p:txBody>
          <a:bodyPr wrap="square">
            <a:spAutoFit/>
          </a:bodyPr>
          <a:lstStyle/>
          <a:p>
            <a:r>
              <a:rPr lang="es-ES" dirty="0">
                <a:solidFill>
                  <a:schemeClr val="tx1">
                    <a:lumMod val="95000"/>
                  </a:schemeClr>
                </a:solidFill>
                <a:latin typeface="Aldrich"/>
                <a:ea typeface="Aldrich"/>
                <a:cs typeface="Aldrich"/>
              </a:rPr>
              <a:t>Implementa un configurador de preferencias que aparezca en un </a:t>
            </a:r>
            <a:r>
              <a:rPr lang="es-ES" dirty="0" err="1">
                <a:solidFill>
                  <a:schemeClr val="tx1">
                    <a:lumMod val="95000"/>
                  </a:schemeClr>
                </a:solidFill>
                <a:latin typeface="Aldrich"/>
                <a:ea typeface="Aldrich"/>
                <a:cs typeface="Aldrich"/>
              </a:rPr>
              <a:t>QDialog</a:t>
            </a:r>
            <a:r>
              <a:rPr lang="es-ES" dirty="0">
                <a:solidFill>
                  <a:schemeClr val="tx1">
                    <a:lumMod val="95000"/>
                  </a:schemeClr>
                </a:solidFill>
                <a:latin typeface="Aldrich"/>
                <a:ea typeface="Aldrich"/>
                <a:cs typeface="Aldrich"/>
              </a:rPr>
              <a:t> no modal. El diálogo debe permitir seleccionar</a:t>
            </a:r>
            <a:r>
              <a:rPr lang="es-ES" dirty="0" smtClean="0">
                <a:solidFill>
                  <a:schemeClr val="tx1">
                    <a:lumMod val="95000"/>
                  </a:schemeClr>
                </a:solidFill>
                <a:latin typeface="Aldrich"/>
                <a:ea typeface="Aldrich"/>
                <a:cs typeface="Aldrich"/>
              </a:rPr>
              <a:t>:</a:t>
            </a:r>
          </a:p>
          <a:p>
            <a:endParaRPr lang="es-ES" dirty="0" smtClean="0">
              <a:solidFill>
                <a:schemeClr val="tx1">
                  <a:lumMod val="95000"/>
                </a:schemeClr>
              </a:solidFill>
              <a:latin typeface="Aldrich"/>
              <a:ea typeface="Aldrich"/>
              <a:cs typeface="Aldrich"/>
            </a:endParaRPr>
          </a:p>
          <a:p>
            <a:pPr marL="285750" indent="-285750">
              <a:buClr>
                <a:schemeClr val="tx2"/>
              </a:buClr>
              <a:buSzPct val="125000"/>
              <a:buFont typeface="Arial" pitchFamily="34" charset="0"/>
              <a:buChar char="•"/>
            </a:pPr>
            <a:r>
              <a:rPr lang="es-ES" dirty="0" smtClean="0">
                <a:solidFill>
                  <a:schemeClr val="tx1">
                    <a:lumMod val="95000"/>
                  </a:schemeClr>
                </a:solidFill>
                <a:latin typeface="Aldrich"/>
                <a:ea typeface="Aldrich"/>
                <a:cs typeface="Aldrich"/>
              </a:rPr>
              <a:t>El </a:t>
            </a:r>
            <a:r>
              <a:rPr lang="es-ES" dirty="0">
                <a:solidFill>
                  <a:schemeClr val="tx1">
                    <a:lumMod val="95000"/>
                  </a:schemeClr>
                </a:solidFill>
                <a:latin typeface="Aldrich"/>
                <a:ea typeface="Aldrich"/>
                <a:cs typeface="Aldrich"/>
              </a:rPr>
              <a:t>color del fondo de la aplicación (usando </a:t>
            </a:r>
            <a:r>
              <a:rPr lang="es-ES" dirty="0" err="1">
                <a:solidFill>
                  <a:schemeClr val="tx1">
                    <a:lumMod val="95000"/>
                  </a:schemeClr>
                </a:solidFill>
                <a:latin typeface="Aldrich"/>
                <a:ea typeface="Aldrich"/>
                <a:cs typeface="Aldrich"/>
              </a:rPr>
              <a:t>QComboBox</a:t>
            </a:r>
            <a:r>
              <a:rPr lang="es-ES" dirty="0" smtClean="0">
                <a:solidFill>
                  <a:schemeClr val="tx1">
                    <a:lumMod val="95000"/>
                  </a:schemeClr>
                </a:solidFill>
                <a:latin typeface="Aldrich"/>
                <a:ea typeface="Aldrich"/>
                <a:cs typeface="Aldrich"/>
              </a:rPr>
              <a:t>).</a:t>
            </a:r>
          </a:p>
          <a:p>
            <a:pPr marL="285750" indent="-285750">
              <a:buClr>
                <a:schemeClr val="tx2"/>
              </a:buClr>
              <a:buSzPct val="125000"/>
              <a:buFont typeface="Arial" pitchFamily="34" charset="0"/>
              <a:buChar char="•"/>
            </a:pPr>
            <a:endParaRPr lang="es-ES" dirty="0" smtClean="0">
              <a:solidFill>
                <a:schemeClr val="tx1">
                  <a:lumMod val="95000"/>
                </a:schemeClr>
              </a:solidFill>
              <a:latin typeface="Aldrich"/>
              <a:ea typeface="Aldrich"/>
              <a:cs typeface="Aldrich"/>
            </a:endParaRPr>
          </a:p>
          <a:p>
            <a:pPr marL="285750" indent="-285750">
              <a:buClr>
                <a:schemeClr val="tx2"/>
              </a:buClr>
              <a:buSzPct val="125000"/>
              <a:buFont typeface="Arial" pitchFamily="34" charset="0"/>
              <a:buChar char="•"/>
            </a:pPr>
            <a:r>
              <a:rPr lang="es-ES" dirty="0" smtClean="0">
                <a:solidFill>
                  <a:schemeClr val="tx1">
                    <a:lumMod val="95000"/>
                  </a:schemeClr>
                </a:solidFill>
                <a:latin typeface="Aldrich"/>
                <a:ea typeface="Aldrich"/>
                <a:cs typeface="Aldrich"/>
              </a:rPr>
              <a:t>El </a:t>
            </a:r>
            <a:r>
              <a:rPr lang="es-ES" dirty="0">
                <a:solidFill>
                  <a:schemeClr val="tx1">
                    <a:lumMod val="95000"/>
                  </a:schemeClr>
                </a:solidFill>
                <a:latin typeface="Aldrich"/>
                <a:ea typeface="Aldrich"/>
                <a:cs typeface="Aldrich"/>
              </a:rPr>
              <a:t>tamaño de la fuente (usando </a:t>
            </a:r>
            <a:r>
              <a:rPr lang="es-ES" dirty="0" err="1">
                <a:solidFill>
                  <a:schemeClr val="tx1">
                    <a:lumMod val="95000"/>
                  </a:schemeClr>
                </a:solidFill>
                <a:latin typeface="Aldrich"/>
                <a:ea typeface="Aldrich"/>
                <a:cs typeface="Aldrich"/>
              </a:rPr>
              <a:t>QSpinBox</a:t>
            </a:r>
            <a:r>
              <a:rPr lang="es-ES" dirty="0" smtClean="0">
                <a:solidFill>
                  <a:schemeClr val="tx1">
                    <a:lumMod val="95000"/>
                  </a:schemeClr>
                </a:solidFill>
                <a:latin typeface="Aldrich"/>
                <a:ea typeface="Aldrich"/>
                <a:cs typeface="Aldrich"/>
              </a:rPr>
              <a:t>).</a:t>
            </a:r>
          </a:p>
          <a:p>
            <a:pPr marL="285750" indent="-285750">
              <a:buClr>
                <a:schemeClr val="tx2"/>
              </a:buClr>
              <a:buSzPct val="125000"/>
              <a:buFont typeface="Arial" pitchFamily="34" charset="0"/>
              <a:buChar char="•"/>
            </a:pPr>
            <a:endParaRPr lang="es-ES" dirty="0" smtClean="0">
              <a:solidFill>
                <a:schemeClr val="tx1">
                  <a:lumMod val="95000"/>
                </a:schemeClr>
              </a:solidFill>
              <a:latin typeface="Aldrich"/>
              <a:ea typeface="Aldrich"/>
              <a:cs typeface="Aldrich"/>
            </a:endParaRPr>
          </a:p>
          <a:p>
            <a:pPr marL="285750" indent="-285750">
              <a:buClr>
                <a:schemeClr val="tx2"/>
              </a:buClr>
              <a:buSzPct val="125000"/>
              <a:buFont typeface="Arial" pitchFamily="34" charset="0"/>
              <a:buChar char="•"/>
            </a:pPr>
            <a:r>
              <a:rPr lang="es-ES" dirty="0" smtClean="0">
                <a:solidFill>
                  <a:schemeClr val="tx1">
                    <a:lumMod val="95000"/>
                  </a:schemeClr>
                </a:solidFill>
                <a:latin typeface="Aldrich"/>
                <a:ea typeface="Aldrich"/>
                <a:cs typeface="Aldrich"/>
              </a:rPr>
              <a:t>Un </a:t>
            </a:r>
            <a:r>
              <a:rPr lang="es-ES" dirty="0">
                <a:solidFill>
                  <a:schemeClr val="tx1">
                    <a:lumMod val="95000"/>
                  </a:schemeClr>
                </a:solidFill>
                <a:latin typeface="Aldrich"/>
                <a:ea typeface="Aldrich"/>
                <a:cs typeface="Aldrich"/>
              </a:rPr>
              <a:t>botón "Aplicar" que cambie el fondo y el tamaño de la fuente en la ventana principal</a:t>
            </a:r>
            <a:r>
              <a:rPr lang="es-ES" dirty="0" smtClean="0">
                <a:solidFill>
                  <a:schemeClr val="tx1">
                    <a:lumMod val="95000"/>
                  </a:schemeClr>
                </a:solidFill>
                <a:latin typeface="Aldrich"/>
                <a:ea typeface="Aldrich"/>
                <a:cs typeface="Aldrich"/>
              </a:rPr>
              <a:t>.</a:t>
            </a:r>
          </a:p>
          <a:p>
            <a:endParaRPr lang="es-ES" dirty="0">
              <a:solidFill>
                <a:schemeClr val="tx1">
                  <a:lumMod val="95000"/>
                </a:schemeClr>
              </a:solidFill>
              <a:latin typeface="Aldrich"/>
              <a:ea typeface="Aldrich"/>
              <a:cs typeface="Aldrich"/>
            </a:endParaRPr>
          </a:p>
          <a:p>
            <a:r>
              <a:rPr lang="es-ES" dirty="0" smtClean="0">
                <a:solidFill>
                  <a:schemeClr val="tx1">
                    <a:lumMod val="95000"/>
                  </a:schemeClr>
                </a:solidFill>
                <a:latin typeface="Aldrich"/>
                <a:ea typeface="Aldrich"/>
                <a:cs typeface="Aldrich"/>
              </a:rPr>
              <a:t>La </a:t>
            </a:r>
            <a:r>
              <a:rPr lang="es-ES" dirty="0">
                <a:solidFill>
                  <a:schemeClr val="tx1">
                    <a:lumMod val="95000"/>
                  </a:schemeClr>
                </a:solidFill>
                <a:latin typeface="Aldrich"/>
                <a:ea typeface="Aldrich"/>
                <a:cs typeface="Aldrich"/>
              </a:rPr>
              <a:t>ventana principal debe ser un </a:t>
            </a:r>
            <a:r>
              <a:rPr lang="es-ES" dirty="0" err="1">
                <a:solidFill>
                  <a:schemeClr val="tx1">
                    <a:lumMod val="95000"/>
                  </a:schemeClr>
                </a:solidFill>
                <a:latin typeface="Aldrich"/>
                <a:ea typeface="Aldrich"/>
                <a:cs typeface="Aldrich"/>
              </a:rPr>
              <a:t>QWidget</a:t>
            </a:r>
            <a:r>
              <a:rPr lang="es-ES" dirty="0">
                <a:solidFill>
                  <a:schemeClr val="tx1">
                    <a:lumMod val="95000"/>
                  </a:schemeClr>
                </a:solidFill>
                <a:latin typeface="Aldrich"/>
                <a:ea typeface="Aldrich"/>
                <a:cs typeface="Aldrich"/>
              </a:rPr>
              <a:t> con un texto de ejemplo que refleje las preferencias seleccionadas</a:t>
            </a:r>
            <a:r>
              <a:rPr lang="es-ES" dirty="0" smtClean="0">
                <a:solidFill>
                  <a:schemeClr val="tx1">
                    <a:lumMod val="95000"/>
                  </a:schemeClr>
                </a:solidFill>
                <a:latin typeface="Aldrich"/>
                <a:ea typeface="Aldrich"/>
                <a:cs typeface="Aldrich"/>
              </a:rPr>
              <a:t>.</a:t>
            </a:r>
          </a:p>
          <a:p>
            <a:endParaRPr lang="es-ES" dirty="0">
              <a:solidFill>
                <a:schemeClr val="tx1">
                  <a:lumMod val="95000"/>
                </a:schemeClr>
              </a:solidFill>
              <a:latin typeface="Aldrich"/>
              <a:ea typeface="Aldrich"/>
              <a:cs typeface="Aldrich"/>
            </a:endParaRPr>
          </a:p>
          <a:p>
            <a:r>
              <a:rPr lang="es-ES" b="1" dirty="0" smtClean="0">
                <a:solidFill>
                  <a:schemeClr val="tx1">
                    <a:lumMod val="95000"/>
                  </a:schemeClr>
                </a:solidFill>
                <a:latin typeface="Aldrich"/>
                <a:ea typeface="Aldrich"/>
                <a:cs typeface="Aldrich"/>
              </a:rPr>
              <a:t>Objetivos</a:t>
            </a:r>
            <a:r>
              <a:rPr lang="es-ES" dirty="0">
                <a:solidFill>
                  <a:schemeClr val="tx1">
                    <a:lumMod val="95000"/>
                  </a:schemeClr>
                </a:solidFill>
                <a:latin typeface="Aldrich"/>
                <a:ea typeface="Aldrich"/>
                <a:cs typeface="Aldrich"/>
              </a:rPr>
              <a:t>: Usar un </a:t>
            </a:r>
            <a:r>
              <a:rPr lang="es-ES" dirty="0" err="1">
                <a:solidFill>
                  <a:schemeClr val="tx1">
                    <a:lumMod val="95000"/>
                  </a:schemeClr>
                </a:solidFill>
                <a:latin typeface="Aldrich"/>
                <a:ea typeface="Aldrich"/>
                <a:cs typeface="Aldrich"/>
              </a:rPr>
              <a:t>QDialog</a:t>
            </a:r>
            <a:r>
              <a:rPr lang="es-ES" dirty="0">
                <a:solidFill>
                  <a:schemeClr val="tx1">
                    <a:lumMod val="95000"/>
                  </a:schemeClr>
                </a:solidFill>
                <a:latin typeface="Aldrich"/>
                <a:ea typeface="Aldrich"/>
                <a:cs typeface="Aldrich"/>
              </a:rPr>
              <a:t> no modal, </a:t>
            </a:r>
            <a:r>
              <a:rPr lang="es-ES" dirty="0" err="1">
                <a:solidFill>
                  <a:schemeClr val="tx1">
                    <a:lumMod val="95000"/>
                  </a:schemeClr>
                </a:solidFill>
                <a:latin typeface="Aldrich"/>
                <a:ea typeface="Aldrich"/>
                <a:cs typeface="Aldrich"/>
              </a:rPr>
              <a:t>QComboBox</a:t>
            </a:r>
            <a:r>
              <a:rPr lang="es-ES" dirty="0">
                <a:solidFill>
                  <a:schemeClr val="tx1">
                    <a:lumMod val="95000"/>
                  </a:schemeClr>
                </a:solidFill>
                <a:latin typeface="Aldrich"/>
                <a:ea typeface="Aldrich"/>
                <a:cs typeface="Aldrich"/>
              </a:rPr>
              <a:t>, </a:t>
            </a:r>
            <a:r>
              <a:rPr lang="es-ES" dirty="0" err="1">
                <a:solidFill>
                  <a:schemeClr val="tx1">
                    <a:lumMod val="95000"/>
                  </a:schemeClr>
                </a:solidFill>
                <a:latin typeface="Aldrich"/>
                <a:ea typeface="Aldrich"/>
                <a:cs typeface="Aldrich"/>
              </a:rPr>
              <a:t>QSpinBox</a:t>
            </a:r>
            <a:r>
              <a:rPr lang="es-ES" dirty="0">
                <a:solidFill>
                  <a:schemeClr val="tx1">
                    <a:lumMod val="95000"/>
                  </a:schemeClr>
                </a:solidFill>
                <a:latin typeface="Aldrich"/>
                <a:ea typeface="Aldrich"/>
                <a:cs typeface="Aldrich"/>
              </a:rPr>
              <a:t>, y conectar los cambios con un </a:t>
            </a:r>
            <a:r>
              <a:rPr lang="es-ES" dirty="0" err="1">
                <a:solidFill>
                  <a:schemeClr val="tx1">
                    <a:lumMod val="95000"/>
                  </a:schemeClr>
                </a:solidFill>
                <a:latin typeface="Aldrich"/>
                <a:ea typeface="Aldrich"/>
                <a:cs typeface="Aldrich"/>
              </a:rPr>
              <a:t>QWidget</a:t>
            </a:r>
            <a:r>
              <a:rPr lang="es-ES" dirty="0">
                <a:solidFill>
                  <a:schemeClr val="tx1">
                    <a:lumMod val="95000"/>
                  </a:schemeClr>
                </a:solidFill>
                <a:latin typeface="Aldrich"/>
                <a:ea typeface="Aldrich"/>
                <a:cs typeface="Aldrich"/>
              </a:rPr>
              <a:t> principal.</a:t>
            </a:r>
          </a:p>
        </p:txBody>
      </p:sp>
    </p:spTree>
    <p:extLst>
      <p:ext uri="{BB962C8B-B14F-4D97-AF65-F5344CB8AC3E}">
        <p14:creationId xmlns:p14="http://schemas.microsoft.com/office/powerpoint/2010/main" val="2604977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03</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929641" y="204718"/>
            <a:ext cx="7889240" cy="526786"/>
          </a:xfrm>
          <a:prstGeom prst="rect">
            <a:avLst/>
          </a:prstGeom>
        </p:spPr>
        <p:txBody>
          <a:bodyPr spcFirstLastPara="1" wrap="square" lIns="91425" tIns="91425" rIns="91425" bIns="91425" anchor="t" anchorCtr="0">
            <a:noAutofit/>
          </a:bodyPr>
          <a:lstStyle/>
          <a:p>
            <a:pPr algn="l"/>
            <a:r>
              <a:rPr lang="es-ES" sz="2000" dirty="0"/>
              <a:t>Aplicación de Conversión de Unidades</a:t>
            </a:r>
            <a:endParaRPr sz="2000" dirty="0"/>
          </a:p>
        </p:txBody>
      </p:sp>
      <p:sp>
        <p:nvSpPr>
          <p:cNvPr id="7" name="6 Rectángulo"/>
          <p:cNvSpPr/>
          <p:nvPr/>
        </p:nvSpPr>
        <p:spPr>
          <a:xfrm>
            <a:off x="693926" y="789235"/>
            <a:ext cx="7779514" cy="3108543"/>
          </a:xfrm>
          <a:prstGeom prst="rect">
            <a:avLst/>
          </a:prstGeom>
        </p:spPr>
        <p:txBody>
          <a:bodyPr wrap="square">
            <a:spAutoFit/>
          </a:bodyPr>
          <a:lstStyle/>
          <a:p>
            <a:r>
              <a:rPr lang="es-ES" dirty="0">
                <a:solidFill>
                  <a:schemeClr val="tx1">
                    <a:lumMod val="95000"/>
                  </a:schemeClr>
                </a:solidFill>
                <a:latin typeface="Aldrich"/>
                <a:ea typeface="Aldrich"/>
                <a:cs typeface="Aldrich"/>
              </a:rPr>
              <a:t>Implementa una aplicación para convertir temperaturas entre Celsius y Fahrenheit. La ventana principal debe ser un </a:t>
            </a:r>
            <a:r>
              <a:rPr lang="es-ES" dirty="0" err="1">
                <a:solidFill>
                  <a:schemeClr val="tx1">
                    <a:lumMod val="95000"/>
                  </a:schemeClr>
                </a:solidFill>
                <a:latin typeface="Aldrich"/>
                <a:ea typeface="Aldrich"/>
                <a:cs typeface="Aldrich"/>
              </a:rPr>
              <a:t>QWidget</a:t>
            </a:r>
            <a:r>
              <a:rPr lang="es-ES" dirty="0">
                <a:solidFill>
                  <a:schemeClr val="tx1">
                    <a:lumMod val="95000"/>
                  </a:schemeClr>
                </a:solidFill>
                <a:latin typeface="Aldrich"/>
                <a:ea typeface="Aldrich"/>
                <a:cs typeface="Aldrich"/>
              </a:rPr>
              <a:t> que contenga</a:t>
            </a:r>
            <a:r>
              <a:rPr lang="es-ES" dirty="0" smtClean="0">
                <a:solidFill>
                  <a:schemeClr val="tx1">
                    <a:lumMod val="95000"/>
                  </a:schemeClr>
                </a:solidFill>
                <a:latin typeface="Aldrich"/>
                <a:ea typeface="Aldrich"/>
                <a:cs typeface="Aldrich"/>
              </a:rPr>
              <a:t>:</a:t>
            </a:r>
          </a:p>
          <a:p>
            <a:endParaRPr lang="es-ES" dirty="0">
              <a:solidFill>
                <a:schemeClr val="tx1">
                  <a:lumMod val="95000"/>
                </a:schemeClr>
              </a:solidFill>
              <a:latin typeface="Aldrich"/>
              <a:ea typeface="Aldrich"/>
              <a:cs typeface="Aldrich"/>
            </a:endParaRPr>
          </a:p>
          <a:p>
            <a:pPr marL="285750" indent="-285750">
              <a:buClr>
                <a:schemeClr val="bg2"/>
              </a:buClr>
              <a:buSzPct val="125000"/>
              <a:buFont typeface="Arial" pitchFamily="34" charset="0"/>
              <a:buChar char="•"/>
            </a:pPr>
            <a:r>
              <a:rPr lang="es-ES" dirty="0" smtClean="0">
                <a:solidFill>
                  <a:schemeClr val="tx1">
                    <a:lumMod val="95000"/>
                  </a:schemeClr>
                </a:solidFill>
                <a:latin typeface="Aldrich"/>
                <a:ea typeface="Aldrich"/>
                <a:cs typeface="Aldrich"/>
              </a:rPr>
              <a:t>Un </a:t>
            </a:r>
            <a:r>
              <a:rPr lang="es-ES" dirty="0" err="1">
                <a:solidFill>
                  <a:schemeClr val="tx1">
                    <a:lumMod val="95000"/>
                  </a:schemeClr>
                </a:solidFill>
                <a:latin typeface="Aldrich"/>
                <a:ea typeface="Aldrich"/>
                <a:cs typeface="Aldrich"/>
              </a:rPr>
              <a:t>QLineEdit</a:t>
            </a:r>
            <a:r>
              <a:rPr lang="es-ES" dirty="0">
                <a:solidFill>
                  <a:schemeClr val="tx1">
                    <a:lumMod val="95000"/>
                  </a:schemeClr>
                </a:solidFill>
                <a:latin typeface="Aldrich"/>
                <a:ea typeface="Aldrich"/>
                <a:cs typeface="Aldrich"/>
              </a:rPr>
              <a:t> para ingresar una temperatura</a:t>
            </a:r>
            <a:r>
              <a:rPr lang="es-ES" dirty="0" smtClean="0">
                <a:solidFill>
                  <a:schemeClr val="tx1">
                    <a:lumMod val="95000"/>
                  </a:schemeClr>
                </a:solidFill>
                <a:latin typeface="Aldrich"/>
                <a:ea typeface="Aldrich"/>
                <a:cs typeface="Aldrich"/>
              </a:rPr>
              <a:t>.</a:t>
            </a:r>
          </a:p>
          <a:p>
            <a:pPr marL="285750" indent="-285750">
              <a:buClr>
                <a:schemeClr val="bg2"/>
              </a:buClr>
              <a:buSzPct val="125000"/>
              <a:buFont typeface="Arial" pitchFamily="34" charset="0"/>
              <a:buChar char="•"/>
            </a:pPr>
            <a:endParaRPr lang="es-ES" dirty="0" smtClean="0">
              <a:solidFill>
                <a:schemeClr val="tx1">
                  <a:lumMod val="95000"/>
                </a:schemeClr>
              </a:solidFill>
              <a:latin typeface="Aldrich"/>
              <a:ea typeface="Aldrich"/>
              <a:cs typeface="Aldrich"/>
            </a:endParaRPr>
          </a:p>
          <a:p>
            <a:pPr marL="285750" indent="-285750">
              <a:buClr>
                <a:schemeClr val="bg2"/>
              </a:buClr>
              <a:buSzPct val="125000"/>
              <a:buFont typeface="Arial" pitchFamily="34" charset="0"/>
              <a:buChar char="•"/>
            </a:pPr>
            <a:r>
              <a:rPr lang="es-ES" dirty="0" smtClean="0">
                <a:solidFill>
                  <a:schemeClr val="tx1">
                    <a:lumMod val="95000"/>
                  </a:schemeClr>
                </a:solidFill>
                <a:latin typeface="Aldrich"/>
                <a:ea typeface="Aldrich"/>
                <a:cs typeface="Aldrich"/>
              </a:rPr>
              <a:t>Dos </a:t>
            </a:r>
            <a:r>
              <a:rPr lang="es-ES" dirty="0" err="1">
                <a:solidFill>
                  <a:schemeClr val="tx1">
                    <a:lumMod val="95000"/>
                  </a:schemeClr>
                </a:solidFill>
                <a:latin typeface="Aldrich"/>
                <a:ea typeface="Aldrich"/>
                <a:cs typeface="Aldrich"/>
              </a:rPr>
              <a:t>QRadioButton</a:t>
            </a:r>
            <a:r>
              <a:rPr lang="es-ES" dirty="0">
                <a:solidFill>
                  <a:schemeClr val="tx1">
                    <a:lumMod val="95000"/>
                  </a:schemeClr>
                </a:solidFill>
                <a:latin typeface="Aldrich"/>
                <a:ea typeface="Aldrich"/>
                <a:cs typeface="Aldrich"/>
              </a:rPr>
              <a:t>: uno para seleccionar la conversión de Celsius a Fahrenheit y otro para Fahrenheit a Celsius</a:t>
            </a:r>
            <a:r>
              <a:rPr lang="es-ES" dirty="0" smtClean="0">
                <a:solidFill>
                  <a:schemeClr val="tx1">
                    <a:lumMod val="95000"/>
                  </a:schemeClr>
                </a:solidFill>
                <a:latin typeface="Aldrich"/>
                <a:ea typeface="Aldrich"/>
                <a:cs typeface="Aldrich"/>
              </a:rPr>
              <a:t>.</a:t>
            </a:r>
          </a:p>
          <a:p>
            <a:pPr marL="285750" indent="-285750">
              <a:buClr>
                <a:schemeClr val="bg2"/>
              </a:buClr>
              <a:buSzPct val="125000"/>
              <a:buFont typeface="Arial" pitchFamily="34" charset="0"/>
              <a:buChar char="•"/>
            </a:pPr>
            <a:endParaRPr lang="es-ES" dirty="0">
              <a:solidFill>
                <a:schemeClr val="tx1">
                  <a:lumMod val="95000"/>
                </a:schemeClr>
              </a:solidFill>
              <a:latin typeface="Aldrich"/>
              <a:ea typeface="Aldrich"/>
              <a:cs typeface="Aldrich"/>
            </a:endParaRPr>
          </a:p>
          <a:p>
            <a:pPr marL="285750" indent="-285750">
              <a:buClr>
                <a:schemeClr val="bg2"/>
              </a:buClr>
              <a:buSzPct val="125000"/>
              <a:buFont typeface="Arial" pitchFamily="34" charset="0"/>
              <a:buChar char="•"/>
            </a:pPr>
            <a:r>
              <a:rPr lang="es-ES" dirty="0" smtClean="0">
                <a:solidFill>
                  <a:schemeClr val="tx1">
                    <a:lumMod val="95000"/>
                  </a:schemeClr>
                </a:solidFill>
                <a:latin typeface="Aldrich"/>
                <a:ea typeface="Aldrich"/>
                <a:cs typeface="Aldrich"/>
              </a:rPr>
              <a:t>Un </a:t>
            </a:r>
            <a:r>
              <a:rPr lang="es-ES" dirty="0">
                <a:solidFill>
                  <a:schemeClr val="tx1">
                    <a:lumMod val="95000"/>
                  </a:schemeClr>
                </a:solidFill>
                <a:latin typeface="Aldrich"/>
                <a:ea typeface="Aldrich"/>
                <a:cs typeface="Aldrich"/>
              </a:rPr>
              <a:t>botón "Convertir" que realice la conversión seleccionada</a:t>
            </a:r>
            <a:r>
              <a:rPr lang="es-ES" dirty="0" smtClean="0">
                <a:solidFill>
                  <a:schemeClr val="tx1">
                    <a:lumMod val="95000"/>
                  </a:schemeClr>
                </a:solidFill>
                <a:latin typeface="Aldrich"/>
                <a:ea typeface="Aldrich"/>
                <a:cs typeface="Aldrich"/>
              </a:rPr>
              <a:t>.</a:t>
            </a:r>
          </a:p>
          <a:p>
            <a:pPr marL="285750" indent="-285750">
              <a:buClr>
                <a:schemeClr val="bg2"/>
              </a:buClr>
              <a:buSzPct val="125000"/>
              <a:buFont typeface="Arial" pitchFamily="34" charset="0"/>
              <a:buChar char="•"/>
            </a:pPr>
            <a:endParaRPr lang="es-ES" dirty="0" smtClean="0">
              <a:solidFill>
                <a:schemeClr val="tx1">
                  <a:lumMod val="95000"/>
                </a:schemeClr>
              </a:solidFill>
              <a:latin typeface="Aldrich"/>
              <a:ea typeface="Aldrich"/>
              <a:cs typeface="Aldrich"/>
            </a:endParaRPr>
          </a:p>
          <a:p>
            <a:pPr marL="285750" indent="-285750">
              <a:buClr>
                <a:schemeClr val="bg2"/>
              </a:buClr>
              <a:buSzPct val="125000"/>
              <a:buFont typeface="Arial" pitchFamily="34" charset="0"/>
              <a:buChar char="•"/>
            </a:pPr>
            <a:r>
              <a:rPr lang="es-ES" dirty="0" smtClean="0">
                <a:solidFill>
                  <a:schemeClr val="tx1">
                    <a:lumMod val="95000"/>
                  </a:schemeClr>
                </a:solidFill>
                <a:latin typeface="Aldrich"/>
                <a:ea typeface="Aldrich"/>
                <a:cs typeface="Aldrich"/>
              </a:rPr>
              <a:t>Un </a:t>
            </a:r>
            <a:r>
              <a:rPr lang="es-ES" dirty="0" err="1">
                <a:solidFill>
                  <a:schemeClr val="tx1">
                    <a:lumMod val="95000"/>
                  </a:schemeClr>
                </a:solidFill>
                <a:latin typeface="Aldrich"/>
                <a:ea typeface="Aldrich"/>
                <a:cs typeface="Aldrich"/>
              </a:rPr>
              <a:t>QLabel</a:t>
            </a:r>
            <a:r>
              <a:rPr lang="es-ES" dirty="0">
                <a:solidFill>
                  <a:schemeClr val="tx1">
                    <a:lumMod val="95000"/>
                  </a:schemeClr>
                </a:solidFill>
                <a:latin typeface="Aldrich"/>
                <a:ea typeface="Aldrich"/>
                <a:cs typeface="Aldrich"/>
              </a:rPr>
              <a:t> que muestre el resultado de la conversión</a:t>
            </a:r>
            <a:r>
              <a:rPr lang="es-ES" dirty="0" smtClean="0">
                <a:solidFill>
                  <a:schemeClr val="tx1">
                    <a:lumMod val="95000"/>
                  </a:schemeClr>
                </a:solidFill>
                <a:latin typeface="Aldrich"/>
                <a:ea typeface="Aldrich"/>
                <a:cs typeface="Aldrich"/>
              </a:rPr>
              <a:t>.</a:t>
            </a:r>
          </a:p>
          <a:p>
            <a:endParaRPr lang="es-ES" dirty="0">
              <a:solidFill>
                <a:schemeClr val="tx1">
                  <a:lumMod val="95000"/>
                </a:schemeClr>
              </a:solidFill>
              <a:latin typeface="Aldrich"/>
              <a:ea typeface="Aldrich"/>
              <a:cs typeface="Aldrich"/>
            </a:endParaRPr>
          </a:p>
          <a:p>
            <a:r>
              <a:rPr lang="es-ES" b="1" dirty="0" smtClean="0">
                <a:solidFill>
                  <a:schemeClr val="tx1">
                    <a:lumMod val="95000"/>
                  </a:schemeClr>
                </a:solidFill>
                <a:latin typeface="Aldrich"/>
                <a:ea typeface="Aldrich"/>
                <a:cs typeface="Aldrich"/>
              </a:rPr>
              <a:t>Objetivos</a:t>
            </a:r>
            <a:r>
              <a:rPr lang="es-ES" dirty="0">
                <a:solidFill>
                  <a:schemeClr val="tx1">
                    <a:lumMod val="95000"/>
                  </a:schemeClr>
                </a:solidFill>
                <a:latin typeface="Aldrich"/>
                <a:ea typeface="Aldrich"/>
                <a:cs typeface="Aldrich"/>
              </a:rPr>
              <a:t>: Practicar con </a:t>
            </a:r>
            <a:r>
              <a:rPr lang="es-ES" dirty="0" err="1">
                <a:solidFill>
                  <a:schemeClr val="tx1">
                    <a:lumMod val="95000"/>
                  </a:schemeClr>
                </a:solidFill>
                <a:latin typeface="Aldrich"/>
                <a:ea typeface="Aldrich"/>
                <a:cs typeface="Aldrich"/>
              </a:rPr>
              <a:t>QWidget</a:t>
            </a:r>
            <a:r>
              <a:rPr lang="es-ES" dirty="0">
                <a:solidFill>
                  <a:schemeClr val="tx1">
                    <a:lumMod val="95000"/>
                  </a:schemeClr>
                </a:solidFill>
                <a:latin typeface="Aldrich"/>
                <a:ea typeface="Aldrich"/>
                <a:cs typeface="Aldrich"/>
              </a:rPr>
              <a:t>, </a:t>
            </a:r>
            <a:r>
              <a:rPr lang="es-ES" dirty="0" err="1">
                <a:solidFill>
                  <a:schemeClr val="tx1">
                    <a:lumMod val="95000"/>
                  </a:schemeClr>
                </a:solidFill>
                <a:latin typeface="Aldrich"/>
                <a:ea typeface="Aldrich"/>
                <a:cs typeface="Aldrich"/>
              </a:rPr>
              <a:t>QLineEdit</a:t>
            </a:r>
            <a:r>
              <a:rPr lang="es-ES" dirty="0">
                <a:solidFill>
                  <a:schemeClr val="tx1">
                    <a:lumMod val="95000"/>
                  </a:schemeClr>
                </a:solidFill>
                <a:latin typeface="Aldrich"/>
                <a:ea typeface="Aldrich"/>
                <a:cs typeface="Aldrich"/>
              </a:rPr>
              <a:t>, </a:t>
            </a:r>
            <a:r>
              <a:rPr lang="es-ES" dirty="0" err="1">
                <a:solidFill>
                  <a:schemeClr val="tx1">
                    <a:lumMod val="95000"/>
                  </a:schemeClr>
                </a:solidFill>
                <a:latin typeface="Aldrich"/>
                <a:ea typeface="Aldrich"/>
                <a:cs typeface="Aldrich"/>
              </a:rPr>
              <a:t>QRadioButton</a:t>
            </a:r>
            <a:r>
              <a:rPr lang="es-ES" dirty="0">
                <a:solidFill>
                  <a:schemeClr val="tx1">
                    <a:lumMod val="95000"/>
                  </a:schemeClr>
                </a:solidFill>
                <a:latin typeface="Aldrich"/>
                <a:ea typeface="Aldrich"/>
                <a:cs typeface="Aldrich"/>
              </a:rPr>
              <a:t>, </a:t>
            </a:r>
            <a:r>
              <a:rPr lang="es-ES" dirty="0" err="1">
                <a:solidFill>
                  <a:schemeClr val="tx1">
                    <a:lumMod val="95000"/>
                  </a:schemeClr>
                </a:solidFill>
                <a:latin typeface="Aldrich"/>
                <a:ea typeface="Aldrich"/>
                <a:cs typeface="Aldrich"/>
              </a:rPr>
              <a:t>QPushButton</a:t>
            </a:r>
            <a:r>
              <a:rPr lang="es-ES" dirty="0">
                <a:solidFill>
                  <a:schemeClr val="tx1">
                    <a:lumMod val="95000"/>
                  </a:schemeClr>
                </a:solidFill>
                <a:latin typeface="Aldrich"/>
                <a:ea typeface="Aldrich"/>
                <a:cs typeface="Aldrich"/>
              </a:rPr>
              <a:t>, y </a:t>
            </a:r>
            <a:r>
              <a:rPr lang="es-ES" dirty="0" err="1">
                <a:solidFill>
                  <a:schemeClr val="tx1">
                    <a:lumMod val="95000"/>
                  </a:schemeClr>
                </a:solidFill>
                <a:latin typeface="Aldrich"/>
                <a:ea typeface="Aldrich"/>
                <a:cs typeface="Aldrich"/>
              </a:rPr>
              <a:t>QLabel</a:t>
            </a:r>
            <a:r>
              <a:rPr lang="es-ES" dirty="0">
                <a:solidFill>
                  <a:schemeClr val="tx1">
                    <a:lumMod val="95000"/>
                  </a:schemeClr>
                </a:solidFill>
                <a:latin typeface="Aldrich"/>
                <a:ea typeface="Aldrich"/>
                <a:cs typeface="Aldrich"/>
              </a:rPr>
              <a:t> para construir una interfaz interactiva de conversión.</a:t>
            </a:r>
          </a:p>
        </p:txBody>
      </p:sp>
    </p:spTree>
    <p:extLst>
      <p:ext uri="{BB962C8B-B14F-4D97-AF65-F5344CB8AC3E}">
        <p14:creationId xmlns:p14="http://schemas.microsoft.com/office/powerpoint/2010/main" val="114339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04</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933843" y="204718"/>
            <a:ext cx="7785977" cy="526786"/>
          </a:xfrm>
          <a:prstGeom prst="rect">
            <a:avLst/>
          </a:prstGeom>
        </p:spPr>
        <p:txBody>
          <a:bodyPr spcFirstLastPara="1" wrap="square" lIns="91425" tIns="91425" rIns="91425" bIns="91425" anchor="t" anchorCtr="0">
            <a:noAutofit/>
          </a:bodyPr>
          <a:lstStyle/>
          <a:p>
            <a:pPr lvl="0" algn="l"/>
            <a:r>
              <a:rPr lang="es-AR" sz="2400" dirty="0"/>
              <a:t>Simulador de Temporizador con </a:t>
            </a:r>
            <a:r>
              <a:rPr lang="es-AR" sz="2400" dirty="0" err="1"/>
              <a:t>QProgressBar</a:t>
            </a:r>
            <a:endParaRPr sz="2400" dirty="0"/>
          </a:p>
        </p:txBody>
      </p:sp>
      <p:sp>
        <p:nvSpPr>
          <p:cNvPr id="4" name="Rectangle 3"/>
          <p:cNvSpPr>
            <a:spLocks noChangeArrowheads="1"/>
          </p:cNvSpPr>
          <p:nvPr/>
        </p:nvSpPr>
        <p:spPr bwMode="auto">
          <a:xfrm>
            <a:off x="653286" y="896722"/>
            <a:ext cx="7695694" cy="33239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s-ES" dirty="0">
                <a:solidFill>
                  <a:schemeClr val="tx1">
                    <a:lumMod val="95000"/>
                  </a:schemeClr>
                </a:solidFill>
                <a:latin typeface="Aldrich"/>
                <a:ea typeface="Aldrich"/>
                <a:cs typeface="Aldrich"/>
                <a:sym typeface="Open Sans"/>
              </a:rPr>
              <a:t>Implementa una aplicación de temporizador que muestre el progreso en una </a:t>
            </a:r>
            <a:r>
              <a:rPr lang="es-ES" dirty="0" err="1">
                <a:solidFill>
                  <a:schemeClr val="tx1">
                    <a:lumMod val="95000"/>
                  </a:schemeClr>
                </a:solidFill>
                <a:latin typeface="Aldrich"/>
                <a:ea typeface="Aldrich"/>
                <a:cs typeface="Aldrich"/>
                <a:sym typeface="Open Sans"/>
              </a:rPr>
              <a:t>QProgressBar</a:t>
            </a:r>
            <a:r>
              <a:rPr lang="es-ES" dirty="0">
                <a:solidFill>
                  <a:schemeClr val="tx1">
                    <a:lumMod val="95000"/>
                  </a:schemeClr>
                </a:solidFill>
                <a:latin typeface="Aldrich"/>
                <a:ea typeface="Aldrich"/>
                <a:cs typeface="Aldrich"/>
                <a:sym typeface="Open Sans"/>
              </a:rPr>
              <a:t>. </a:t>
            </a:r>
            <a:endParaRPr lang="es-ES" dirty="0" smtClean="0">
              <a:solidFill>
                <a:schemeClr val="tx1">
                  <a:lumMod val="95000"/>
                </a:schemeClr>
              </a:solidFill>
              <a:latin typeface="Aldrich"/>
              <a:ea typeface="Aldrich"/>
              <a:cs typeface="Aldrich"/>
              <a:sym typeface="Open Sans"/>
            </a:endParaRPr>
          </a:p>
          <a:p>
            <a:r>
              <a:rPr lang="es-ES" dirty="0" smtClean="0">
                <a:solidFill>
                  <a:schemeClr val="tx1">
                    <a:lumMod val="95000"/>
                  </a:schemeClr>
                </a:solidFill>
                <a:latin typeface="Aldrich"/>
                <a:ea typeface="Aldrich"/>
                <a:cs typeface="Aldrich"/>
                <a:sym typeface="Open Sans"/>
              </a:rPr>
              <a:t>La </a:t>
            </a:r>
            <a:r>
              <a:rPr lang="es-ES" dirty="0">
                <a:solidFill>
                  <a:schemeClr val="tx1">
                    <a:lumMod val="95000"/>
                  </a:schemeClr>
                </a:solidFill>
                <a:latin typeface="Aldrich"/>
                <a:ea typeface="Aldrich"/>
                <a:cs typeface="Aldrich"/>
                <a:sym typeface="Open Sans"/>
              </a:rPr>
              <a:t>ventana principal debe ser un </a:t>
            </a:r>
            <a:r>
              <a:rPr lang="es-ES" dirty="0" err="1">
                <a:solidFill>
                  <a:schemeClr val="tx1">
                    <a:lumMod val="95000"/>
                  </a:schemeClr>
                </a:solidFill>
                <a:latin typeface="Aldrich"/>
                <a:ea typeface="Aldrich"/>
                <a:cs typeface="Aldrich"/>
                <a:sym typeface="Open Sans"/>
              </a:rPr>
              <a:t>QWidget</a:t>
            </a:r>
            <a:r>
              <a:rPr lang="es-ES" dirty="0">
                <a:solidFill>
                  <a:schemeClr val="tx1">
                    <a:lumMod val="95000"/>
                  </a:schemeClr>
                </a:solidFill>
                <a:latin typeface="Aldrich"/>
                <a:ea typeface="Aldrich"/>
                <a:cs typeface="Aldrich"/>
                <a:sym typeface="Open Sans"/>
              </a:rPr>
              <a:t> con</a:t>
            </a:r>
            <a:r>
              <a:rPr lang="es-ES" dirty="0" smtClean="0">
                <a:solidFill>
                  <a:schemeClr val="tx1">
                    <a:lumMod val="95000"/>
                  </a:schemeClr>
                </a:solidFill>
                <a:latin typeface="Aldrich"/>
                <a:ea typeface="Aldrich"/>
                <a:cs typeface="Aldrich"/>
                <a:sym typeface="Open Sans"/>
              </a:rPr>
              <a:t>:</a:t>
            </a:r>
          </a:p>
          <a:p>
            <a:endParaRPr lang="es-ES" dirty="0" smtClean="0">
              <a:solidFill>
                <a:schemeClr val="tx1">
                  <a:lumMod val="95000"/>
                </a:schemeClr>
              </a:solidFill>
              <a:latin typeface="Aldrich"/>
              <a:ea typeface="Aldrich"/>
              <a:cs typeface="Aldrich"/>
              <a:sym typeface="Open Sans"/>
            </a:endParaRPr>
          </a:p>
          <a:p>
            <a:pPr marL="285750" indent="-285750">
              <a:buClr>
                <a:srgbClr val="FF66CC"/>
              </a:buClr>
              <a:buSzPct val="125000"/>
              <a:buFont typeface="Arial" pitchFamily="34" charset="0"/>
              <a:buChar char="•"/>
            </a:pPr>
            <a:r>
              <a:rPr lang="es-ES" dirty="0" smtClean="0">
                <a:solidFill>
                  <a:schemeClr val="tx1">
                    <a:lumMod val="95000"/>
                  </a:schemeClr>
                </a:solidFill>
                <a:latin typeface="Aldrich"/>
                <a:ea typeface="Aldrich"/>
                <a:cs typeface="Aldrich"/>
                <a:sym typeface="Open Sans"/>
              </a:rPr>
              <a:t>Un </a:t>
            </a:r>
            <a:r>
              <a:rPr lang="es-ES" dirty="0" err="1">
                <a:solidFill>
                  <a:schemeClr val="tx1">
                    <a:lumMod val="95000"/>
                  </a:schemeClr>
                </a:solidFill>
                <a:latin typeface="Aldrich"/>
                <a:ea typeface="Aldrich"/>
                <a:cs typeface="Aldrich"/>
                <a:sym typeface="Open Sans"/>
              </a:rPr>
              <a:t>QSpinBox</a:t>
            </a:r>
            <a:r>
              <a:rPr lang="es-ES" dirty="0">
                <a:solidFill>
                  <a:schemeClr val="tx1">
                    <a:lumMod val="95000"/>
                  </a:schemeClr>
                </a:solidFill>
                <a:latin typeface="Aldrich"/>
                <a:ea typeface="Aldrich"/>
                <a:cs typeface="Aldrich"/>
                <a:sym typeface="Open Sans"/>
              </a:rPr>
              <a:t> para seleccionar el tiempo en segundos</a:t>
            </a:r>
            <a:r>
              <a:rPr lang="es-ES" dirty="0" smtClean="0">
                <a:solidFill>
                  <a:schemeClr val="tx1">
                    <a:lumMod val="95000"/>
                  </a:schemeClr>
                </a:solidFill>
                <a:latin typeface="Aldrich"/>
                <a:ea typeface="Aldrich"/>
                <a:cs typeface="Aldrich"/>
                <a:sym typeface="Open Sans"/>
              </a:rPr>
              <a:t>.</a:t>
            </a:r>
          </a:p>
          <a:p>
            <a:pPr marL="285750" indent="-285750">
              <a:buClr>
                <a:srgbClr val="FF66CC"/>
              </a:buClr>
              <a:buSzPct val="125000"/>
              <a:buFont typeface="Arial" pitchFamily="34" charset="0"/>
              <a:buChar char="•"/>
            </a:pPr>
            <a:endParaRPr lang="es-ES" dirty="0" smtClean="0">
              <a:solidFill>
                <a:schemeClr val="tx1">
                  <a:lumMod val="95000"/>
                </a:schemeClr>
              </a:solidFill>
              <a:latin typeface="Aldrich"/>
              <a:ea typeface="Aldrich"/>
              <a:cs typeface="Aldrich"/>
              <a:sym typeface="Open Sans"/>
            </a:endParaRPr>
          </a:p>
          <a:p>
            <a:pPr marL="285750" indent="-285750">
              <a:buClr>
                <a:srgbClr val="FF66CC"/>
              </a:buClr>
              <a:buSzPct val="125000"/>
              <a:buFont typeface="Arial" pitchFamily="34" charset="0"/>
              <a:buChar char="•"/>
            </a:pPr>
            <a:r>
              <a:rPr lang="es-ES" dirty="0" smtClean="0">
                <a:solidFill>
                  <a:schemeClr val="tx1">
                    <a:lumMod val="95000"/>
                  </a:schemeClr>
                </a:solidFill>
                <a:latin typeface="Aldrich"/>
                <a:ea typeface="Aldrich"/>
                <a:cs typeface="Aldrich"/>
                <a:sym typeface="Open Sans"/>
              </a:rPr>
              <a:t>Un </a:t>
            </a:r>
            <a:r>
              <a:rPr lang="es-ES" dirty="0">
                <a:solidFill>
                  <a:schemeClr val="tx1">
                    <a:lumMod val="95000"/>
                  </a:schemeClr>
                </a:solidFill>
                <a:latin typeface="Aldrich"/>
                <a:ea typeface="Aldrich"/>
                <a:cs typeface="Aldrich"/>
                <a:sym typeface="Open Sans"/>
              </a:rPr>
              <a:t>botón "Iniciar Temporizador" que inicie el temporizador</a:t>
            </a:r>
            <a:r>
              <a:rPr lang="es-ES" dirty="0" smtClean="0">
                <a:solidFill>
                  <a:schemeClr val="tx1">
                    <a:lumMod val="95000"/>
                  </a:schemeClr>
                </a:solidFill>
                <a:latin typeface="Aldrich"/>
                <a:ea typeface="Aldrich"/>
                <a:cs typeface="Aldrich"/>
                <a:sym typeface="Open Sans"/>
              </a:rPr>
              <a:t>.</a:t>
            </a:r>
          </a:p>
          <a:p>
            <a:pPr marL="285750" indent="-285750">
              <a:buClr>
                <a:srgbClr val="FF66CC"/>
              </a:buClr>
              <a:buSzPct val="125000"/>
              <a:buFont typeface="Arial" pitchFamily="34" charset="0"/>
              <a:buChar char="•"/>
            </a:pPr>
            <a:endParaRPr lang="es-ES" dirty="0" smtClean="0">
              <a:solidFill>
                <a:schemeClr val="tx1">
                  <a:lumMod val="95000"/>
                </a:schemeClr>
              </a:solidFill>
              <a:latin typeface="Aldrich"/>
              <a:ea typeface="Aldrich"/>
              <a:cs typeface="Aldrich"/>
              <a:sym typeface="Open Sans"/>
            </a:endParaRPr>
          </a:p>
          <a:p>
            <a:pPr marL="285750" indent="-285750">
              <a:buClr>
                <a:srgbClr val="FF66CC"/>
              </a:buClr>
              <a:buSzPct val="125000"/>
              <a:buFont typeface="Arial" pitchFamily="34" charset="0"/>
              <a:buChar char="•"/>
            </a:pPr>
            <a:r>
              <a:rPr lang="es-ES" dirty="0" smtClean="0">
                <a:solidFill>
                  <a:schemeClr val="tx1">
                    <a:lumMod val="95000"/>
                  </a:schemeClr>
                </a:solidFill>
                <a:latin typeface="Aldrich"/>
                <a:ea typeface="Aldrich"/>
                <a:cs typeface="Aldrich"/>
                <a:sym typeface="Open Sans"/>
              </a:rPr>
              <a:t>Una </a:t>
            </a:r>
            <a:r>
              <a:rPr lang="es-ES" dirty="0" err="1">
                <a:solidFill>
                  <a:schemeClr val="tx1">
                    <a:lumMod val="95000"/>
                  </a:schemeClr>
                </a:solidFill>
                <a:latin typeface="Aldrich"/>
                <a:ea typeface="Aldrich"/>
                <a:cs typeface="Aldrich"/>
                <a:sym typeface="Open Sans"/>
              </a:rPr>
              <a:t>QProgressBar</a:t>
            </a:r>
            <a:r>
              <a:rPr lang="es-ES" dirty="0">
                <a:solidFill>
                  <a:schemeClr val="tx1">
                    <a:lumMod val="95000"/>
                  </a:schemeClr>
                </a:solidFill>
                <a:latin typeface="Aldrich"/>
                <a:ea typeface="Aldrich"/>
                <a:cs typeface="Aldrich"/>
                <a:sym typeface="Open Sans"/>
              </a:rPr>
              <a:t> que muestre el progreso del temporizador</a:t>
            </a:r>
            <a:r>
              <a:rPr lang="es-ES" dirty="0" smtClean="0">
                <a:solidFill>
                  <a:schemeClr val="tx1">
                    <a:lumMod val="95000"/>
                  </a:schemeClr>
                </a:solidFill>
                <a:latin typeface="Aldrich"/>
                <a:ea typeface="Aldrich"/>
                <a:cs typeface="Aldrich"/>
                <a:sym typeface="Open Sans"/>
              </a:rPr>
              <a:t>.</a:t>
            </a:r>
          </a:p>
          <a:p>
            <a:pPr marL="285750" indent="-285750">
              <a:buClr>
                <a:srgbClr val="FF66CC"/>
              </a:buClr>
              <a:buSzPct val="125000"/>
              <a:buFont typeface="Arial" pitchFamily="34" charset="0"/>
              <a:buChar char="•"/>
            </a:pPr>
            <a:endParaRPr lang="es-ES" dirty="0" smtClean="0">
              <a:solidFill>
                <a:schemeClr val="tx1">
                  <a:lumMod val="95000"/>
                </a:schemeClr>
              </a:solidFill>
              <a:latin typeface="Aldrich"/>
              <a:ea typeface="Aldrich"/>
              <a:cs typeface="Aldrich"/>
              <a:sym typeface="Open Sans"/>
            </a:endParaRPr>
          </a:p>
          <a:p>
            <a:pPr marL="285750" indent="-285750">
              <a:buClr>
                <a:srgbClr val="FF66CC"/>
              </a:buClr>
              <a:buSzPct val="125000"/>
              <a:buFont typeface="Arial" pitchFamily="34" charset="0"/>
              <a:buChar char="•"/>
            </a:pPr>
            <a:r>
              <a:rPr lang="es-ES" dirty="0" smtClean="0">
                <a:solidFill>
                  <a:schemeClr val="tx1">
                    <a:lumMod val="95000"/>
                  </a:schemeClr>
                </a:solidFill>
                <a:latin typeface="Aldrich"/>
                <a:ea typeface="Aldrich"/>
                <a:cs typeface="Aldrich"/>
                <a:sym typeface="Open Sans"/>
              </a:rPr>
              <a:t>Un </a:t>
            </a:r>
            <a:r>
              <a:rPr lang="es-ES" dirty="0" err="1">
                <a:solidFill>
                  <a:schemeClr val="tx1">
                    <a:lumMod val="95000"/>
                  </a:schemeClr>
                </a:solidFill>
                <a:latin typeface="Aldrich"/>
                <a:ea typeface="Aldrich"/>
                <a:cs typeface="Aldrich"/>
                <a:sym typeface="Open Sans"/>
              </a:rPr>
              <a:t>QLabel</a:t>
            </a:r>
            <a:r>
              <a:rPr lang="es-ES" dirty="0">
                <a:solidFill>
                  <a:schemeClr val="tx1">
                    <a:lumMod val="95000"/>
                  </a:schemeClr>
                </a:solidFill>
                <a:latin typeface="Aldrich"/>
                <a:ea typeface="Aldrich"/>
                <a:cs typeface="Aldrich"/>
                <a:sym typeface="Open Sans"/>
              </a:rPr>
              <a:t> que muestre el tiempo restante en segundos</a:t>
            </a:r>
            <a:r>
              <a:rPr lang="es-ES" dirty="0" smtClean="0">
                <a:solidFill>
                  <a:schemeClr val="tx1">
                    <a:lumMod val="95000"/>
                  </a:schemeClr>
                </a:solidFill>
                <a:latin typeface="Aldrich"/>
                <a:ea typeface="Aldrich"/>
                <a:cs typeface="Aldrich"/>
                <a:sym typeface="Open Sans"/>
              </a:rPr>
              <a:t>.</a:t>
            </a:r>
          </a:p>
          <a:p>
            <a:pPr marL="285750" indent="-285750">
              <a:buClr>
                <a:srgbClr val="FF66CC"/>
              </a:buClr>
              <a:buSzPct val="125000"/>
              <a:buFont typeface="Arial" pitchFamily="34" charset="0"/>
              <a:buChar char="•"/>
            </a:pPr>
            <a:endParaRPr lang="es-ES" dirty="0" smtClean="0">
              <a:solidFill>
                <a:schemeClr val="tx1">
                  <a:lumMod val="95000"/>
                </a:schemeClr>
              </a:solidFill>
              <a:latin typeface="Aldrich"/>
              <a:ea typeface="Aldrich"/>
              <a:cs typeface="Aldrich"/>
              <a:sym typeface="Open Sans"/>
            </a:endParaRPr>
          </a:p>
          <a:p>
            <a:pPr marL="285750" indent="-285750">
              <a:buClr>
                <a:srgbClr val="FF66CC"/>
              </a:buClr>
              <a:buSzPct val="125000"/>
              <a:buFont typeface="Arial" pitchFamily="34" charset="0"/>
              <a:buChar char="•"/>
            </a:pPr>
            <a:r>
              <a:rPr lang="es-ES" dirty="0" smtClean="0">
                <a:solidFill>
                  <a:schemeClr val="tx1">
                    <a:lumMod val="95000"/>
                  </a:schemeClr>
                </a:solidFill>
                <a:latin typeface="Aldrich"/>
                <a:ea typeface="Aldrich"/>
                <a:cs typeface="Aldrich"/>
                <a:sym typeface="Open Sans"/>
              </a:rPr>
              <a:t>Usa </a:t>
            </a:r>
            <a:r>
              <a:rPr lang="es-ES" dirty="0" err="1">
                <a:solidFill>
                  <a:schemeClr val="tx1">
                    <a:lumMod val="95000"/>
                  </a:schemeClr>
                </a:solidFill>
                <a:latin typeface="Aldrich"/>
                <a:ea typeface="Aldrich"/>
                <a:cs typeface="Aldrich"/>
                <a:sym typeface="Open Sans"/>
              </a:rPr>
              <a:t>QTimer</a:t>
            </a:r>
            <a:r>
              <a:rPr lang="es-ES" dirty="0">
                <a:solidFill>
                  <a:schemeClr val="tx1">
                    <a:lumMod val="95000"/>
                  </a:schemeClr>
                </a:solidFill>
                <a:latin typeface="Aldrich"/>
                <a:ea typeface="Aldrich"/>
                <a:cs typeface="Aldrich"/>
                <a:sym typeface="Open Sans"/>
              </a:rPr>
              <a:t> para actualizar el temporizador cada segundo</a:t>
            </a:r>
            <a:r>
              <a:rPr lang="es-ES" dirty="0" smtClean="0">
                <a:solidFill>
                  <a:schemeClr val="tx1">
                    <a:lumMod val="95000"/>
                  </a:schemeClr>
                </a:solidFill>
                <a:latin typeface="Aldrich"/>
                <a:ea typeface="Aldrich"/>
                <a:cs typeface="Aldrich"/>
                <a:sym typeface="Open Sans"/>
              </a:rPr>
              <a:t>.</a:t>
            </a:r>
          </a:p>
          <a:p>
            <a:endParaRPr lang="es-ES" dirty="0">
              <a:solidFill>
                <a:schemeClr val="tx1">
                  <a:lumMod val="95000"/>
                </a:schemeClr>
              </a:solidFill>
              <a:latin typeface="Aldrich"/>
              <a:ea typeface="Aldrich"/>
              <a:cs typeface="Aldrich"/>
              <a:sym typeface="Open Sans"/>
            </a:endParaRPr>
          </a:p>
          <a:p>
            <a:r>
              <a:rPr lang="es-ES" b="1" dirty="0" smtClean="0">
                <a:solidFill>
                  <a:schemeClr val="tx1">
                    <a:lumMod val="95000"/>
                  </a:schemeClr>
                </a:solidFill>
                <a:latin typeface="Aldrich"/>
                <a:ea typeface="Aldrich"/>
                <a:cs typeface="Aldrich"/>
                <a:sym typeface="Open Sans"/>
              </a:rPr>
              <a:t>Objetivos</a:t>
            </a:r>
            <a:r>
              <a:rPr lang="es-ES" dirty="0">
                <a:solidFill>
                  <a:schemeClr val="tx1">
                    <a:lumMod val="95000"/>
                  </a:schemeClr>
                </a:solidFill>
                <a:latin typeface="Aldrich"/>
                <a:ea typeface="Aldrich"/>
                <a:cs typeface="Aldrich"/>
                <a:sym typeface="Open Sans"/>
              </a:rPr>
              <a:t>: Practicar con </a:t>
            </a:r>
            <a:r>
              <a:rPr lang="es-ES" dirty="0" err="1">
                <a:solidFill>
                  <a:schemeClr val="tx1">
                    <a:lumMod val="95000"/>
                  </a:schemeClr>
                </a:solidFill>
                <a:latin typeface="Aldrich"/>
                <a:ea typeface="Aldrich"/>
                <a:cs typeface="Aldrich"/>
                <a:sym typeface="Open Sans"/>
              </a:rPr>
              <a:t>QWidget</a:t>
            </a:r>
            <a:r>
              <a:rPr lang="es-ES" dirty="0">
                <a:solidFill>
                  <a:schemeClr val="tx1">
                    <a:lumMod val="95000"/>
                  </a:schemeClr>
                </a:solidFill>
                <a:latin typeface="Aldrich"/>
                <a:ea typeface="Aldrich"/>
                <a:cs typeface="Aldrich"/>
                <a:sym typeface="Open Sans"/>
              </a:rPr>
              <a:t>, </a:t>
            </a:r>
            <a:r>
              <a:rPr lang="es-ES" dirty="0" err="1">
                <a:solidFill>
                  <a:schemeClr val="tx1">
                    <a:lumMod val="95000"/>
                  </a:schemeClr>
                </a:solidFill>
                <a:latin typeface="Aldrich"/>
                <a:ea typeface="Aldrich"/>
                <a:cs typeface="Aldrich"/>
                <a:sym typeface="Open Sans"/>
              </a:rPr>
              <a:t>QProgressBar</a:t>
            </a:r>
            <a:r>
              <a:rPr lang="es-ES" dirty="0">
                <a:solidFill>
                  <a:schemeClr val="tx1">
                    <a:lumMod val="95000"/>
                  </a:schemeClr>
                </a:solidFill>
                <a:latin typeface="Aldrich"/>
                <a:ea typeface="Aldrich"/>
                <a:cs typeface="Aldrich"/>
                <a:sym typeface="Open Sans"/>
              </a:rPr>
              <a:t>, </a:t>
            </a:r>
            <a:r>
              <a:rPr lang="es-ES" dirty="0" err="1">
                <a:solidFill>
                  <a:schemeClr val="tx1">
                    <a:lumMod val="95000"/>
                  </a:schemeClr>
                </a:solidFill>
                <a:latin typeface="Aldrich"/>
                <a:ea typeface="Aldrich"/>
                <a:cs typeface="Aldrich"/>
                <a:sym typeface="Open Sans"/>
              </a:rPr>
              <a:t>QSpinBox</a:t>
            </a:r>
            <a:r>
              <a:rPr lang="es-ES" dirty="0">
                <a:solidFill>
                  <a:schemeClr val="tx1">
                    <a:lumMod val="95000"/>
                  </a:schemeClr>
                </a:solidFill>
                <a:latin typeface="Aldrich"/>
                <a:ea typeface="Aldrich"/>
                <a:cs typeface="Aldrich"/>
                <a:sym typeface="Open Sans"/>
              </a:rPr>
              <a:t>, </a:t>
            </a:r>
            <a:r>
              <a:rPr lang="es-ES" dirty="0" err="1">
                <a:solidFill>
                  <a:schemeClr val="tx1">
                    <a:lumMod val="95000"/>
                  </a:schemeClr>
                </a:solidFill>
                <a:latin typeface="Aldrich"/>
                <a:ea typeface="Aldrich"/>
                <a:cs typeface="Aldrich"/>
                <a:sym typeface="Open Sans"/>
              </a:rPr>
              <a:t>QTimer</a:t>
            </a:r>
            <a:r>
              <a:rPr lang="es-ES" dirty="0">
                <a:solidFill>
                  <a:schemeClr val="tx1">
                    <a:lumMod val="95000"/>
                  </a:schemeClr>
                </a:solidFill>
                <a:latin typeface="Aldrich"/>
                <a:ea typeface="Aldrich"/>
                <a:cs typeface="Aldrich"/>
                <a:sym typeface="Open Sans"/>
              </a:rPr>
              <a:t>, y </a:t>
            </a:r>
            <a:r>
              <a:rPr lang="es-ES" dirty="0" err="1">
                <a:solidFill>
                  <a:schemeClr val="tx1">
                    <a:lumMod val="95000"/>
                  </a:schemeClr>
                </a:solidFill>
                <a:latin typeface="Aldrich"/>
                <a:ea typeface="Aldrich"/>
                <a:cs typeface="Aldrich"/>
                <a:sym typeface="Open Sans"/>
              </a:rPr>
              <a:t>QLabel</a:t>
            </a:r>
            <a:r>
              <a:rPr lang="es-ES" dirty="0">
                <a:solidFill>
                  <a:schemeClr val="tx1">
                    <a:lumMod val="95000"/>
                  </a:schemeClr>
                </a:solidFill>
                <a:latin typeface="Aldrich"/>
                <a:ea typeface="Aldrich"/>
                <a:cs typeface="Aldrich"/>
                <a:sym typeface="Open Sans"/>
              </a:rPr>
              <a:t>.</a:t>
            </a:r>
          </a:p>
        </p:txBody>
      </p:sp>
    </p:spTree>
    <p:extLst>
      <p:ext uri="{BB962C8B-B14F-4D97-AF65-F5344CB8AC3E}">
        <p14:creationId xmlns:p14="http://schemas.microsoft.com/office/powerpoint/2010/main" val="633988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smtClean="0">
                <a:solidFill>
                  <a:schemeClr val="accent2"/>
                </a:solidFill>
                <a:latin typeface="Aldrich"/>
                <a:ea typeface="Aldrich"/>
                <a:cs typeface="Aldrich"/>
                <a:sym typeface="IBM Plex Mono"/>
              </a:rPr>
              <a:t>05</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933843" y="204718"/>
            <a:ext cx="7785977" cy="526786"/>
          </a:xfrm>
          <a:prstGeom prst="rect">
            <a:avLst/>
          </a:prstGeom>
        </p:spPr>
        <p:txBody>
          <a:bodyPr spcFirstLastPara="1" wrap="square" lIns="91425" tIns="91425" rIns="91425" bIns="91425" anchor="t" anchorCtr="0">
            <a:noAutofit/>
          </a:bodyPr>
          <a:lstStyle/>
          <a:p>
            <a:pPr lvl="0" algn="l"/>
            <a:r>
              <a:rPr lang="es-ES" sz="2400" dirty="0" smtClean="0"/>
              <a:t>Formularios </a:t>
            </a:r>
            <a:endParaRPr sz="2400" dirty="0"/>
          </a:p>
        </p:txBody>
      </p:sp>
      <p:sp>
        <p:nvSpPr>
          <p:cNvPr id="4" name="Rectangle 3"/>
          <p:cNvSpPr>
            <a:spLocks noChangeArrowheads="1"/>
          </p:cNvSpPr>
          <p:nvPr/>
        </p:nvSpPr>
        <p:spPr bwMode="auto">
          <a:xfrm>
            <a:off x="3703320" y="767182"/>
            <a:ext cx="4998720" cy="418576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s-ES" dirty="0" smtClean="0">
                <a:solidFill>
                  <a:schemeClr val="tx1">
                    <a:lumMod val="95000"/>
                  </a:schemeClr>
                </a:solidFill>
                <a:latin typeface="Aldrich"/>
                <a:ea typeface="Aldrich"/>
                <a:cs typeface="Aldrich"/>
                <a:sym typeface="Open Sans"/>
              </a:rPr>
              <a:t>Crear el siguiente formulario en una ventana del tipo </a:t>
            </a:r>
            <a:r>
              <a:rPr lang="es-ES" dirty="0" err="1" smtClean="0">
                <a:solidFill>
                  <a:schemeClr val="tx1">
                    <a:lumMod val="95000"/>
                  </a:schemeClr>
                </a:solidFill>
                <a:latin typeface="Aldrich"/>
                <a:ea typeface="Aldrich"/>
                <a:cs typeface="Aldrich"/>
                <a:sym typeface="Open Sans"/>
              </a:rPr>
              <a:t>QDialog</a:t>
            </a:r>
            <a:r>
              <a:rPr lang="es-ES" dirty="0" smtClean="0">
                <a:solidFill>
                  <a:schemeClr val="tx1">
                    <a:lumMod val="95000"/>
                  </a:schemeClr>
                </a:solidFill>
                <a:latin typeface="Aldrich"/>
                <a:ea typeface="Aldrich"/>
                <a:cs typeface="Aldrich"/>
                <a:sym typeface="Open Sans"/>
              </a:rPr>
              <a:t> [Solo Front]</a:t>
            </a:r>
            <a:br>
              <a:rPr lang="es-ES" dirty="0" smtClean="0">
                <a:solidFill>
                  <a:schemeClr val="tx1">
                    <a:lumMod val="95000"/>
                  </a:schemeClr>
                </a:solidFill>
                <a:latin typeface="Aldrich"/>
                <a:ea typeface="Aldrich"/>
                <a:cs typeface="Aldrich"/>
                <a:sym typeface="Open Sans"/>
              </a:rPr>
            </a:br>
            <a:r>
              <a:rPr lang="es-ES" dirty="0" smtClean="0">
                <a:solidFill>
                  <a:schemeClr val="tx1">
                    <a:lumMod val="95000"/>
                  </a:schemeClr>
                </a:solidFill>
                <a:latin typeface="Aldrich"/>
                <a:ea typeface="Aldrich"/>
                <a:cs typeface="Aldrich"/>
                <a:sym typeface="Open Sans"/>
              </a:rPr>
              <a:t>El programa </a:t>
            </a:r>
            <a:r>
              <a:rPr lang="es-ES" dirty="0" err="1" smtClean="0">
                <a:solidFill>
                  <a:schemeClr val="tx1">
                    <a:lumMod val="95000"/>
                  </a:schemeClr>
                </a:solidFill>
                <a:latin typeface="Aldrich"/>
                <a:ea typeface="Aldrich"/>
                <a:cs typeface="Aldrich"/>
                <a:sym typeface="Open Sans"/>
              </a:rPr>
              <a:t>debera</a:t>
            </a:r>
            <a:r>
              <a:rPr lang="es-ES" dirty="0" smtClean="0">
                <a:solidFill>
                  <a:schemeClr val="tx1">
                    <a:lumMod val="95000"/>
                  </a:schemeClr>
                </a:solidFill>
                <a:latin typeface="Aldrich"/>
                <a:ea typeface="Aldrich"/>
                <a:cs typeface="Aldrich"/>
                <a:sym typeface="Open Sans"/>
              </a:rPr>
              <a:t> tener:</a:t>
            </a: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a:t>
            </a:r>
            <a:r>
              <a:rPr lang="es-ES" dirty="0" err="1" smtClean="0">
                <a:solidFill>
                  <a:schemeClr val="tx1">
                    <a:lumMod val="95000"/>
                  </a:schemeClr>
                </a:solidFill>
                <a:latin typeface="Aldrich"/>
                <a:ea typeface="Aldrich"/>
                <a:cs typeface="Aldrich"/>
                <a:sym typeface="Open Sans"/>
              </a:rPr>
              <a:t>QMainWindow</a:t>
            </a:r>
            <a:endParaRPr lang="es-ES" dirty="0" smtClean="0">
              <a:solidFill>
                <a:schemeClr val="tx1">
                  <a:lumMod val="95000"/>
                </a:schemeClr>
              </a:solidFill>
              <a:latin typeface="Aldrich"/>
              <a:ea typeface="Aldrich"/>
              <a:cs typeface="Aldrich"/>
              <a:sym typeface="Open Sans"/>
            </a:endParaRPr>
          </a:p>
          <a:p>
            <a:r>
              <a:rPr lang="es-ES" dirty="0" smtClean="0">
                <a:solidFill>
                  <a:schemeClr val="tx1">
                    <a:lumMod val="95000"/>
                  </a:schemeClr>
                </a:solidFill>
                <a:latin typeface="Aldrich"/>
                <a:ea typeface="Aldrich"/>
                <a:cs typeface="Aldrich"/>
                <a:sym typeface="Open Sans"/>
              </a:rPr>
              <a:t>		- 01 </a:t>
            </a:r>
            <a:r>
              <a:rPr lang="es-ES" dirty="0" err="1" smtClean="0">
                <a:solidFill>
                  <a:schemeClr val="tx1">
                    <a:lumMod val="95000"/>
                  </a:schemeClr>
                </a:solidFill>
                <a:latin typeface="Aldrich"/>
                <a:ea typeface="Aldrich"/>
                <a:cs typeface="Aldrich"/>
                <a:sym typeface="Open Sans"/>
              </a:rPr>
              <a:t>Qlabel</a:t>
            </a:r>
            <a:endParaRPr lang="es-ES" dirty="0" smtClean="0">
              <a:solidFill>
                <a:schemeClr val="tx1">
                  <a:lumMod val="95000"/>
                </a:schemeClr>
              </a:solidFill>
              <a:latin typeface="Aldrich"/>
              <a:ea typeface="Aldrich"/>
              <a:cs typeface="Aldrich"/>
              <a:sym typeface="Open Sans"/>
            </a:endParaRP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- 01 </a:t>
            </a:r>
            <a:r>
              <a:rPr lang="es-ES" dirty="0" err="1" smtClean="0">
                <a:solidFill>
                  <a:schemeClr val="tx1">
                    <a:lumMod val="95000"/>
                  </a:schemeClr>
                </a:solidFill>
                <a:latin typeface="Aldrich"/>
                <a:ea typeface="Aldrich"/>
                <a:cs typeface="Aldrich"/>
                <a:sym typeface="Open Sans"/>
              </a:rPr>
              <a:t>QLCDDisplay</a:t>
            </a:r>
            <a:r>
              <a:rPr lang="es-ES" dirty="0" smtClean="0">
                <a:solidFill>
                  <a:schemeClr val="tx1">
                    <a:lumMod val="95000"/>
                  </a:schemeClr>
                </a:solidFill>
                <a:latin typeface="Aldrich"/>
                <a:ea typeface="Aldrich"/>
                <a:cs typeface="Aldrich"/>
                <a:sym typeface="Open Sans"/>
              </a:rPr>
              <a:t/>
            </a:r>
            <a:br>
              <a:rPr lang="es-ES" dirty="0" smtClean="0">
                <a:solidFill>
                  <a:schemeClr val="tx1">
                    <a:lumMod val="95000"/>
                  </a:schemeClr>
                </a:solidFill>
                <a:latin typeface="Aldrich"/>
                <a:ea typeface="Aldrich"/>
                <a:cs typeface="Aldrich"/>
                <a:sym typeface="Open Sans"/>
              </a:rPr>
            </a:br>
            <a:r>
              <a:rPr lang="es-ES" dirty="0" smtClean="0">
                <a:solidFill>
                  <a:schemeClr val="tx1">
                    <a:lumMod val="95000"/>
                  </a:schemeClr>
                </a:solidFill>
                <a:latin typeface="Aldrich"/>
                <a:ea typeface="Aldrich"/>
                <a:cs typeface="Aldrich"/>
                <a:sym typeface="Open Sans"/>
              </a:rPr>
              <a:t>	- </a:t>
            </a:r>
            <a:r>
              <a:rPr lang="es-ES" dirty="0" err="1" smtClean="0">
                <a:solidFill>
                  <a:schemeClr val="tx1">
                    <a:lumMod val="95000"/>
                  </a:schemeClr>
                </a:solidFill>
                <a:latin typeface="Aldrich"/>
                <a:ea typeface="Aldrich"/>
                <a:cs typeface="Aldrich"/>
                <a:sym typeface="Open Sans"/>
              </a:rPr>
              <a:t>Qwiget</a:t>
            </a:r>
            <a:r>
              <a:rPr lang="es-ES" dirty="0" smtClean="0">
                <a:solidFill>
                  <a:schemeClr val="tx1">
                    <a:lumMod val="95000"/>
                  </a:schemeClr>
                </a:solidFill>
                <a:latin typeface="Aldrich"/>
                <a:ea typeface="Aldrich"/>
                <a:cs typeface="Aldrich"/>
                <a:sym typeface="Open Sans"/>
              </a:rPr>
              <a:t>:</a:t>
            </a: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 </a:t>
            </a:r>
            <a:r>
              <a:rPr lang="es-ES" dirty="0" err="1" smtClean="0">
                <a:solidFill>
                  <a:schemeClr val="tx1">
                    <a:lumMod val="95000"/>
                  </a:schemeClr>
                </a:solidFill>
                <a:latin typeface="Aldrich"/>
                <a:ea typeface="Aldrich"/>
                <a:cs typeface="Aldrich"/>
                <a:sym typeface="Open Sans"/>
              </a:rPr>
              <a:t>QTable</a:t>
            </a:r>
            <a:endParaRPr lang="es-ES" dirty="0" smtClean="0">
              <a:solidFill>
                <a:schemeClr val="tx1">
                  <a:lumMod val="95000"/>
                </a:schemeClr>
              </a:solidFill>
              <a:latin typeface="Aldrich"/>
              <a:ea typeface="Aldrich"/>
              <a:cs typeface="Aldrich"/>
              <a:sym typeface="Open Sans"/>
            </a:endParaRP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Botón Agregar</a:t>
            </a: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 Botón Eliminar</a:t>
            </a: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 Botón SALIR</a:t>
            </a: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a:t>
            </a:r>
            <a:r>
              <a:rPr lang="es-ES" dirty="0" err="1" smtClean="0">
                <a:solidFill>
                  <a:schemeClr val="tx1">
                    <a:lumMod val="95000"/>
                  </a:schemeClr>
                </a:solidFill>
                <a:latin typeface="Aldrich"/>
                <a:ea typeface="Aldrich"/>
                <a:cs typeface="Aldrich"/>
                <a:sym typeface="Open Sans"/>
              </a:rPr>
              <a:t>Qdialog</a:t>
            </a:r>
            <a:r>
              <a:rPr lang="es-ES" dirty="0" smtClean="0">
                <a:solidFill>
                  <a:schemeClr val="tx1">
                    <a:lumMod val="95000"/>
                  </a:schemeClr>
                </a:solidFill>
                <a:latin typeface="Aldrich"/>
                <a:ea typeface="Aldrich"/>
                <a:cs typeface="Aldrich"/>
                <a:sym typeface="Open Sans"/>
              </a:rPr>
              <a:t>:</a:t>
            </a: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- 07 </a:t>
            </a:r>
            <a:r>
              <a:rPr lang="es-ES" dirty="0" err="1" smtClean="0">
                <a:solidFill>
                  <a:schemeClr val="tx1">
                    <a:lumMod val="95000"/>
                  </a:schemeClr>
                </a:solidFill>
                <a:latin typeface="Aldrich"/>
                <a:ea typeface="Aldrich"/>
                <a:cs typeface="Aldrich"/>
                <a:sym typeface="Open Sans"/>
              </a:rPr>
              <a:t>QLabel</a:t>
            </a:r>
            <a:endParaRPr lang="es-ES" dirty="0" smtClean="0">
              <a:solidFill>
                <a:schemeClr val="tx1">
                  <a:lumMod val="95000"/>
                </a:schemeClr>
              </a:solidFill>
              <a:latin typeface="Aldrich"/>
              <a:ea typeface="Aldrich"/>
              <a:cs typeface="Aldrich"/>
              <a:sym typeface="Open Sans"/>
            </a:endParaRP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- 03 </a:t>
            </a:r>
            <a:r>
              <a:rPr lang="es-ES" dirty="0" err="1" smtClean="0">
                <a:solidFill>
                  <a:schemeClr val="tx1">
                    <a:lumMod val="95000"/>
                  </a:schemeClr>
                </a:solidFill>
                <a:latin typeface="Aldrich"/>
                <a:ea typeface="Aldrich"/>
                <a:cs typeface="Aldrich"/>
                <a:sym typeface="Open Sans"/>
              </a:rPr>
              <a:t>QLineEdit</a:t>
            </a:r>
            <a:endParaRPr lang="es-ES" dirty="0" smtClean="0">
              <a:solidFill>
                <a:schemeClr val="tx1">
                  <a:lumMod val="95000"/>
                </a:schemeClr>
              </a:solidFill>
              <a:latin typeface="Aldrich"/>
              <a:ea typeface="Aldrich"/>
              <a:cs typeface="Aldrich"/>
              <a:sym typeface="Open Sans"/>
            </a:endParaRP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- 01 </a:t>
            </a:r>
            <a:r>
              <a:rPr lang="es-ES" dirty="0" err="1" smtClean="0">
                <a:solidFill>
                  <a:schemeClr val="tx1">
                    <a:lumMod val="95000"/>
                  </a:schemeClr>
                </a:solidFill>
                <a:latin typeface="Aldrich"/>
                <a:ea typeface="Aldrich"/>
                <a:cs typeface="Aldrich"/>
                <a:sym typeface="Open Sans"/>
              </a:rPr>
              <a:t>QSpinBox</a:t>
            </a:r>
            <a:endParaRPr lang="es-ES" dirty="0" smtClean="0">
              <a:solidFill>
                <a:schemeClr val="tx1">
                  <a:lumMod val="95000"/>
                </a:schemeClr>
              </a:solidFill>
              <a:latin typeface="Aldrich"/>
              <a:ea typeface="Aldrich"/>
              <a:cs typeface="Aldrich"/>
              <a:sym typeface="Open Sans"/>
            </a:endParaRP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- 02 </a:t>
            </a:r>
            <a:r>
              <a:rPr lang="es-ES" dirty="0" err="1" smtClean="0">
                <a:solidFill>
                  <a:schemeClr val="tx1">
                    <a:lumMod val="95000"/>
                  </a:schemeClr>
                </a:solidFill>
                <a:latin typeface="Aldrich"/>
                <a:ea typeface="Aldrich"/>
                <a:cs typeface="Aldrich"/>
                <a:sym typeface="Open Sans"/>
              </a:rPr>
              <a:t>QDouble</a:t>
            </a:r>
            <a:r>
              <a:rPr lang="es-ES" dirty="0" smtClean="0">
                <a:solidFill>
                  <a:schemeClr val="tx1">
                    <a:lumMod val="95000"/>
                  </a:schemeClr>
                </a:solidFill>
                <a:latin typeface="Aldrich"/>
                <a:ea typeface="Aldrich"/>
                <a:cs typeface="Aldrich"/>
                <a:sym typeface="Open Sans"/>
              </a:rPr>
              <a:t> </a:t>
            </a:r>
            <a:r>
              <a:rPr lang="es-ES" dirty="0" err="1" smtClean="0">
                <a:solidFill>
                  <a:schemeClr val="tx1">
                    <a:lumMod val="95000"/>
                  </a:schemeClr>
                </a:solidFill>
                <a:latin typeface="Aldrich"/>
                <a:ea typeface="Aldrich"/>
                <a:cs typeface="Aldrich"/>
                <a:sym typeface="Open Sans"/>
              </a:rPr>
              <a:t>SpinBox</a:t>
            </a:r>
            <a:endParaRPr lang="es-ES" dirty="0" smtClean="0">
              <a:solidFill>
                <a:schemeClr val="tx1">
                  <a:lumMod val="95000"/>
                </a:schemeClr>
              </a:solidFill>
              <a:latin typeface="Aldrich"/>
              <a:ea typeface="Aldrich"/>
              <a:cs typeface="Aldrich"/>
              <a:sym typeface="Open Sans"/>
            </a:endParaRP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- 01 </a:t>
            </a:r>
            <a:r>
              <a:rPr lang="es-ES" dirty="0" err="1" smtClean="0">
                <a:solidFill>
                  <a:schemeClr val="tx1">
                    <a:lumMod val="95000"/>
                  </a:schemeClr>
                </a:solidFill>
                <a:latin typeface="Aldrich"/>
                <a:ea typeface="Aldrich"/>
                <a:cs typeface="Aldrich"/>
                <a:sym typeface="Open Sans"/>
              </a:rPr>
              <a:t>QPlainTextEdit</a:t>
            </a:r>
            <a:endParaRPr lang="es-ES" dirty="0" smtClean="0">
              <a:solidFill>
                <a:schemeClr val="tx1">
                  <a:lumMod val="95000"/>
                </a:schemeClr>
              </a:solidFill>
              <a:latin typeface="Aldrich"/>
              <a:ea typeface="Aldrich"/>
              <a:cs typeface="Aldrich"/>
              <a:sym typeface="Open Sans"/>
            </a:endParaRPr>
          </a:p>
          <a:p>
            <a:r>
              <a:rPr lang="es-ES" dirty="0">
                <a:solidFill>
                  <a:schemeClr val="tx1">
                    <a:lumMod val="95000"/>
                  </a:schemeClr>
                </a:solidFill>
                <a:latin typeface="Aldrich"/>
                <a:ea typeface="Aldrich"/>
                <a:cs typeface="Aldrich"/>
                <a:sym typeface="Open Sans"/>
              </a:rPr>
              <a:t>	</a:t>
            </a:r>
            <a:r>
              <a:rPr lang="es-ES" dirty="0" smtClean="0">
                <a:solidFill>
                  <a:schemeClr val="tx1">
                    <a:lumMod val="95000"/>
                  </a:schemeClr>
                </a:solidFill>
                <a:latin typeface="Aldrich"/>
                <a:ea typeface="Aldrich"/>
                <a:cs typeface="Aldrich"/>
                <a:sym typeface="Open Sans"/>
              </a:rPr>
              <a:t>	- 02 botones (OK/CANCEL)</a:t>
            </a:r>
          </a:p>
          <a:p>
            <a:endParaRPr lang="es-ES" dirty="0">
              <a:solidFill>
                <a:schemeClr val="tx1">
                  <a:lumMod val="95000"/>
                </a:schemeClr>
              </a:solidFill>
              <a:latin typeface="Aldrich"/>
              <a:ea typeface="Aldrich"/>
              <a:cs typeface="Aldrich"/>
              <a:sym typeface="Open San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49" y="2767581"/>
            <a:ext cx="2094995" cy="2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149" y="746760"/>
            <a:ext cx="3129844" cy="201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722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pic>
        <p:nvPicPr>
          <p:cNvPr id="456" name="Google Shape;456;p37"/>
          <p:cNvPicPr preferRelativeResize="0">
            <a:picLocks noGrp="1"/>
          </p:cNvPicPr>
          <p:nvPr>
            <p:ph type="pic" idx="4"/>
          </p:nvPr>
        </p:nvPicPr>
        <p:blipFill rotWithShape="1">
          <a:blip r:embed="rId3">
            <a:alphaModFix/>
          </a:blip>
          <a:srcRect l="16626" r="16626"/>
          <a:stretch/>
        </p:blipFill>
        <p:spPr>
          <a:xfrm>
            <a:off x="3302421" y="905132"/>
            <a:ext cx="1817206" cy="1817208"/>
          </a:xfrm>
          <a:prstGeom prst="rect">
            <a:avLst/>
          </a:prstGeom>
        </p:spPr>
      </p:pic>
      <p:sp>
        <p:nvSpPr>
          <p:cNvPr id="457" name="Google Shape;457;p37"/>
          <p:cNvSpPr/>
          <p:nvPr/>
        </p:nvSpPr>
        <p:spPr>
          <a:xfrm>
            <a:off x="3302425" y="905124"/>
            <a:ext cx="18171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37"/>
          <p:cNvSpPr txBox="1">
            <a:spLocks noGrp="1"/>
          </p:cNvSpPr>
          <p:nvPr>
            <p:ph type="title"/>
          </p:nvPr>
        </p:nvSpPr>
        <p:spPr>
          <a:xfrm>
            <a:off x="5230905" y="984924"/>
            <a:ext cx="3133165" cy="1815544"/>
          </a:xfrm>
          <a:prstGeom prst="rect">
            <a:avLst/>
          </a:prstGeom>
        </p:spPr>
        <p:txBody>
          <a:bodyPr spcFirstLastPara="1" wrap="square" lIns="91425" tIns="91425" rIns="91425" bIns="91425" anchor="t" anchorCtr="0">
            <a:noAutofit/>
          </a:bodyPr>
          <a:lstStyle/>
          <a:p>
            <a:pPr lvl="0" algn="ctr"/>
            <a:r>
              <a:rPr lang="es-AR" dirty="0" smtClean="0"/>
              <a:t>INTERFAZ GRAFICA DE USUARIOS</a:t>
            </a:r>
            <a:br>
              <a:rPr lang="es-AR" dirty="0" smtClean="0"/>
            </a:br>
            <a:r>
              <a:rPr lang="es-AR" dirty="0" smtClean="0"/>
              <a:t>(G.U.I)</a:t>
            </a:r>
            <a:endParaRPr dirty="0"/>
          </a:p>
        </p:txBody>
      </p:sp>
      <p:pic>
        <p:nvPicPr>
          <p:cNvPr id="460" name="Google Shape;460;p37"/>
          <p:cNvPicPr preferRelativeResize="0">
            <a:picLocks noGrp="1"/>
          </p:cNvPicPr>
          <p:nvPr>
            <p:ph type="pic" idx="2"/>
          </p:nvPr>
        </p:nvPicPr>
        <p:blipFill rotWithShape="1">
          <a:blip r:embed="rId4">
            <a:alphaModFix/>
          </a:blip>
          <a:srcRect l="22376" r="22371"/>
          <a:stretch/>
        </p:blipFill>
        <p:spPr>
          <a:xfrm>
            <a:off x="1007400" y="1064724"/>
            <a:ext cx="2440525" cy="2909577"/>
          </a:xfrm>
          <a:prstGeom prst="rect">
            <a:avLst/>
          </a:prstGeom>
        </p:spPr>
      </p:pic>
      <p:pic>
        <p:nvPicPr>
          <p:cNvPr id="461" name="Google Shape;461;p37"/>
          <p:cNvPicPr preferRelativeResize="0">
            <a:picLocks noGrp="1"/>
          </p:cNvPicPr>
          <p:nvPr>
            <p:ph type="pic" idx="3"/>
          </p:nvPr>
        </p:nvPicPr>
        <p:blipFill rotWithShape="1">
          <a:blip r:embed="rId5">
            <a:alphaModFix/>
          </a:blip>
          <a:srcRect t="16886" b="16892"/>
          <a:stretch/>
        </p:blipFill>
        <p:spPr>
          <a:xfrm>
            <a:off x="3185399" y="3061625"/>
            <a:ext cx="3257298" cy="1437700"/>
          </a:xfrm>
          <a:prstGeom prst="rect">
            <a:avLst/>
          </a:prstGeom>
        </p:spPr>
      </p:pic>
      <p:sp>
        <p:nvSpPr>
          <p:cNvPr id="462" name="Google Shape;462;p37"/>
          <p:cNvSpPr/>
          <p:nvPr/>
        </p:nvSpPr>
        <p:spPr>
          <a:xfrm>
            <a:off x="1007425" y="1064874"/>
            <a:ext cx="24405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37"/>
          <p:cNvSpPr/>
          <p:nvPr/>
        </p:nvSpPr>
        <p:spPr>
          <a:xfrm>
            <a:off x="3185300" y="3061624"/>
            <a:ext cx="32574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1021619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68686" y="68751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354240" y="185945"/>
            <a:ext cx="8414930" cy="572700"/>
          </a:xfrm>
        </p:spPr>
        <p:txBody>
          <a:bodyPr/>
          <a:lstStyle/>
          <a:p>
            <a:pPr algn="l"/>
            <a:r>
              <a:rPr lang="es-AR" dirty="0" smtClean="0"/>
              <a:t>Tipos de Ventanas - </a:t>
            </a:r>
            <a:r>
              <a:rPr lang="es-AR" dirty="0" err="1" smtClean="0"/>
              <a:t>QWidget</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787" y="726967"/>
            <a:ext cx="3056578" cy="2057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3614928" y="789235"/>
            <a:ext cx="5053732" cy="1384995"/>
          </a:xfrm>
          <a:prstGeom prst="rect">
            <a:avLst/>
          </a:prstGeom>
        </p:spPr>
        <p:txBody>
          <a:bodyPr wrap="square">
            <a:spAutoFit/>
          </a:bodyPr>
          <a:lstStyle/>
          <a:p>
            <a:pPr algn="just"/>
            <a:r>
              <a:rPr lang="es-ES" dirty="0" err="1">
                <a:solidFill>
                  <a:schemeClr val="tx2">
                    <a:lumMod val="60000"/>
                    <a:lumOff val="40000"/>
                  </a:schemeClr>
                </a:solidFill>
                <a:latin typeface="Aldrich"/>
                <a:ea typeface="Aldrich"/>
                <a:cs typeface="Aldrich"/>
              </a:rPr>
              <a:t>QWidget</a:t>
            </a:r>
            <a:r>
              <a:rPr lang="es-ES" dirty="0">
                <a:solidFill>
                  <a:schemeClr val="tx2">
                    <a:lumMod val="60000"/>
                    <a:lumOff val="40000"/>
                  </a:schemeClr>
                </a:solidFill>
                <a:latin typeface="Aldrich"/>
                <a:ea typeface="Aldrich"/>
                <a:cs typeface="Aldrich"/>
              </a:rPr>
              <a:t> es la clase base de todos los objetos de interfaz de usuario en </a:t>
            </a:r>
            <a:r>
              <a:rPr lang="es-ES" dirty="0" err="1">
                <a:solidFill>
                  <a:schemeClr val="tx2">
                    <a:lumMod val="60000"/>
                    <a:lumOff val="40000"/>
                  </a:schemeClr>
                </a:solidFill>
                <a:latin typeface="Aldrich"/>
                <a:ea typeface="Aldrich"/>
                <a:cs typeface="Aldrich"/>
              </a:rPr>
              <a:t>Qt</a:t>
            </a:r>
            <a:r>
              <a:rPr lang="es-ES" dirty="0">
                <a:solidFill>
                  <a:schemeClr val="tx2">
                    <a:lumMod val="60000"/>
                    <a:lumOff val="40000"/>
                  </a:schemeClr>
                </a:solidFill>
                <a:latin typeface="Aldrich"/>
                <a:ea typeface="Aldrich"/>
                <a:cs typeface="Aldrich"/>
              </a:rPr>
              <a:t>. Representa un contenedor o ventana vacía que puede contener otros </a:t>
            </a:r>
            <a:r>
              <a:rPr lang="es-ES" dirty="0" err="1">
                <a:solidFill>
                  <a:schemeClr val="tx2">
                    <a:lumMod val="60000"/>
                    <a:lumOff val="40000"/>
                  </a:schemeClr>
                </a:solidFill>
                <a:latin typeface="Aldrich"/>
                <a:ea typeface="Aldrich"/>
                <a:cs typeface="Aldrich"/>
              </a:rPr>
              <a:t>widgets</a:t>
            </a:r>
            <a:r>
              <a:rPr lang="es-ES" dirty="0">
                <a:solidFill>
                  <a:schemeClr val="tx2">
                    <a:lumMod val="60000"/>
                    <a:lumOff val="40000"/>
                  </a:schemeClr>
                </a:solidFill>
                <a:latin typeface="Aldrich"/>
                <a:ea typeface="Aldrich"/>
                <a:cs typeface="Aldrich"/>
              </a:rPr>
              <a:t>, pero no tiene ninguna estructura o funcionalidad específica predefinida, como barras de menú o barras de herramientas.</a:t>
            </a:r>
          </a:p>
        </p:txBody>
      </p:sp>
      <p:sp>
        <p:nvSpPr>
          <p:cNvPr id="10" name="9 Rectángulo"/>
          <p:cNvSpPr/>
          <p:nvPr/>
        </p:nvSpPr>
        <p:spPr>
          <a:xfrm>
            <a:off x="3614928" y="2283957"/>
            <a:ext cx="5053732" cy="2462213"/>
          </a:xfrm>
          <a:prstGeom prst="rect">
            <a:avLst/>
          </a:prstGeom>
        </p:spPr>
        <p:txBody>
          <a:bodyPr wrap="square">
            <a:spAutoFit/>
          </a:bodyPr>
          <a:lstStyle/>
          <a:p>
            <a:pPr algn="just">
              <a:buClr>
                <a:schemeClr val="tx1">
                  <a:lumMod val="85000"/>
                </a:schemeClr>
              </a:buClr>
              <a:buSzPct val="150000"/>
            </a:pPr>
            <a:r>
              <a:rPr lang="es-AR" b="1" u="sng" dirty="0" smtClean="0">
                <a:solidFill>
                  <a:srgbClr val="00B0F0"/>
                </a:solidFill>
                <a:latin typeface="Aldrich"/>
                <a:ea typeface="Aldrich"/>
                <a:cs typeface="Aldrich"/>
              </a:rPr>
              <a:t>Características:</a:t>
            </a:r>
            <a:endParaRPr lang="es-AR" b="1" u="sng" dirty="0">
              <a:solidFill>
                <a:srgbClr val="00B0F0"/>
              </a:solidFill>
              <a:latin typeface="Aldrich"/>
              <a:ea typeface="Aldrich"/>
              <a:cs typeface="Aldrich"/>
            </a:endParaRPr>
          </a:p>
          <a:p>
            <a:pPr marL="285750" indent="-285750" algn="just">
              <a:buClr>
                <a:schemeClr val="tx1">
                  <a:lumMod val="85000"/>
                </a:schemeClr>
              </a:buClr>
              <a:buSzPct val="150000"/>
              <a:buFont typeface="Arial" pitchFamily="34" charset="0"/>
              <a:buChar char="•"/>
            </a:pPr>
            <a:r>
              <a:rPr lang="es-ES" b="1" dirty="0" smtClean="0">
                <a:solidFill>
                  <a:srgbClr val="00B0F0"/>
                </a:solidFill>
                <a:latin typeface="Aldrich"/>
                <a:ea typeface="Aldrich"/>
                <a:cs typeface="Aldrich"/>
              </a:rPr>
              <a:t>Minimalista</a:t>
            </a:r>
            <a:r>
              <a:rPr lang="es-ES" dirty="0">
                <a:solidFill>
                  <a:srgbClr val="00B0F0"/>
                </a:solidFill>
                <a:latin typeface="Aldrich"/>
                <a:ea typeface="Aldrich"/>
                <a:cs typeface="Aldrich"/>
              </a:rPr>
              <a:t>: </a:t>
            </a:r>
            <a:r>
              <a:rPr lang="es-ES" dirty="0">
                <a:solidFill>
                  <a:srgbClr val="65D7FF"/>
                </a:solidFill>
                <a:latin typeface="Aldrich"/>
                <a:ea typeface="Aldrich"/>
                <a:cs typeface="Aldrich"/>
              </a:rPr>
              <a:t>No incluye funcionalidades adicionales como barras de menú, barras de estado, barras de herramientas, etc</a:t>
            </a:r>
            <a:r>
              <a:rPr lang="es-ES" dirty="0" smtClean="0">
                <a:solidFill>
                  <a:srgbClr val="65D7FF"/>
                </a:solidFill>
                <a:latin typeface="Aldrich"/>
                <a:ea typeface="Aldrich"/>
                <a:cs typeface="Aldrich"/>
              </a:rPr>
              <a:t>.</a:t>
            </a:r>
          </a:p>
          <a:p>
            <a:pPr marL="285750" indent="-285750" algn="just">
              <a:buClr>
                <a:schemeClr val="tx1">
                  <a:lumMod val="85000"/>
                </a:schemeClr>
              </a:buClr>
              <a:buSzPct val="150000"/>
              <a:buFont typeface="Arial" pitchFamily="34" charset="0"/>
              <a:buChar char="•"/>
            </a:pPr>
            <a:r>
              <a:rPr lang="es-ES" b="1" dirty="0" smtClean="0">
                <a:solidFill>
                  <a:srgbClr val="00B0F0"/>
                </a:solidFill>
                <a:latin typeface="Aldrich"/>
                <a:ea typeface="Aldrich"/>
                <a:cs typeface="Aldrich"/>
              </a:rPr>
              <a:t>Flexible</a:t>
            </a:r>
            <a:r>
              <a:rPr lang="es-ES" dirty="0">
                <a:solidFill>
                  <a:srgbClr val="00B0F0"/>
                </a:solidFill>
                <a:latin typeface="Aldrich"/>
                <a:ea typeface="Aldrich"/>
                <a:cs typeface="Aldrich"/>
              </a:rPr>
              <a:t>: </a:t>
            </a:r>
            <a:r>
              <a:rPr lang="es-ES" dirty="0">
                <a:solidFill>
                  <a:srgbClr val="65D7FF"/>
                </a:solidFill>
                <a:latin typeface="Aldrich"/>
                <a:ea typeface="Aldrich"/>
                <a:cs typeface="Aldrich"/>
              </a:rPr>
              <a:t>Se puede utilizar como una ventana o como un </a:t>
            </a:r>
            <a:r>
              <a:rPr lang="es-ES" dirty="0" err="1">
                <a:solidFill>
                  <a:srgbClr val="65D7FF"/>
                </a:solidFill>
                <a:latin typeface="Aldrich"/>
                <a:ea typeface="Aldrich"/>
                <a:cs typeface="Aldrich"/>
              </a:rPr>
              <a:t>widget</a:t>
            </a:r>
            <a:r>
              <a:rPr lang="es-ES" dirty="0">
                <a:solidFill>
                  <a:srgbClr val="65D7FF"/>
                </a:solidFill>
                <a:latin typeface="Aldrich"/>
                <a:ea typeface="Aldrich"/>
                <a:cs typeface="Aldrich"/>
              </a:rPr>
              <a:t> dentro de otros contenedores. Ideal para crear </a:t>
            </a:r>
            <a:r>
              <a:rPr lang="es-ES" dirty="0" err="1">
                <a:solidFill>
                  <a:srgbClr val="65D7FF"/>
                </a:solidFill>
                <a:latin typeface="Aldrich"/>
                <a:ea typeface="Aldrich"/>
                <a:cs typeface="Aldrich"/>
              </a:rPr>
              <a:t>widgets</a:t>
            </a:r>
            <a:r>
              <a:rPr lang="es-ES" dirty="0">
                <a:solidFill>
                  <a:srgbClr val="65D7FF"/>
                </a:solidFill>
                <a:latin typeface="Aldrich"/>
                <a:ea typeface="Aldrich"/>
                <a:cs typeface="Aldrich"/>
              </a:rPr>
              <a:t> personalizados o ventanas sencillas.</a:t>
            </a:r>
          </a:p>
          <a:p>
            <a:pPr marL="285750" indent="-285750" algn="just">
              <a:buClr>
                <a:schemeClr val="tx1">
                  <a:lumMod val="85000"/>
                </a:schemeClr>
              </a:buClr>
              <a:buSzPct val="150000"/>
              <a:buFont typeface="Arial" pitchFamily="34" charset="0"/>
              <a:buChar char="•"/>
            </a:pPr>
            <a:r>
              <a:rPr lang="es-ES" b="1" dirty="0" smtClean="0">
                <a:solidFill>
                  <a:srgbClr val="00B0F0"/>
                </a:solidFill>
                <a:latin typeface="Aldrich"/>
                <a:ea typeface="Aldrich"/>
                <a:cs typeface="Aldrich"/>
              </a:rPr>
              <a:t>Uso </a:t>
            </a:r>
            <a:r>
              <a:rPr lang="es-ES" b="1" dirty="0">
                <a:solidFill>
                  <a:srgbClr val="00B0F0"/>
                </a:solidFill>
                <a:latin typeface="Aldrich"/>
                <a:ea typeface="Aldrich"/>
                <a:cs typeface="Aldrich"/>
              </a:rPr>
              <a:t>como contenedor</a:t>
            </a:r>
            <a:r>
              <a:rPr lang="es-ES" dirty="0">
                <a:solidFill>
                  <a:srgbClr val="00B0F0"/>
                </a:solidFill>
                <a:latin typeface="Aldrich"/>
                <a:ea typeface="Aldrich"/>
                <a:cs typeface="Aldrich"/>
              </a:rPr>
              <a:t>: </a:t>
            </a:r>
            <a:r>
              <a:rPr lang="es-ES" dirty="0">
                <a:solidFill>
                  <a:srgbClr val="65D7FF"/>
                </a:solidFill>
                <a:latin typeface="Aldrich"/>
                <a:ea typeface="Aldrich"/>
                <a:cs typeface="Aldrich"/>
              </a:rPr>
              <a:t>Es muy común utilizar </a:t>
            </a:r>
            <a:r>
              <a:rPr lang="es-ES" dirty="0" err="1">
                <a:solidFill>
                  <a:srgbClr val="65D7FF"/>
                </a:solidFill>
                <a:latin typeface="Aldrich"/>
                <a:ea typeface="Aldrich"/>
                <a:cs typeface="Aldrich"/>
              </a:rPr>
              <a:t>QWidget</a:t>
            </a:r>
            <a:r>
              <a:rPr lang="es-ES" dirty="0">
                <a:solidFill>
                  <a:srgbClr val="65D7FF"/>
                </a:solidFill>
                <a:latin typeface="Aldrich"/>
                <a:ea typeface="Aldrich"/>
                <a:cs typeface="Aldrich"/>
              </a:rPr>
              <a:t> como contenedor básico para otros </a:t>
            </a:r>
            <a:r>
              <a:rPr lang="es-ES" dirty="0" err="1">
                <a:solidFill>
                  <a:srgbClr val="65D7FF"/>
                </a:solidFill>
                <a:latin typeface="Aldrich"/>
                <a:ea typeface="Aldrich"/>
                <a:cs typeface="Aldrich"/>
              </a:rPr>
              <a:t>widgets</a:t>
            </a:r>
            <a:r>
              <a:rPr lang="es-ES" dirty="0">
                <a:solidFill>
                  <a:srgbClr val="65D7FF"/>
                </a:solidFill>
                <a:latin typeface="Aldrich"/>
                <a:ea typeface="Aldrich"/>
                <a:cs typeface="Aldrich"/>
              </a:rPr>
              <a:t> en </a:t>
            </a:r>
            <a:r>
              <a:rPr lang="es-ES" dirty="0" err="1">
                <a:solidFill>
                  <a:srgbClr val="65D7FF"/>
                </a:solidFill>
                <a:latin typeface="Aldrich"/>
                <a:ea typeface="Aldrich"/>
                <a:cs typeface="Aldrich"/>
              </a:rPr>
              <a:t>layouts</a:t>
            </a:r>
            <a:r>
              <a:rPr lang="es-ES" dirty="0">
                <a:solidFill>
                  <a:srgbClr val="65D7FF"/>
                </a:solidFill>
                <a:latin typeface="Aldrich"/>
                <a:ea typeface="Aldrich"/>
                <a:cs typeface="Aldrich"/>
              </a:rPr>
              <a:t> complejos.</a:t>
            </a:r>
          </a:p>
        </p:txBody>
      </p:sp>
      <p:sp>
        <p:nvSpPr>
          <p:cNvPr id="11" name="10 Rectángulo"/>
          <p:cNvSpPr/>
          <p:nvPr/>
        </p:nvSpPr>
        <p:spPr>
          <a:xfrm>
            <a:off x="368686" y="2948599"/>
            <a:ext cx="3331586" cy="1754326"/>
          </a:xfrm>
          <a:prstGeom prst="rect">
            <a:avLst/>
          </a:prstGeom>
        </p:spPr>
        <p:txBody>
          <a:bodyPr wrap="square">
            <a:spAutoFit/>
          </a:bodyPr>
          <a:lstStyle/>
          <a:p>
            <a:pPr algn="just">
              <a:buClr>
                <a:schemeClr val="tx1">
                  <a:lumMod val="85000"/>
                </a:schemeClr>
              </a:buClr>
              <a:buSzPct val="150000"/>
            </a:pPr>
            <a:r>
              <a:rPr lang="es-AR" sz="1200" b="1" u="sng" dirty="0">
                <a:solidFill>
                  <a:schemeClr val="accent1">
                    <a:lumMod val="75000"/>
                  </a:schemeClr>
                </a:solidFill>
                <a:latin typeface="Aldrich"/>
                <a:ea typeface="Aldrich"/>
                <a:cs typeface="Aldrich"/>
              </a:rPr>
              <a:t>Métodos C</a:t>
            </a:r>
            <a:r>
              <a:rPr lang="es-AR" sz="1200" b="1" u="sng" dirty="0" smtClean="0">
                <a:solidFill>
                  <a:schemeClr val="accent1">
                    <a:lumMod val="75000"/>
                  </a:schemeClr>
                </a:solidFill>
                <a:latin typeface="Aldrich"/>
                <a:ea typeface="Aldrich"/>
                <a:cs typeface="Aldrich"/>
              </a:rPr>
              <a:t>omunes</a:t>
            </a:r>
            <a:r>
              <a:rPr lang="es-AR" sz="1200" b="1" dirty="0" smtClean="0">
                <a:solidFill>
                  <a:schemeClr val="accent1">
                    <a:lumMod val="75000"/>
                  </a:schemeClr>
                </a:solidFill>
                <a:latin typeface="Aldrich"/>
                <a:ea typeface="Aldrich"/>
                <a:cs typeface="Aldrich"/>
              </a:rPr>
              <a:t>:</a:t>
            </a:r>
          </a:p>
          <a:p>
            <a:pPr marL="171450" indent="-171450" algn="just">
              <a:buClr>
                <a:schemeClr val="tx1">
                  <a:lumMod val="85000"/>
                </a:schemeClr>
              </a:buClr>
              <a:buSzPct val="150000"/>
              <a:buFont typeface="Arial" pitchFamily="34" charset="0"/>
              <a:buChar char="•"/>
            </a:pPr>
            <a:r>
              <a:rPr lang="es-AR" sz="1200" b="1" dirty="0" err="1" smtClean="0">
                <a:solidFill>
                  <a:schemeClr val="accent1">
                    <a:lumMod val="75000"/>
                  </a:schemeClr>
                </a:solidFill>
                <a:latin typeface="Aldrich"/>
                <a:ea typeface="Aldrich"/>
                <a:cs typeface="Aldrich"/>
              </a:rPr>
              <a:t>resize</a:t>
            </a:r>
            <a:r>
              <a:rPr lang="es-AR" sz="1200" b="1" dirty="0" smtClean="0">
                <a:solidFill>
                  <a:schemeClr val="accent1">
                    <a:lumMod val="75000"/>
                  </a:schemeClr>
                </a:solidFill>
                <a:latin typeface="Aldrich"/>
                <a:ea typeface="Aldrich"/>
                <a:cs typeface="Aldrich"/>
              </a:rPr>
              <a:t>(</a:t>
            </a:r>
            <a:r>
              <a:rPr lang="es-AR" sz="1200" b="1" dirty="0" err="1" smtClean="0">
                <a:solidFill>
                  <a:schemeClr val="accent1">
                    <a:lumMod val="75000"/>
                  </a:schemeClr>
                </a:solidFill>
                <a:latin typeface="Aldrich"/>
                <a:ea typeface="Aldrich"/>
                <a:cs typeface="Aldrich"/>
              </a:rPr>
              <a:t>int</a:t>
            </a:r>
            <a:r>
              <a:rPr lang="es-AR" sz="1200" b="1" dirty="0" smtClean="0">
                <a:solidFill>
                  <a:schemeClr val="accent1">
                    <a:lumMod val="75000"/>
                  </a:schemeClr>
                </a:solidFill>
                <a:latin typeface="Aldrich"/>
                <a:ea typeface="Aldrich"/>
                <a:cs typeface="Aldrich"/>
              </a:rPr>
              <a:t> </a:t>
            </a:r>
            <a:r>
              <a:rPr lang="es-AR" sz="1200" b="1" dirty="0" err="1">
                <a:solidFill>
                  <a:schemeClr val="accent1">
                    <a:lumMod val="75000"/>
                  </a:schemeClr>
                </a:solidFill>
                <a:latin typeface="Aldrich"/>
                <a:ea typeface="Aldrich"/>
                <a:cs typeface="Aldrich"/>
              </a:rPr>
              <a:t>width</a:t>
            </a:r>
            <a:r>
              <a:rPr lang="es-AR" sz="1200" b="1" dirty="0">
                <a:solidFill>
                  <a:schemeClr val="accent1">
                    <a:lumMod val="75000"/>
                  </a:schemeClr>
                </a:solidFill>
                <a:latin typeface="Aldrich"/>
                <a:ea typeface="Aldrich"/>
                <a:cs typeface="Aldrich"/>
              </a:rPr>
              <a:t>, </a:t>
            </a:r>
            <a:r>
              <a:rPr lang="es-AR" sz="1200" b="1" dirty="0" err="1">
                <a:solidFill>
                  <a:schemeClr val="accent1">
                    <a:lumMod val="75000"/>
                  </a:schemeClr>
                </a:solidFill>
                <a:latin typeface="Aldrich"/>
                <a:ea typeface="Aldrich"/>
                <a:cs typeface="Aldrich"/>
              </a:rPr>
              <a:t>int</a:t>
            </a:r>
            <a:r>
              <a:rPr lang="es-AR" sz="1200" b="1" dirty="0">
                <a:solidFill>
                  <a:schemeClr val="accent1">
                    <a:lumMod val="75000"/>
                  </a:schemeClr>
                </a:solidFill>
                <a:latin typeface="Aldrich"/>
                <a:ea typeface="Aldrich"/>
                <a:cs typeface="Aldrich"/>
              </a:rPr>
              <a:t> </a:t>
            </a:r>
            <a:r>
              <a:rPr lang="es-AR" sz="1200" b="1" dirty="0" err="1">
                <a:solidFill>
                  <a:schemeClr val="accent1">
                    <a:lumMod val="75000"/>
                  </a:schemeClr>
                </a:solidFill>
                <a:latin typeface="Aldrich"/>
                <a:ea typeface="Aldrich"/>
                <a:cs typeface="Aldrich"/>
              </a:rPr>
              <a:t>height</a:t>
            </a:r>
            <a:r>
              <a:rPr lang="es-AR" sz="1200" b="1" dirty="0">
                <a:solidFill>
                  <a:schemeClr val="accent1">
                    <a:lumMod val="75000"/>
                  </a:schemeClr>
                </a:solidFill>
                <a:latin typeface="Aldrich"/>
                <a:ea typeface="Aldrich"/>
                <a:cs typeface="Aldrich"/>
              </a:rPr>
              <a:t>): </a:t>
            </a:r>
            <a:endParaRPr lang="es-AR" sz="1200" b="1" dirty="0" smtClean="0">
              <a:solidFill>
                <a:schemeClr val="accent1">
                  <a:lumMod val="75000"/>
                </a:schemeClr>
              </a:solidFill>
              <a:latin typeface="Aldrich"/>
              <a:ea typeface="Aldrich"/>
              <a:cs typeface="Aldrich"/>
            </a:endParaRPr>
          </a:p>
          <a:p>
            <a:pPr algn="just">
              <a:buClr>
                <a:schemeClr val="tx1">
                  <a:lumMod val="85000"/>
                </a:schemeClr>
              </a:buClr>
              <a:buSzPct val="150000"/>
            </a:pPr>
            <a:r>
              <a:rPr lang="es-AR" sz="1200" dirty="0" smtClean="0">
                <a:solidFill>
                  <a:schemeClr val="accent1">
                    <a:lumMod val="75000"/>
                  </a:schemeClr>
                </a:solidFill>
                <a:latin typeface="Aldrich"/>
                <a:ea typeface="Aldrich"/>
                <a:cs typeface="Aldrich"/>
              </a:rPr>
              <a:t>Cambia </a:t>
            </a:r>
            <a:r>
              <a:rPr lang="es-AR" sz="1200" dirty="0">
                <a:solidFill>
                  <a:schemeClr val="accent1">
                    <a:lumMod val="75000"/>
                  </a:schemeClr>
                </a:solidFill>
                <a:latin typeface="Aldrich"/>
                <a:ea typeface="Aldrich"/>
                <a:cs typeface="Aldrich"/>
              </a:rPr>
              <a:t>el tamaño del </a:t>
            </a:r>
            <a:endParaRPr lang="es-AR" sz="1200" dirty="0" smtClean="0">
              <a:solidFill>
                <a:schemeClr val="accent1">
                  <a:lumMod val="75000"/>
                </a:schemeClr>
              </a:solidFill>
              <a:latin typeface="Aldrich"/>
              <a:ea typeface="Aldrich"/>
              <a:cs typeface="Aldrich"/>
            </a:endParaRPr>
          </a:p>
          <a:p>
            <a:pPr marL="171450" indent="-171450" algn="just">
              <a:buClr>
                <a:schemeClr val="tx1">
                  <a:lumMod val="85000"/>
                </a:schemeClr>
              </a:buClr>
              <a:buSzPct val="150000"/>
              <a:buFont typeface="Arial" pitchFamily="34" charset="0"/>
              <a:buChar char="•"/>
            </a:pPr>
            <a:r>
              <a:rPr lang="es-AR" sz="1200" b="1" dirty="0" err="1" smtClean="0">
                <a:solidFill>
                  <a:schemeClr val="accent1">
                    <a:lumMod val="75000"/>
                  </a:schemeClr>
                </a:solidFill>
                <a:latin typeface="Aldrich"/>
                <a:ea typeface="Aldrich"/>
                <a:cs typeface="Aldrich"/>
              </a:rPr>
              <a:t>widget.move</a:t>
            </a:r>
            <a:r>
              <a:rPr lang="es-AR" sz="1200" b="1" dirty="0" smtClean="0">
                <a:solidFill>
                  <a:schemeClr val="accent1">
                    <a:lumMod val="75000"/>
                  </a:schemeClr>
                </a:solidFill>
                <a:latin typeface="Aldrich"/>
                <a:ea typeface="Aldrich"/>
                <a:cs typeface="Aldrich"/>
              </a:rPr>
              <a:t>(</a:t>
            </a:r>
            <a:r>
              <a:rPr lang="es-AR" sz="1200" b="1" dirty="0" err="1" smtClean="0">
                <a:solidFill>
                  <a:schemeClr val="accent1">
                    <a:lumMod val="75000"/>
                  </a:schemeClr>
                </a:solidFill>
                <a:latin typeface="Aldrich"/>
                <a:ea typeface="Aldrich"/>
                <a:cs typeface="Aldrich"/>
              </a:rPr>
              <a:t>int</a:t>
            </a:r>
            <a:r>
              <a:rPr lang="es-AR" sz="1200" b="1" dirty="0" smtClean="0">
                <a:solidFill>
                  <a:schemeClr val="accent1">
                    <a:lumMod val="75000"/>
                  </a:schemeClr>
                </a:solidFill>
                <a:latin typeface="Aldrich"/>
                <a:ea typeface="Aldrich"/>
                <a:cs typeface="Aldrich"/>
              </a:rPr>
              <a:t> </a:t>
            </a:r>
            <a:r>
              <a:rPr lang="es-AR" sz="1200" b="1" dirty="0">
                <a:solidFill>
                  <a:schemeClr val="accent1">
                    <a:lumMod val="75000"/>
                  </a:schemeClr>
                </a:solidFill>
                <a:latin typeface="Aldrich"/>
                <a:ea typeface="Aldrich"/>
                <a:cs typeface="Aldrich"/>
              </a:rPr>
              <a:t>x, </a:t>
            </a:r>
            <a:r>
              <a:rPr lang="es-AR" sz="1200" b="1" dirty="0" err="1">
                <a:solidFill>
                  <a:schemeClr val="accent1">
                    <a:lumMod val="75000"/>
                  </a:schemeClr>
                </a:solidFill>
                <a:latin typeface="Aldrich"/>
                <a:ea typeface="Aldrich"/>
                <a:cs typeface="Aldrich"/>
              </a:rPr>
              <a:t>int</a:t>
            </a:r>
            <a:r>
              <a:rPr lang="es-AR" sz="1200" b="1" dirty="0">
                <a:solidFill>
                  <a:schemeClr val="accent1">
                    <a:lumMod val="75000"/>
                  </a:schemeClr>
                </a:solidFill>
                <a:latin typeface="Aldrich"/>
                <a:ea typeface="Aldrich"/>
                <a:cs typeface="Aldrich"/>
              </a:rPr>
              <a:t> y): </a:t>
            </a:r>
            <a:endParaRPr lang="es-AR" sz="1200" b="1" dirty="0" smtClean="0">
              <a:solidFill>
                <a:schemeClr val="accent1">
                  <a:lumMod val="75000"/>
                </a:schemeClr>
              </a:solidFill>
              <a:latin typeface="Aldrich"/>
              <a:ea typeface="Aldrich"/>
              <a:cs typeface="Aldrich"/>
            </a:endParaRPr>
          </a:p>
          <a:p>
            <a:pPr algn="just">
              <a:buClr>
                <a:schemeClr val="tx1">
                  <a:lumMod val="85000"/>
                </a:schemeClr>
              </a:buClr>
              <a:buSzPct val="150000"/>
            </a:pPr>
            <a:r>
              <a:rPr lang="es-AR" sz="1200" dirty="0" smtClean="0">
                <a:solidFill>
                  <a:schemeClr val="accent1">
                    <a:lumMod val="75000"/>
                  </a:schemeClr>
                </a:solidFill>
                <a:latin typeface="Aldrich"/>
                <a:ea typeface="Aldrich"/>
                <a:cs typeface="Aldrich"/>
              </a:rPr>
              <a:t>Mueve </a:t>
            </a:r>
            <a:r>
              <a:rPr lang="es-AR" sz="1200" dirty="0">
                <a:solidFill>
                  <a:schemeClr val="accent1">
                    <a:lumMod val="75000"/>
                  </a:schemeClr>
                </a:solidFill>
                <a:latin typeface="Aldrich"/>
                <a:ea typeface="Aldrich"/>
                <a:cs typeface="Aldrich"/>
              </a:rPr>
              <a:t>el </a:t>
            </a:r>
            <a:r>
              <a:rPr lang="es-AR" sz="1200" dirty="0" err="1">
                <a:solidFill>
                  <a:schemeClr val="accent1">
                    <a:lumMod val="75000"/>
                  </a:schemeClr>
                </a:solidFill>
                <a:latin typeface="Aldrich"/>
                <a:ea typeface="Aldrich"/>
                <a:cs typeface="Aldrich"/>
              </a:rPr>
              <a:t>widget</a:t>
            </a:r>
            <a:r>
              <a:rPr lang="es-AR" sz="1200" dirty="0">
                <a:solidFill>
                  <a:schemeClr val="accent1">
                    <a:lumMod val="75000"/>
                  </a:schemeClr>
                </a:solidFill>
                <a:latin typeface="Aldrich"/>
                <a:ea typeface="Aldrich"/>
                <a:cs typeface="Aldrich"/>
              </a:rPr>
              <a:t> a una nueva </a:t>
            </a:r>
            <a:endParaRPr lang="es-AR" sz="1200" dirty="0" smtClean="0">
              <a:solidFill>
                <a:schemeClr val="accent1">
                  <a:lumMod val="75000"/>
                </a:schemeClr>
              </a:solidFill>
              <a:latin typeface="Aldrich"/>
              <a:ea typeface="Aldrich"/>
              <a:cs typeface="Aldrich"/>
            </a:endParaRPr>
          </a:p>
          <a:p>
            <a:pPr marL="171450" indent="-171450" algn="just">
              <a:buClr>
                <a:schemeClr val="tx1">
                  <a:lumMod val="85000"/>
                </a:schemeClr>
              </a:buClr>
              <a:buSzPct val="150000"/>
              <a:buFont typeface="Arial" pitchFamily="34" charset="0"/>
              <a:buChar char="•"/>
            </a:pPr>
            <a:r>
              <a:rPr lang="es-AR" sz="1200" b="1" dirty="0" err="1" smtClean="0">
                <a:solidFill>
                  <a:schemeClr val="accent1">
                    <a:lumMod val="75000"/>
                  </a:schemeClr>
                </a:solidFill>
                <a:latin typeface="Aldrich"/>
                <a:ea typeface="Aldrich"/>
                <a:cs typeface="Aldrich"/>
              </a:rPr>
              <a:t>posición.show</a:t>
            </a:r>
            <a:r>
              <a:rPr lang="es-AR" sz="1200" b="1" dirty="0">
                <a:solidFill>
                  <a:schemeClr val="accent1">
                    <a:lumMod val="75000"/>
                  </a:schemeClr>
                </a:solidFill>
                <a:latin typeface="Aldrich"/>
                <a:ea typeface="Aldrich"/>
                <a:cs typeface="Aldrich"/>
              </a:rPr>
              <a:t>(): </a:t>
            </a:r>
            <a:endParaRPr lang="es-AR" sz="1200" b="1" dirty="0" smtClean="0">
              <a:solidFill>
                <a:schemeClr val="accent1">
                  <a:lumMod val="75000"/>
                </a:schemeClr>
              </a:solidFill>
              <a:latin typeface="Aldrich"/>
              <a:ea typeface="Aldrich"/>
              <a:cs typeface="Aldrich"/>
            </a:endParaRPr>
          </a:p>
          <a:p>
            <a:pPr algn="just">
              <a:buClr>
                <a:schemeClr val="tx1">
                  <a:lumMod val="85000"/>
                </a:schemeClr>
              </a:buClr>
              <a:buSzPct val="150000"/>
            </a:pPr>
            <a:r>
              <a:rPr lang="es-AR" sz="1200" dirty="0" smtClean="0">
                <a:solidFill>
                  <a:schemeClr val="accent1">
                    <a:lumMod val="75000"/>
                  </a:schemeClr>
                </a:solidFill>
                <a:latin typeface="Aldrich"/>
                <a:ea typeface="Aldrich"/>
                <a:cs typeface="Aldrich"/>
              </a:rPr>
              <a:t>Muestra </a:t>
            </a:r>
            <a:r>
              <a:rPr lang="es-AR" sz="1200" dirty="0">
                <a:solidFill>
                  <a:schemeClr val="accent1">
                    <a:lumMod val="75000"/>
                  </a:schemeClr>
                </a:solidFill>
                <a:latin typeface="Aldrich"/>
                <a:ea typeface="Aldrich"/>
                <a:cs typeface="Aldrich"/>
              </a:rPr>
              <a:t>el </a:t>
            </a:r>
            <a:r>
              <a:rPr lang="es-AR" sz="1200" dirty="0" err="1">
                <a:solidFill>
                  <a:schemeClr val="accent1">
                    <a:lumMod val="75000"/>
                  </a:schemeClr>
                </a:solidFill>
                <a:latin typeface="Aldrich"/>
                <a:ea typeface="Aldrich"/>
                <a:cs typeface="Aldrich"/>
              </a:rPr>
              <a:t>widget</a:t>
            </a:r>
            <a:r>
              <a:rPr lang="es-AR" sz="1200" dirty="0">
                <a:solidFill>
                  <a:schemeClr val="accent1">
                    <a:lumMod val="75000"/>
                  </a:schemeClr>
                </a:solidFill>
                <a:latin typeface="Aldrich"/>
                <a:ea typeface="Aldrich"/>
                <a:cs typeface="Aldrich"/>
              </a:rPr>
              <a:t> en pantalla</a:t>
            </a:r>
            <a:r>
              <a:rPr lang="es-AR" sz="1200" dirty="0" smtClean="0">
                <a:solidFill>
                  <a:schemeClr val="accent1">
                    <a:lumMod val="75000"/>
                  </a:schemeClr>
                </a:solidFill>
                <a:latin typeface="Aldrich"/>
                <a:ea typeface="Aldrich"/>
                <a:cs typeface="Aldrich"/>
              </a:rPr>
              <a:t>.</a:t>
            </a:r>
          </a:p>
          <a:p>
            <a:pPr marL="171450" indent="-171450" algn="just">
              <a:buClr>
                <a:schemeClr val="tx1">
                  <a:lumMod val="85000"/>
                </a:schemeClr>
              </a:buClr>
              <a:buSzPct val="150000"/>
              <a:buFont typeface="Arial" pitchFamily="34" charset="0"/>
              <a:buChar char="•"/>
            </a:pPr>
            <a:r>
              <a:rPr lang="es-AR" sz="1200" b="1" dirty="0" err="1" smtClean="0">
                <a:solidFill>
                  <a:schemeClr val="accent1">
                    <a:lumMod val="75000"/>
                  </a:schemeClr>
                </a:solidFill>
                <a:latin typeface="Aldrich"/>
                <a:ea typeface="Aldrich"/>
                <a:cs typeface="Aldrich"/>
              </a:rPr>
              <a:t>setWindowTitle</a:t>
            </a:r>
            <a:r>
              <a:rPr lang="es-AR" sz="1200" b="1" dirty="0" smtClean="0">
                <a:solidFill>
                  <a:schemeClr val="accent1">
                    <a:lumMod val="75000"/>
                  </a:schemeClr>
                </a:solidFill>
                <a:latin typeface="Aldrich"/>
                <a:ea typeface="Aldrich"/>
                <a:cs typeface="Aldrich"/>
              </a:rPr>
              <a:t>(</a:t>
            </a:r>
            <a:r>
              <a:rPr lang="es-AR" sz="1200" b="1" dirty="0" err="1" smtClean="0">
                <a:solidFill>
                  <a:schemeClr val="accent1">
                    <a:lumMod val="75000"/>
                  </a:schemeClr>
                </a:solidFill>
                <a:latin typeface="Aldrich"/>
                <a:ea typeface="Aldrich"/>
                <a:cs typeface="Aldrich"/>
              </a:rPr>
              <a:t>const</a:t>
            </a:r>
            <a:r>
              <a:rPr lang="es-AR" sz="1200" b="1" dirty="0" smtClean="0">
                <a:solidFill>
                  <a:schemeClr val="accent1">
                    <a:lumMod val="75000"/>
                  </a:schemeClr>
                </a:solidFill>
                <a:latin typeface="Aldrich"/>
                <a:ea typeface="Aldrich"/>
                <a:cs typeface="Aldrich"/>
              </a:rPr>
              <a:t> </a:t>
            </a:r>
            <a:r>
              <a:rPr lang="es-AR" sz="1200" b="1" dirty="0" err="1">
                <a:solidFill>
                  <a:schemeClr val="accent1">
                    <a:lumMod val="75000"/>
                  </a:schemeClr>
                </a:solidFill>
                <a:latin typeface="Aldrich"/>
                <a:ea typeface="Aldrich"/>
                <a:cs typeface="Aldrich"/>
              </a:rPr>
              <a:t>QString</a:t>
            </a:r>
            <a:r>
              <a:rPr lang="es-AR" sz="1200" b="1" dirty="0">
                <a:solidFill>
                  <a:schemeClr val="accent1">
                    <a:lumMod val="75000"/>
                  </a:schemeClr>
                </a:solidFill>
                <a:latin typeface="Aldrich"/>
                <a:ea typeface="Aldrich"/>
                <a:cs typeface="Aldrich"/>
              </a:rPr>
              <a:t> &amp;</a:t>
            </a:r>
            <a:r>
              <a:rPr lang="es-AR" sz="1200" b="1" dirty="0" err="1">
                <a:solidFill>
                  <a:schemeClr val="accent1">
                    <a:lumMod val="75000"/>
                  </a:schemeClr>
                </a:solidFill>
                <a:latin typeface="Aldrich"/>
                <a:ea typeface="Aldrich"/>
                <a:cs typeface="Aldrich"/>
              </a:rPr>
              <a:t>title</a:t>
            </a:r>
            <a:r>
              <a:rPr lang="es-AR" sz="1200" b="1" dirty="0" smtClean="0">
                <a:solidFill>
                  <a:schemeClr val="accent1">
                    <a:lumMod val="75000"/>
                  </a:schemeClr>
                </a:solidFill>
                <a:latin typeface="Aldrich"/>
                <a:ea typeface="Aldrich"/>
                <a:cs typeface="Aldrich"/>
              </a:rPr>
              <a:t>):</a:t>
            </a:r>
          </a:p>
          <a:p>
            <a:pPr algn="just">
              <a:buClr>
                <a:schemeClr val="tx1">
                  <a:lumMod val="85000"/>
                </a:schemeClr>
              </a:buClr>
              <a:buSzPct val="150000"/>
            </a:pPr>
            <a:r>
              <a:rPr lang="es-AR" sz="1200" dirty="0" smtClean="0">
                <a:solidFill>
                  <a:schemeClr val="accent1">
                    <a:lumMod val="75000"/>
                  </a:schemeClr>
                </a:solidFill>
                <a:latin typeface="Aldrich"/>
                <a:ea typeface="Aldrich"/>
                <a:cs typeface="Aldrich"/>
              </a:rPr>
              <a:t>Establece </a:t>
            </a:r>
            <a:r>
              <a:rPr lang="es-AR" sz="1200" dirty="0">
                <a:solidFill>
                  <a:schemeClr val="accent1">
                    <a:lumMod val="75000"/>
                  </a:schemeClr>
                </a:solidFill>
                <a:latin typeface="Aldrich"/>
                <a:ea typeface="Aldrich"/>
                <a:cs typeface="Aldrich"/>
              </a:rPr>
              <a:t>el título de la ventana.</a:t>
            </a:r>
            <a:endParaRPr lang="es-ES" sz="1200" dirty="0">
              <a:solidFill>
                <a:schemeClr val="accent1">
                  <a:lumMod val="75000"/>
                </a:schemeClr>
              </a:solidFill>
              <a:latin typeface="Aldrich"/>
              <a:ea typeface="Aldrich"/>
              <a:cs typeface="Aldrich"/>
            </a:endParaRPr>
          </a:p>
        </p:txBody>
      </p:sp>
    </p:spTree>
    <p:extLst>
      <p:ext uri="{BB962C8B-B14F-4D97-AF65-F5344CB8AC3E}">
        <p14:creationId xmlns:p14="http://schemas.microsoft.com/office/powerpoint/2010/main" val="1955067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68686" y="68751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354240" y="185945"/>
            <a:ext cx="8414930" cy="572700"/>
          </a:xfrm>
        </p:spPr>
        <p:txBody>
          <a:bodyPr/>
          <a:lstStyle/>
          <a:p>
            <a:pPr algn="l"/>
            <a:r>
              <a:rPr lang="es-AR" dirty="0" smtClean="0"/>
              <a:t>Tipos de Ventanas </a:t>
            </a:r>
            <a:r>
              <a:rPr lang="es-AR" dirty="0"/>
              <a:t>- </a:t>
            </a:r>
            <a:r>
              <a:rPr lang="es-AR" dirty="0" err="1"/>
              <a:t>QMainWindow</a:t>
            </a:r>
            <a:r>
              <a:rPr lang="es-AR" dirty="0"/>
              <a:t> </a:t>
            </a:r>
          </a:p>
        </p:txBody>
      </p:sp>
      <p:sp>
        <p:nvSpPr>
          <p:cNvPr id="7" name="6 Rectángulo"/>
          <p:cNvSpPr/>
          <p:nvPr/>
        </p:nvSpPr>
        <p:spPr>
          <a:xfrm>
            <a:off x="3115056" y="734371"/>
            <a:ext cx="5553604" cy="1384995"/>
          </a:xfrm>
          <a:prstGeom prst="rect">
            <a:avLst/>
          </a:prstGeom>
        </p:spPr>
        <p:txBody>
          <a:bodyPr wrap="square">
            <a:spAutoFit/>
          </a:bodyPr>
          <a:lstStyle/>
          <a:p>
            <a:pPr algn="just"/>
            <a:r>
              <a:rPr lang="es-ES" dirty="0" err="1">
                <a:solidFill>
                  <a:schemeClr val="bg2">
                    <a:lumMod val="75000"/>
                  </a:schemeClr>
                </a:solidFill>
                <a:latin typeface="Aldrich"/>
                <a:ea typeface="Aldrich"/>
                <a:cs typeface="Aldrich"/>
              </a:rPr>
              <a:t>QMainWindow</a:t>
            </a:r>
            <a:r>
              <a:rPr lang="es-ES" dirty="0">
                <a:solidFill>
                  <a:schemeClr val="bg2">
                    <a:lumMod val="75000"/>
                  </a:schemeClr>
                </a:solidFill>
                <a:latin typeface="Aldrich"/>
                <a:ea typeface="Aldrich"/>
                <a:cs typeface="Aldrich"/>
              </a:rPr>
              <a:t> </a:t>
            </a:r>
            <a:r>
              <a:rPr lang="es-ES" dirty="0">
                <a:solidFill>
                  <a:schemeClr val="bg2">
                    <a:lumMod val="40000"/>
                    <a:lumOff val="60000"/>
                  </a:schemeClr>
                </a:solidFill>
                <a:latin typeface="Aldrich"/>
                <a:ea typeface="Aldrich"/>
                <a:cs typeface="Aldrich"/>
              </a:rPr>
              <a:t>es una subclase de </a:t>
            </a:r>
            <a:r>
              <a:rPr lang="es-ES" dirty="0" err="1">
                <a:solidFill>
                  <a:schemeClr val="bg2">
                    <a:lumMod val="40000"/>
                    <a:lumOff val="60000"/>
                  </a:schemeClr>
                </a:solidFill>
                <a:latin typeface="Aldrich"/>
                <a:ea typeface="Aldrich"/>
                <a:cs typeface="Aldrich"/>
              </a:rPr>
              <a:t>QWidget</a:t>
            </a:r>
            <a:r>
              <a:rPr lang="es-ES" dirty="0">
                <a:solidFill>
                  <a:schemeClr val="bg2">
                    <a:lumMod val="40000"/>
                    <a:lumOff val="60000"/>
                  </a:schemeClr>
                </a:solidFill>
                <a:latin typeface="Aldrich"/>
                <a:ea typeface="Aldrich"/>
                <a:cs typeface="Aldrich"/>
              </a:rPr>
              <a:t> diseñada específicamente para crear aplicaciones de ventana principal. Ofrece una estructura de ventana estándar con funcionalidades comunes como una barra de menú, una barra de herramientas, una barra de estado y una área central para el contenido principal.</a:t>
            </a:r>
          </a:p>
        </p:txBody>
      </p:sp>
      <p:sp>
        <p:nvSpPr>
          <p:cNvPr id="10" name="9 Rectángulo"/>
          <p:cNvSpPr/>
          <p:nvPr/>
        </p:nvSpPr>
        <p:spPr>
          <a:xfrm>
            <a:off x="368686" y="2277862"/>
            <a:ext cx="8400484" cy="2677656"/>
          </a:xfrm>
          <a:prstGeom prst="rect">
            <a:avLst/>
          </a:prstGeom>
        </p:spPr>
        <p:txBody>
          <a:bodyPr wrap="square">
            <a:spAutoFit/>
          </a:bodyPr>
          <a:lstStyle/>
          <a:p>
            <a:r>
              <a:rPr lang="es-ES" b="1" u="sng" dirty="0">
                <a:solidFill>
                  <a:schemeClr val="tx2">
                    <a:lumMod val="20000"/>
                    <a:lumOff val="80000"/>
                  </a:schemeClr>
                </a:solidFill>
                <a:latin typeface="Aldrich"/>
                <a:ea typeface="Aldrich"/>
                <a:cs typeface="Aldrich"/>
              </a:rPr>
              <a:t>Características</a:t>
            </a:r>
            <a:r>
              <a:rPr lang="es-ES" dirty="0">
                <a:solidFill>
                  <a:schemeClr val="tx2">
                    <a:lumMod val="20000"/>
                    <a:lumOff val="80000"/>
                  </a:schemeClr>
                </a:solidFill>
                <a:latin typeface="Aldrich"/>
                <a:ea typeface="Aldrich"/>
                <a:cs typeface="Aldrich"/>
              </a:rPr>
              <a:t>:</a:t>
            </a:r>
          </a:p>
          <a:p>
            <a:pPr marL="285750" indent="-285750">
              <a:buClr>
                <a:schemeClr val="tx1">
                  <a:lumMod val="95000"/>
                </a:schemeClr>
              </a:buClr>
              <a:buSzPct val="150000"/>
              <a:buFont typeface="Arial" pitchFamily="34" charset="0"/>
              <a:buChar char="•"/>
            </a:pPr>
            <a:r>
              <a:rPr lang="es-ES" b="1" u="sng" dirty="0">
                <a:solidFill>
                  <a:schemeClr val="tx2">
                    <a:lumMod val="20000"/>
                    <a:lumOff val="80000"/>
                  </a:schemeClr>
                </a:solidFill>
                <a:latin typeface="Aldrich"/>
                <a:ea typeface="Aldrich"/>
                <a:cs typeface="Aldrich"/>
              </a:rPr>
              <a:t>Estructura estándar</a:t>
            </a:r>
            <a:r>
              <a:rPr lang="es-ES" dirty="0">
                <a:solidFill>
                  <a:schemeClr val="tx2">
                    <a:lumMod val="20000"/>
                    <a:lumOff val="80000"/>
                  </a:schemeClr>
                </a:solidFill>
                <a:latin typeface="Aldrich"/>
                <a:ea typeface="Aldrich"/>
                <a:cs typeface="Aldrich"/>
              </a:rPr>
              <a:t>: </a:t>
            </a:r>
            <a:r>
              <a:rPr lang="es-ES" dirty="0">
                <a:solidFill>
                  <a:schemeClr val="tx1">
                    <a:lumMod val="95000"/>
                  </a:schemeClr>
                </a:solidFill>
                <a:latin typeface="Aldrich"/>
                <a:ea typeface="Aldrich"/>
                <a:cs typeface="Aldrich"/>
              </a:rPr>
              <a:t>Proporciona una estructura típica de aplicación con componentes predefinidos:</a:t>
            </a:r>
          </a:p>
          <a:p>
            <a:pPr marL="285750" lvl="3" indent="-285750">
              <a:buClr>
                <a:schemeClr val="tx2"/>
              </a:buClr>
              <a:buSzPct val="150000"/>
              <a:buFont typeface="Courier New" pitchFamily="49" charset="0"/>
              <a:buChar char="o"/>
            </a:pPr>
            <a:r>
              <a:rPr lang="es-ES" b="1" u="sng" dirty="0" err="1">
                <a:solidFill>
                  <a:schemeClr val="tx2">
                    <a:lumMod val="20000"/>
                    <a:lumOff val="80000"/>
                  </a:schemeClr>
                </a:solidFill>
                <a:latin typeface="Aldrich"/>
                <a:ea typeface="Aldrich"/>
                <a:cs typeface="Aldrich"/>
              </a:rPr>
              <a:t>Menu</a:t>
            </a:r>
            <a:r>
              <a:rPr lang="es-ES" b="1" u="sng" dirty="0">
                <a:solidFill>
                  <a:schemeClr val="tx2">
                    <a:lumMod val="20000"/>
                    <a:lumOff val="80000"/>
                  </a:schemeClr>
                </a:solidFill>
                <a:latin typeface="Aldrich"/>
                <a:ea typeface="Aldrich"/>
                <a:cs typeface="Aldrich"/>
              </a:rPr>
              <a:t> Bar (</a:t>
            </a:r>
            <a:r>
              <a:rPr lang="es-ES" b="1" u="sng" dirty="0" err="1">
                <a:solidFill>
                  <a:schemeClr val="tx2">
                    <a:lumMod val="20000"/>
                    <a:lumOff val="80000"/>
                  </a:schemeClr>
                </a:solidFill>
                <a:latin typeface="Aldrich"/>
                <a:ea typeface="Aldrich"/>
                <a:cs typeface="Aldrich"/>
              </a:rPr>
              <a:t>menuBar</a:t>
            </a:r>
            <a:r>
              <a:rPr lang="es-ES" b="1" u="sng" dirty="0">
                <a:solidFill>
                  <a:schemeClr val="tx2">
                    <a:lumMod val="20000"/>
                    <a:lumOff val="80000"/>
                  </a:schemeClr>
                </a:solidFill>
                <a:latin typeface="Aldrich"/>
                <a:ea typeface="Aldrich"/>
                <a:cs typeface="Aldrich"/>
              </a:rPr>
              <a:t>()): </a:t>
            </a:r>
            <a:r>
              <a:rPr lang="es-ES" dirty="0">
                <a:solidFill>
                  <a:schemeClr val="tx1">
                    <a:lumMod val="95000"/>
                  </a:schemeClr>
                </a:solidFill>
                <a:latin typeface="Aldrich"/>
                <a:ea typeface="Aldrich"/>
                <a:cs typeface="Aldrich"/>
              </a:rPr>
              <a:t>Una barra de menú para agregar elementos como "Archivo", "Editar", etc.</a:t>
            </a:r>
          </a:p>
          <a:p>
            <a:pPr marL="285750" lvl="1" indent="-285750">
              <a:buClr>
                <a:schemeClr val="tx2"/>
              </a:buClr>
              <a:buSzPct val="150000"/>
              <a:buFont typeface="Courier New" pitchFamily="49" charset="0"/>
              <a:buChar char="o"/>
            </a:pPr>
            <a:r>
              <a:rPr lang="es-ES" b="1" u="sng" dirty="0" err="1">
                <a:solidFill>
                  <a:schemeClr val="tx2">
                    <a:lumMod val="20000"/>
                    <a:lumOff val="80000"/>
                  </a:schemeClr>
                </a:solidFill>
                <a:latin typeface="Aldrich"/>
                <a:ea typeface="Aldrich"/>
                <a:cs typeface="Aldrich"/>
              </a:rPr>
              <a:t>Tool</a:t>
            </a:r>
            <a:r>
              <a:rPr lang="es-ES" b="1" u="sng" dirty="0">
                <a:solidFill>
                  <a:schemeClr val="tx2">
                    <a:lumMod val="20000"/>
                    <a:lumOff val="80000"/>
                  </a:schemeClr>
                </a:solidFill>
                <a:latin typeface="Aldrich"/>
                <a:ea typeface="Aldrich"/>
                <a:cs typeface="Aldrich"/>
              </a:rPr>
              <a:t> Bar (</a:t>
            </a:r>
            <a:r>
              <a:rPr lang="es-ES" b="1" u="sng" dirty="0" err="1">
                <a:solidFill>
                  <a:schemeClr val="tx2">
                    <a:lumMod val="20000"/>
                    <a:lumOff val="80000"/>
                  </a:schemeClr>
                </a:solidFill>
                <a:latin typeface="Aldrich"/>
                <a:ea typeface="Aldrich"/>
                <a:cs typeface="Aldrich"/>
              </a:rPr>
              <a:t>addToolBar</a:t>
            </a:r>
            <a:r>
              <a:rPr lang="es-ES" b="1" u="sng" dirty="0">
                <a:solidFill>
                  <a:schemeClr val="tx2">
                    <a:lumMod val="20000"/>
                    <a:lumOff val="80000"/>
                  </a:schemeClr>
                </a:solidFill>
                <a:latin typeface="Aldrich"/>
                <a:ea typeface="Aldrich"/>
                <a:cs typeface="Aldrich"/>
              </a:rPr>
              <a:t>()): </a:t>
            </a:r>
            <a:r>
              <a:rPr lang="es-ES" dirty="0">
                <a:solidFill>
                  <a:schemeClr val="tx1">
                    <a:lumMod val="95000"/>
                  </a:schemeClr>
                </a:solidFill>
                <a:latin typeface="Aldrich"/>
                <a:ea typeface="Aldrich"/>
                <a:cs typeface="Aldrich"/>
              </a:rPr>
              <a:t>Barras de herramientas para agregar botones y acciones.</a:t>
            </a:r>
          </a:p>
          <a:p>
            <a:pPr marL="285750" lvl="1" indent="-285750">
              <a:buClr>
                <a:schemeClr val="tx2"/>
              </a:buClr>
              <a:buSzPct val="150000"/>
              <a:buFont typeface="Courier New" pitchFamily="49" charset="0"/>
              <a:buChar char="o"/>
            </a:pPr>
            <a:r>
              <a:rPr lang="es-ES" b="1" u="sng" dirty="0">
                <a:solidFill>
                  <a:schemeClr val="tx2">
                    <a:lumMod val="20000"/>
                    <a:lumOff val="80000"/>
                  </a:schemeClr>
                </a:solidFill>
                <a:latin typeface="Aldrich"/>
                <a:ea typeface="Aldrich"/>
                <a:cs typeface="Aldrich"/>
              </a:rPr>
              <a:t>Status Bar (</a:t>
            </a:r>
            <a:r>
              <a:rPr lang="es-ES" b="1" u="sng" dirty="0" err="1">
                <a:solidFill>
                  <a:schemeClr val="tx2">
                    <a:lumMod val="20000"/>
                    <a:lumOff val="80000"/>
                  </a:schemeClr>
                </a:solidFill>
                <a:latin typeface="Aldrich"/>
                <a:ea typeface="Aldrich"/>
                <a:cs typeface="Aldrich"/>
              </a:rPr>
              <a:t>statusBar</a:t>
            </a:r>
            <a:r>
              <a:rPr lang="es-ES" b="1" u="sng" dirty="0">
                <a:solidFill>
                  <a:schemeClr val="tx2">
                    <a:lumMod val="20000"/>
                    <a:lumOff val="80000"/>
                  </a:schemeClr>
                </a:solidFill>
                <a:latin typeface="Aldrich"/>
                <a:ea typeface="Aldrich"/>
                <a:cs typeface="Aldrich"/>
              </a:rPr>
              <a:t>())</a:t>
            </a:r>
            <a:r>
              <a:rPr lang="es-ES" u="sng" dirty="0">
                <a:solidFill>
                  <a:schemeClr val="tx2">
                    <a:lumMod val="20000"/>
                    <a:lumOff val="80000"/>
                  </a:schemeClr>
                </a:solidFill>
                <a:latin typeface="Aldrich"/>
                <a:ea typeface="Aldrich"/>
                <a:cs typeface="Aldrich"/>
              </a:rPr>
              <a:t>: </a:t>
            </a:r>
            <a:r>
              <a:rPr lang="es-ES" dirty="0">
                <a:solidFill>
                  <a:schemeClr val="tx1">
                    <a:lumMod val="95000"/>
                  </a:schemeClr>
                </a:solidFill>
                <a:latin typeface="Aldrich"/>
                <a:ea typeface="Aldrich"/>
                <a:cs typeface="Aldrich"/>
              </a:rPr>
              <a:t>Una barra de estado para mostrar información contextual.</a:t>
            </a:r>
          </a:p>
          <a:p>
            <a:pPr marL="285750" lvl="1" indent="-285750">
              <a:buClr>
                <a:schemeClr val="tx2"/>
              </a:buClr>
              <a:buSzPct val="150000"/>
              <a:buFont typeface="Courier New" pitchFamily="49" charset="0"/>
              <a:buChar char="o"/>
            </a:pPr>
            <a:r>
              <a:rPr lang="es-ES" b="1" u="sng" dirty="0">
                <a:solidFill>
                  <a:schemeClr val="tx2">
                    <a:lumMod val="20000"/>
                    <a:lumOff val="80000"/>
                  </a:schemeClr>
                </a:solidFill>
                <a:latin typeface="Aldrich"/>
                <a:ea typeface="Aldrich"/>
                <a:cs typeface="Aldrich"/>
              </a:rPr>
              <a:t>Central </a:t>
            </a:r>
            <a:r>
              <a:rPr lang="es-ES" b="1" u="sng" dirty="0" err="1">
                <a:solidFill>
                  <a:schemeClr val="tx2">
                    <a:lumMod val="20000"/>
                    <a:lumOff val="80000"/>
                  </a:schemeClr>
                </a:solidFill>
                <a:latin typeface="Aldrich"/>
                <a:ea typeface="Aldrich"/>
                <a:cs typeface="Aldrich"/>
              </a:rPr>
              <a:t>Widget</a:t>
            </a:r>
            <a:r>
              <a:rPr lang="es-ES" b="1" u="sng" dirty="0">
                <a:solidFill>
                  <a:schemeClr val="tx2">
                    <a:lumMod val="20000"/>
                    <a:lumOff val="80000"/>
                  </a:schemeClr>
                </a:solidFill>
                <a:latin typeface="Aldrich"/>
                <a:ea typeface="Aldrich"/>
                <a:cs typeface="Aldrich"/>
              </a:rPr>
              <a:t> (</a:t>
            </a:r>
            <a:r>
              <a:rPr lang="es-ES" b="1" u="sng" dirty="0" err="1">
                <a:solidFill>
                  <a:schemeClr val="tx2">
                    <a:lumMod val="20000"/>
                    <a:lumOff val="80000"/>
                  </a:schemeClr>
                </a:solidFill>
                <a:latin typeface="Aldrich"/>
                <a:ea typeface="Aldrich"/>
                <a:cs typeface="Aldrich"/>
              </a:rPr>
              <a:t>setCentralWidget</a:t>
            </a:r>
            <a:r>
              <a:rPr lang="es-ES" b="1" u="sng" dirty="0">
                <a:solidFill>
                  <a:schemeClr val="tx2">
                    <a:lumMod val="20000"/>
                    <a:lumOff val="80000"/>
                  </a:schemeClr>
                </a:solidFill>
                <a:latin typeface="Aldrich"/>
                <a:ea typeface="Aldrich"/>
                <a:cs typeface="Aldrich"/>
              </a:rPr>
              <a:t>())</a:t>
            </a:r>
            <a:r>
              <a:rPr lang="es-ES" u="sng" dirty="0">
                <a:solidFill>
                  <a:schemeClr val="tx2">
                    <a:lumMod val="20000"/>
                    <a:lumOff val="80000"/>
                  </a:schemeClr>
                </a:solidFill>
                <a:latin typeface="Aldrich"/>
                <a:ea typeface="Aldrich"/>
                <a:cs typeface="Aldrich"/>
              </a:rPr>
              <a:t>: </a:t>
            </a:r>
            <a:r>
              <a:rPr lang="es-ES" dirty="0">
                <a:solidFill>
                  <a:schemeClr val="tx1">
                    <a:lumMod val="95000"/>
                  </a:schemeClr>
                </a:solidFill>
                <a:latin typeface="Aldrich"/>
                <a:ea typeface="Aldrich"/>
                <a:cs typeface="Aldrich"/>
              </a:rPr>
              <a:t>Un </a:t>
            </a:r>
            <a:r>
              <a:rPr lang="es-ES" dirty="0" err="1">
                <a:solidFill>
                  <a:schemeClr val="tx1">
                    <a:lumMod val="95000"/>
                  </a:schemeClr>
                </a:solidFill>
                <a:latin typeface="Aldrich"/>
                <a:ea typeface="Aldrich"/>
                <a:cs typeface="Aldrich"/>
              </a:rPr>
              <a:t>widget</a:t>
            </a:r>
            <a:r>
              <a:rPr lang="es-ES" dirty="0">
                <a:solidFill>
                  <a:schemeClr val="tx1">
                    <a:lumMod val="95000"/>
                  </a:schemeClr>
                </a:solidFill>
                <a:latin typeface="Aldrich"/>
                <a:ea typeface="Aldrich"/>
                <a:cs typeface="Aldrich"/>
              </a:rPr>
              <a:t> principal que ocupa el espacio central de la ventana.</a:t>
            </a:r>
          </a:p>
          <a:p>
            <a:pPr marL="285750" indent="-285750">
              <a:buClr>
                <a:schemeClr val="tx1">
                  <a:lumMod val="85000"/>
                </a:schemeClr>
              </a:buClr>
              <a:buSzPct val="150000"/>
              <a:buFont typeface="Arial" pitchFamily="34" charset="0"/>
              <a:buChar char="•"/>
            </a:pPr>
            <a:r>
              <a:rPr lang="es-ES" b="1" u="sng" dirty="0">
                <a:solidFill>
                  <a:schemeClr val="tx2">
                    <a:lumMod val="20000"/>
                    <a:lumOff val="80000"/>
                  </a:schemeClr>
                </a:solidFill>
                <a:latin typeface="Aldrich"/>
                <a:ea typeface="Aldrich"/>
                <a:cs typeface="Aldrich"/>
              </a:rPr>
              <a:t>Ventana completa</a:t>
            </a:r>
            <a:r>
              <a:rPr lang="es-ES" dirty="0">
                <a:solidFill>
                  <a:schemeClr val="tx2">
                    <a:lumMod val="20000"/>
                    <a:lumOff val="80000"/>
                  </a:schemeClr>
                </a:solidFill>
                <a:latin typeface="Aldrich"/>
                <a:ea typeface="Aldrich"/>
                <a:cs typeface="Aldrich"/>
              </a:rPr>
              <a:t>: </a:t>
            </a:r>
            <a:r>
              <a:rPr lang="es-ES" dirty="0">
                <a:solidFill>
                  <a:schemeClr val="tx1">
                    <a:lumMod val="95000"/>
                  </a:schemeClr>
                </a:solidFill>
                <a:latin typeface="Aldrich"/>
                <a:ea typeface="Aldrich"/>
                <a:cs typeface="Aldrich"/>
              </a:rPr>
              <a:t>Ideal para aplicaciones que requieren una interfaz compleja con varios componentes.</a:t>
            </a:r>
          </a:p>
          <a:p>
            <a:pPr marL="285750" indent="-285750">
              <a:buClr>
                <a:schemeClr val="tx1">
                  <a:lumMod val="85000"/>
                </a:schemeClr>
              </a:buClr>
              <a:buSzPct val="150000"/>
              <a:buFont typeface="Arial" pitchFamily="34" charset="0"/>
              <a:buChar char="•"/>
            </a:pPr>
            <a:r>
              <a:rPr lang="es-ES" b="1" u="sng" dirty="0">
                <a:solidFill>
                  <a:schemeClr val="tx2">
                    <a:lumMod val="20000"/>
                    <a:lumOff val="80000"/>
                  </a:schemeClr>
                </a:solidFill>
                <a:latin typeface="Aldrich"/>
                <a:ea typeface="Aldrich"/>
                <a:cs typeface="Aldrich"/>
              </a:rPr>
              <a:t>Acciones y Menús</a:t>
            </a:r>
            <a:r>
              <a:rPr lang="es-ES" dirty="0">
                <a:solidFill>
                  <a:schemeClr val="tx2">
                    <a:lumMod val="20000"/>
                    <a:lumOff val="80000"/>
                  </a:schemeClr>
                </a:solidFill>
                <a:latin typeface="Aldrich"/>
                <a:ea typeface="Aldrich"/>
                <a:cs typeface="Aldrich"/>
              </a:rPr>
              <a:t>: </a:t>
            </a:r>
            <a:r>
              <a:rPr lang="es-ES" dirty="0">
                <a:solidFill>
                  <a:schemeClr val="tx1">
                    <a:lumMod val="95000"/>
                  </a:schemeClr>
                </a:solidFill>
                <a:latin typeface="Aldrich"/>
                <a:ea typeface="Aldrich"/>
                <a:cs typeface="Aldrich"/>
              </a:rPr>
              <a:t>Permite agregar acciones y menús de forma </a:t>
            </a:r>
            <a:r>
              <a:rPr lang="es-ES" dirty="0" smtClean="0">
                <a:solidFill>
                  <a:schemeClr val="tx1">
                    <a:lumMod val="95000"/>
                  </a:schemeClr>
                </a:solidFill>
                <a:latin typeface="Aldrich"/>
                <a:ea typeface="Aldrich"/>
                <a:cs typeface="Aldrich"/>
              </a:rPr>
              <a:t>sencilla.</a:t>
            </a:r>
            <a:endParaRPr lang="es-ES" dirty="0">
              <a:solidFill>
                <a:schemeClr val="tx1">
                  <a:lumMod val="95000"/>
                </a:schemeClr>
              </a:solidFill>
              <a:latin typeface="Aldrich"/>
              <a:ea typeface="Aldrich"/>
              <a:cs typeface="Aldrich"/>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06" y="734370"/>
            <a:ext cx="2433113" cy="154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271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68686" y="691762"/>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354240" y="185945"/>
            <a:ext cx="8414930" cy="572700"/>
          </a:xfrm>
        </p:spPr>
        <p:txBody>
          <a:bodyPr/>
          <a:lstStyle/>
          <a:p>
            <a:pPr algn="l"/>
            <a:r>
              <a:rPr lang="es-AR" dirty="0" smtClean="0"/>
              <a:t>Tipos de Ventanas </a:t>
            </a:r>
            <a:r>
              <a:rPr lang="es-AR" dirty="0"/>
              <a:t>- </a:t>
            </a:r>
            <a:r>
              <a:rPr lang="es-AR" dirty="0" err="1"/>
              <a:t>QMainWindow</a:t>
            </a:r>
            <a:r>
              <a:rPr lang="es-AR" dirty="0"/>
              <a:t> </a:t>
            </a:r>
          </a:p>
        </p:txBody>
      </p:sp>
      <p:sp>
        <p:nvSpPr>
          <p:cNvPr id="7" name="6 Rectángulo"/>
          <p:cNvSpPr/>
          <p:nvPr/>
        </p:nvSpPr>
        <p:spPr>
          <a:xfrm>
            <a:off x="3992880" y="736494"/>
            <a:ext cx="4675780" cy="1815882"/>
          </a:xfrm>
          <a:prstGeom prst="rect">
            <a:avLst/>
          </a:prstGeom>
        </p:spPr>
        <p:txBody>
          <a:bodyPr wrap="square">
            <a:spAutoFit/>
          </a:bodyPr>
          <a:lstStyle/>
          <a:p>
            <a:pPr algn="just"/>
            <a:r>
              <a:rPr lang="es-ES" dirty="0" err="1">
                <a:solidFill>
                  <a:schemeClr val="bg2">
                    <a:lumMod val="75000"/>
                  </a:schemeClr>
                </a:solidFill>
                <a:latin typeface="Aldrich"/>
                <a:ea typeface="Aldrich"/>
                <a:cs typeface="Aldrich"/>
              </a:rPr>
              <a:t>QMainWindow</a:t>
            </a:r>
            <a:r>
              <a:rPr lang="es-ES" dirty="0">
                <a:solidFill>
                  <a:schemeClr val="bg2">
                    <a:lumMod val="75000"/>
                  </a:schemeClr>
                </a:solidFill>
                <a:latin typeface="Aldrich"/>
                <a:ea typeface="Aldrich"/>
                <a:cs typeface="Aldrich"/>
              </a:rPr>
              <a:t> </a:t>
            </a:r>
            <a:r>
              <a:rPr lang="es-ES" dirty="0">
                <a:solidFill>
                  <a:schemeClr val="bg2">
                    <a:lumMod val="40000"/>
                    <a:lumOff val="60000"/>
                  </a:schemeClr>
                </a:solidFill>
                <a:latin typeface="Aldrich"/>
                <a:ea typeface="Aldrich"/>
                <a:cs typeface="Aldrich"/>
              </a:rPr>
              <a:t>es una subclase de </a:t>
            </a:r>
            <a:r>
              <a:rPr lang="es-ES" dirty="0" err="1">
                <a:solidFill>
                  <a:schemeClr val="bg2">
                    <a:lumMod val="40000"/>
                    <a:lumOff val="60000"/>
                  </a:schemeClr>
                </a:solidFill>
                <a:latin typeface="Aldrich"/>
                <a:ea typeface="Aldrich"/>
                <a:cs typeface="Aldrich"/>
              </a:rPr>
              <a:t>QWidget</a:t>
            </a:r>
            <a:r>
              <a:rPr lang="es-ES" dirty="0">
                <a:solidFill>
                  <a:schemeClr val="bg2">
                    <a:lumMod val="40000"/>
                    <a:lumOff val="60000"/>
                  </a:schemeClr>
                </a:solidFill>
                <a:latin typeface="Aldrich"/>
                <a:ea typeface="Aldrich"/>
                <a:cs typeface="Aldrich"/>
              </a:rPr>
              <a:t> diseñada específicamente para crear aplicaciones de ventana principal. Ofrece una estructura de ventana estándar con funcionalidades comunes como una barra de menú, una barra de herramientas, una barra de estado y una área central para el contenido principal.</a:t>
            </a:r>
          </a:p>
        </p:txBody>
      </p:sp>
      <p:sp>
        <p:nvSpPr>
          <p:cNvPr id="10" name="9 Rectángulo"/>
          <p:cNvSpPr/>
          <p:nvPr/>
        </p:nvSpPr>
        <p:spPr>
          <a:xfrm>
            <a:off x="351301" y="2817959"/>
            <a:ext cx="8400484" cy="1384995"/>
          </a:xfrm>
          <a:prstGeom prst="rect">
            <a:avLst/>
          </a:prstGeom>
        </p:spPr>
        <p:txBody>
          <a:bodyPr wrap="square">
            <a:spAutoFit/>
          </a:bodyPr>
          <a:lstStyle/>
          <a:p>
            <a:r>
              <a:rPr lang="es-ES" b="1" u="sng" dirty="0">
                <a:solidFill>
                  <a:schemeClr val="accent1">
                    <a:lumMod val="40000"/>
                    <a:lumOff val="60000"/>
                  </a:schemeClr>
                </a:solidFill>
                <a:latin typeface="Aldrich"/>
                <a:ea typeface="Aldrich"/>
                <a:cs typeface="Aldrich"/>
              </a:rPr>
              <a:t>Métodos </a:t>
            </a:r>
            <a:r>
              <a:rPr lang="es-ES" b="1" u="sng" dirty="0" smtClean="0">
                <a:solidFill>
                  <a:schemeClr val="accent1">
                    <a:lumMod val="40000"/>
                    <a:lumOff val="60000"/>
                  </a:schemeClr>
                </a:solidFill>
                <a:latin typeface="Aldrich"/>
                <a:ea typeface="Aldrich"/>
                <a:cs typeface="Aldrich"/>
              </a:rPr>
              <a:t>Comunes</a:t>
            </a:r>
            <a:r>
              <a:rPr lang="es-ES" dirty="0" smtClean="0">
                <a:solidFill>
                  <a:schemeClr val="accent1">
                    <a:lumMod val="40000"/>
                    <a:lumOff val="60000"/>
                  </a:schemeClr>
                </a:solidFill>
                <a:latin typeface="Aldrich"/>
                <a:ea typeface="Aldrich"/>
                <a:cs typeface="Aldrich"/>
              </a:rPr>
              <a:t>:</a:t>
            </a:r>
          </a:p>
          <a:p>
            <a:pPr marL="285750" indent="-285750">
              <a:buClr>
                <a:schemeClr val="tx1">
                  <a:lumMod val="85000"/>
                </a:schemeClr>
              </a:buClr>
              <a:buSzPct val="150000"/>
              <a:buFont typeface="Arial" pitchFamily="34" charset="0"/>
              <a:buChar char="•"/>
            </a:pPr>
            <a:r>
              <a:rPr lang="es-ES" b="1" dirty="0" err="1" smtClean="0">
                <a:solidFill>
                  <a:schemeClr val="accent1">
                    <a:lumMod val="40000"/>
                    <a:lumOff val="60000"/>
                  </a:schemeClr>
                </a:solidFill>
                <a:latin typeface="Aldrich"/>
                <a:ea typeface="Aldrich"/>
                <a:cs typeface="Aldrich"/>
              </a:rPr>
              <a:t>menuBar</a:t>
            </a:r>
            <a:r>
              <a:rPr lang="es-ES" b="1" dirty="0">
                <a:solidFill>
                  <a:schemeClr val="accent1">
                    <a:lumMod val="40000"/>
                    <a:lumOff val="60000"/>
                  </a:schemeClr>
                </a:solidFill>
                <a:latin typeface="Aldrich"/>
                <a:ea typeface="Aldrich"/>
                <a:cs typeface="Aldrich"/>
              </a:rPr>
              <a:t>(): </a:t>
            </a:r>
            <a:r>
              <a:rPr lang="es-ES" dirty="0">
                <a:solidFill>
                  <a:schemeClr val="accent1">
                    <a:lumMod val="40000"/>
                    <a:lumOff val="60000"/>
                  </a:schemeClr>
                </a:solidFill>
                <a:latin typeface="Aldrich"/>
                <a:ea typeface="Aldrich"/>
                <a:cs typeface="Aldrich"/>
              </a:rPr>
              <a:t>Devuelve la barra de menú de la ventana principal</a:t>
            </a:r>
            <a:r>
              <a:rPr lang="es-ES" dirty="0" smtClean="0">
                <a:solidFill>
                  <a:schemeClr val="accent1">
                    <a:lumMod val="40000"/>
                    <a:lumOff val="60000"/>
                  </a:schemeClr>
                </a:solidFill>
                <a:latin typeface="Aldrich"/>
                <a:ea typeface="Aldrich"/>
                <a:cs typeface="Aldrich"/>
              </a:rPr>
              <a:t>.</a:t>
            </a:r>
          </a:p>
          <a:p>
            <a:pPr marL="285750" indent="-285750">
              <a:buClr>
                <a:schemeClr val="tx1">
                  <a:lumMod val="85000"/>
                </a:schemeClr>
              </a:buClr>
              <a:buSzPct val="150000"/>
              <a:buFont typeface="Arial" pitchFamily="34" charset="0"/>
              <a:buChar char="•"/>
            </a:pPr>
            <a:r>
              <a:rPr lang="es-ES" b="1" dirty="0" err="1" smtClean="0">
                <a:solidFill>
                  <a:schemeClr val="accent1">
                    <a:lumMod val="40000"/>
                    <a:lumOff val="60000"/>
                  </a:schemeClr>
                </a:solidFill>
                <a:latin typeface="Aldrich"/>
                <a:ea typeface="Aldrich"/>
                <a:cs typeface="Aldrich"/>
              </a:rPr>
              <a:t>addToolBar</a:t>
            </a:r>
            <a:r>
              <a:rPr lang="es-ES" b="1" dirty="0" smtClean="0">
                <a:solidFill>
                  <a:schemeClr val="accent1">
                    <a:lumMod val="40000"/>
                    <a:lumOff val="60000"/>
                  </a:schemeClr>
                </a:solidFill>
                <a:latin typeface="Aldrich"/>
                <a:ea typeface="Aldrich"/>
                <a:cs typeface="Aldrich"/>
              </a:rPr>
              <a:t>(</a:t>
            </a:r>
            <a:r>
              <a:rPr lang="es-ES" b="1" dirty="0" err="1" smtClean="0">
                <a:solidFill>
                  <a:schemeClr val="accent1">
                    <a:lumMod val="40000"/>
                    <a:lumOff val="60000"/>
                  </a:schemeClr>
                </a:solidFill>
                <a:latin typeface="Aldrich"/>
                <a:ea typeface="Aldrich"/>
                <a:cs typeface="Aldrich"/>
              </a:rPr>
              <a:t>const</a:t>
            </a:r>
            <a:r>
              <a:rPr lang="es-ES" b="1" dirty="0" smtClean="0">
                <a:solidFill>
                  <a:schemeClr val="accent1">
                    <a:lumMod val="40000"/>
                    <a:lumOff val="60000"/>
                  </a:schemeClr>
                </a:solidFill>
                <a:latin typeface="Aldrich"/>
                <a:ea typeface="Aldrich"/>
                <a:cs typeface="Aldrich"/>
              </a:rPr>
              <a:t> </a:t>
            </a:r>
            <a:r>
              <a:rPr lang="es-ES" b="1" dirty="0" err="1">
                <a:solidFill>
                  <a:schemeClr val="accent1">
                    <a:lumMod val="40000"/>
                    <a:lumOff val="60000"/>
                  </a:schemeClr>
                </a:solidFill>
                <a:latin typeface="Aldrich"/>
                <a:ea typeface="Aldrich"/>
                <a:cs typeface="Aldrich"/>
              </a:rPr>
              <a:t>QString</a:t>
            </a:r>
            <a:r>
              <a:rPr lang="es-ES" b="1" dirty="0">
                <a:solidFill>
                  <a:schemeClr val="accent1">
                    <a:lumMod val="40000"/>
                    <a:lumOff val="60000"/>
                  </a:schemeClr>
                </a:solidFill>
                <a:latin typeface="Aldrich"/>
                <a:ea typeface="Aldrich"/>
                <a:cs typeface="Aldrich"/>
              </a:rPr>
              <a:t> &amp;</a:t>
            </a:r>
            <a:r>
              <a:rPr lang="es-ES" b="1" dirty="0" err="1">
                <a:solidFill>
                  <a:schemeClr val="accent1">
                    <a:lumMod val="40000"/>
                    <a:lumOff val="60000"/>
                  </a:schemeClr>
                </a:solidFill>
                <a:latin typeface="Aldrich"/>
                <a:ea typeface="Aldrich"/>
                <a:cs typeface="Aldrich"/>
              </a:rPr>
              <a:t>title</a:t>
            </a:r>
            <a:r>
              <a:rPr lang="es-ES" b="1" dirty="0">
                <a:solidFill>
                  <a:schemeClr val="accent1">
                    <a:lumMod val="40000"/>
                    <a:lumOff val="60000"/>
                  </a:schemeClr>
                </a:solidFill>
                <a:latin typeface="Aldrich"/>
                <a:ea typeface="Aldrich"/>
                <a:cs typeface="Aldrich"/>
              </a:rPr>
              <a:t>): </a:t>
            </a:r>
            <a:r>
              <a:rPr lang="es-ES" dirty="0">
                <a:solidFill>
                  <a:schemeClr val="accent1">
                    <a:lumMod val="40000"/>
                    <a:lumOff val="60000"/>
                  </a:schemeClr>
                </a:solidFill>
                <a:latin typeface="Aldrich"/>
                <a:ea typeface="Aldrich"/>
                <a:cs typeface="Aldrich"/>
              </a:rPr>
              <a:t>Añade una barra de herramientas con un título específico</a:t>
            </a:r>
            <a:r>
              <a:rPr lang="es-ES" dirty="0" smtClean="0">
                <a:solidFill>
                  <a:schemeClr val="accent1">
                    <a:lumMod val="40000"/>
                    <a:lumOff val="60000"/>
                  </a:schemeClr>
                </a:solidFill>
                <a:latin typeface="Aldrich"/>
                <a:ea typeface="Aldrich"/>
                <a:cs typeface="Aldrich"/>
              </a:rPr>
              <a:t>.</a:t>
            </a:r>
          </a:p>
          <a:p>
            <a:pPr marL="285750" indent="-285750">
              <a:buClr>
                <a:schemeClr val="tx1">
                  <a:lumMod val="85000"/>
                </a:schemeClr>
              </a:buClr>
              <a:buSzPct val="150000"/>
              <a:buFont typeface="Arial" pitchFamily="34" charset="0"/>
              <a:buChar char="•"/>
            </a:pPr>
            <a:r>
              <a:rPr lang="es-ES" b="1" dirty="0" err="1" smtClean="0">
                <a:solidFill>
                  <a:schemeClr val="accent1">
                    <a:lumMod val="40000"/>
                    <a:lumOff val="60000"/>
                  </a:schemeClr>
                </a:solidFill>
                <a:latin typeface="Aldrich"/>
                <a:ea typeface="Aldrich"/>
                <a:cs typeface="Aldrich"/>
              </a:rPr>
              <a:t>setCentralWidget</a:t>
            </a:r>
            <a:r>
              <a:rPr lang="es-ES" b="1" dirty="0" smtClean="0">
                <a:solidFill>
                  <a:schemeClr val="accent1">
                    <a:lumMod val="40000"/>
                    <a:lumOff val="60000"/>
                  </a:schemeClr>
                </a:solidFill>
                <a:latin typeface="Aldrich"/>
                <a:ea typeface="Aldrich"/>
                <a:cs typeface="Aldrich"/>
              </a:rPr>
              <a:t>(</a:t>
            </a:r>
            <a:r>
              <a:rPr lang="es-ES" b="1" dirty="0" err="1" smtClean="0">
                <a:solidFill>
                  <a:schemeClr val="accent1">
                    <a:lumMod val="40000"/>
                    <a:lumOff val="60000"/>
                  </a:schemeClr>
                </a:solidFill>
                <a:latin typeface="Aldrich"/>
                <a:ea typeface="Aldrich"/>
                <a:cs typeface="Aldrich"/>
              </a:rPr>
              <a:t>QWidget</a:t>
            </a:r>
            <a:r>
              <a:rPr lang="es-ES" b="1" dirty="0" smtClean="0">
                <a:solidFill>
                  <a:schemeClr val="accent1">
                    <a:lumMod val="40000"/>
                    <a:lumOff val="60000"/>
                  </a:schemeClr>
                </a:solidFill>
                <a:latin typeface="Aldrich"/>
                <a:ea typeface="Aldrich"/>
                <a:cs typeface="Aldrich"/>
              </a:rPr>
              <a:t> </a:t>
            </a:r>
            <a:r>
              <a:rPr lang="es-ES" b="1" dirty="0">
                <a:solidFill>
                  <a:schemeClr val="accent1">
                    <a:lumMod val="40000"/>
                    <a:lumOff val="60000"/>
                  </a:schemeClr>
                </a:solidFill>
                <a:latin typeface="Aldrich"/>
                <a:ea typeface="Aldrich"/>
                <a:cs typeface="Aldrich"/>
              </a:rPr>
              <a:t>*</a:t>
            </a:r>
            <a:r>
              <a:rPr lang="es-ES" b="1" dirty="0" err="1">
                <a:solidFill>
                  <a:schemeClr val="accent1">
                    <a:lumMod val="40000"/>
                    <a:lumOff val="60000"/>
                  </a:schemeClr>
                </a:solidFill>
                <a:latin typeface="Aldrich"/>
                <a:ea typeface="Aldrich"/>
                <a:cs typeface="Aldrich"/>
              </a:rPr>
              <a:t>widget</a:t>
            </a:r>
            <a:r>
              <a:rPr lang="es-ES" b="1" dirty="0">
                <a:solidFill>
                  <a:schemeClr val="accent1">
                    <a:lumMod val="40000"/>
                    <a:lumOff val="60000"/>
                  </a:schemeClr>
                </a:solidFill>
                <a:latin typeface="Aldrich"/>
                <a:ea typeface="Aldrich"/>
                <a:cs typeface="Aldrich"/>
              </a:rPr>
              <a:t>): </a:t>
            </a:r>
            <a:r>
              <a:rPr lang="es-ES" dirty="0">
                <a:solidFill>
                  <a:schemeClr val="accent1">
                    <a:lumMod val="40000"/>
                    <a:lumOff val="60000"/>
                  </a:schemeClr>
                </a:solidFill>
                <a:latin typeface="Aldrich"/>
                <a:ea typeface="Aldrich"/>
                <a:cs typeface="Aldrich"/>
              </a:rPr>
              <a:t>Establece el </a:t>
            </a:r>
            <a:r>
              <a:rPr lang="es-ES" dirty="0" err="1">
                <a:solidFill>
                  <a:schemeClr val="accent1">
                    <a:lumMod val="40000"/>
                    <a:lumOff val="60000"/>
                  </a:schemeClr>
                </a:solidFill>
                <a:latin typeface="Aldrich"/>
                <a:ea typeface="Aldrich"/>
                <a:cs typeface="Aldrich"/>
              </a:rPr>
              <a:t>widget</a:t>
            </a:r>
            <a:r>
              <a:rPr lang="es-ES" dirty="0">
                <a:solidFill>
                  <a:schemeClr val="accent1">
                    <a:lumMod val="40000"/>
                    <a:lumOff val="60000"/>
                  </a:schemeClr>
                </a:solidFill>
                <a:latin typeface="Aldrich"/>
                <a:ea typeface="Aldrich"/>
                <a:cs typeface="Aldrich"/>
              </a:rPr>
              <a:t> central de la ventana</a:t>
            </a:r>
            <a:r>
              <a:rPr lang="es-ES" dirty="0" smtClean="0">
                <a:solidFill>
                  <a:schemeClr val="accent1">
                    <a:lumMod val="40000"/>
                    <a:lumOff val="60000"/>
                  </a:schemeClr>
                </a:solidFill>
                <a:latin typeface="Aldrich"/>
                <a:ea typeface="Aldrich"/>
                <a:cs typeface="Aldrich"/>
              </a:rPr>
              <a:t>.</a:t>
            </a:r>
          </a:p>
          <a:p>
            <a:pPr marL="285750" indent="-285750">
              <a:buClr>
                <a:schemeClr val="tx1">
                  <a:lumMod val="85000"/>
                </a:schemeClr>
              </a:buClr>
              <a:buSzPct val="150000"/>
              <a:buFont typeface="Arial" pitchFamily="34" charset="0"/>
              <a:buChar char="•"/>
            </a:pPr>
            <a:r>
              <a:rPr lang="es-ES" b="1" dirty="0" err="1" smtClean="0">
                <a:solidFill>
                  <a:schemeClr val="accent1">
                    <a:lumMod val="40000"/>
                    <a:lumOff val="60000"/>
                  </a:schemeClr>
                </a:solidFill>
                <a:latin typeface="Aldrich"/>
                <a:ea typeface="Aldrich"/>
                <a:cs typeface="Aldrich"/>
              </a:rPr>
              <a:t>statusBar</a:t>
            </a:r>
            <a:r>
              <a:rPr lang="es-ES" b="1" dirty="0">
                <a:solidFill>
                  <a:schemeClr val="accent1">
                    <a:lumMod val="40000"/>
                    <a:lumOff val="60000"/>
                  </a:schemeClr>
                </a:solidFill>
                <a:latin typeface="Aldrich"/>
                <a:ea typeface="Aldrich"/>
                <a:cs typeface="Aldrich"/>
              </a:rPr>
              <a:t>(): </a:t>
            </a:r>
            <a:r>
              <a:rPr lang="es-ES" dirty="0">
                <a:solidFill>
                  <a:schemeClr val="accent1">
                    <a:lumMod val="40000"/>
                    <a:lumOff val="60000"/>
                  </a:schemeClr>
                </a:solidFill>
                <a:latin typeface="Aldrich"/>
                <a:ea typeface="Aldrich"/>
                <a:cs typeface="Aldrich"/>
              </a:rPr>
              <a:t>Devuelve la barra de estado para mostrar mensajes.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90" y="722178"/>
            <a:ext cx="3387677" cy="214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590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86339" y="68751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354240" y="185945"/>
            <a:ext cx="8414930" cy="572700"/>
          </a:xfrm>
        </p:spPr>
        <p:txBody>
          <a:bodyPr/>
          <a:lstStyle/>
          <a:p>
            <a:pPr algn="l"/>
            <a:r>
              <a:rPr lang="es-AR" dirty="0" smtClean="0"/>
              <a:t>Tipos de Ventanas - </a:t>
            </a:r>
            <a:r>
              <a:rPr lang="es-AR" dirty="0" err="1" smtClean="0"/>
              <a:t>QDialog</a:t>
            </a:r>
            <a:endParaRPr lang="es-AR" dirty="0"/>
          </a:p>
        </p:txBody>
      </p:sp>
      <p:sp>
        <p:nvSpPr>
          <p:cNvPr id="7" name="6 Rectángulo"/>
          <p:cNvSpPr/>
          <p:nvPr/>
        </p:nvSpPr>
        <p:spPr>
          <a:xfrm>
            <a:off x="3169920" y="789235"/>
            <a:ext cx="5498740" cy="1169551"/>
          </a:xfrm>
          <a:prstGeom prst="rect">
            <a:avLst/>
          </a:prstGeom>
        </p:spPr>
        <p:txBody>
          <a:bodyPr wrap="square">
            <a:spAutoFit/>
          </a:bodyPr>
          <a:lstStyle/>
          <a:p>
            <a:pPr algn="just"/>
            <a:r>
              <a:rPr lang="es-ES" dirty="0" err="1">
                <a:solidFill>
                  <a:schemeClr val="bg2">
                    <a:lumMod val="75000"/>
                  </a:schemeClr>
                </a:solidFill>
                <a:latin typeface="Aldrich"/>
                <a:ea typeface="Aldrich"/>
                <a:cs typeface="Aldrich"/>
              </a:rPr>
              <a:t>QDialog</a:t>
            </a:r>
            <a:r>
              <a:rPr lang="es-ES" dirty="0">
                <a:solidFill>
                  <a:schemeClr val="bg2">
                    <a:lumMod val="75000"/>
                  </a:schemeClr>
                </a:solidFill>
                <a:latin typeface="Aldrich"/>
                <a:ea typeface="Aldrich"/>
                <a:cs typeface="Aldrich"/>
              </a:rPr>
              <a:t> </a:t>
            </a:r>
            <a:r>
              <a:rPr lang="es-ES" dirty="0">
                <a:solidFill>
                  <a:schemeClr val="bg2">
                    <a:lumMod val="60000"/>
                    <a:lumOff val="40000"/>
                  </a:schemeClr>
                </a:solidFill>
                <a:latin typeface="Aldrich"/>
                <a:ea typeface="Aldrich"/>
                <a:cs typeface="Aldrich"/>
              </a:rPr>
              <a:t>es una subclase de </a:t>
            </a:r>
            <a:r>
              <a:rPr lang="es-ES" dirty="0" err="1">
                <a:solidFill>
                  <a:schemeClr val="bg2">
                    <a:lumMod val="60000"/>
                    <a:lumOff val="40000"/>
                  </a:schemeClr>
                </a:solidFill>
                <a:latin typeface="Aldrich"/>
                <a:ea typeface="Aldrich"/>
                <a:cs typeface="Aldrich"/>
              </a:rPr>
              <a:t>QWidget</a:t>
            </a:r>
            <a:r>
              <a:rPr lang="es-ES" dirty="0">
                <a:solidFill>
                  <a:schemeClr val="bg2">
                    <a:lumMod val="60000"/>
                    <a:lumOff val="40000"/>
                  </a:schemeClr>
                </a:solidFill>
                <a:latin typeface="Aldrich"/>
                <a:ea typeface="Aldrich"/>
                <a:cs typeface="Aldrich"/>
              </a:rPr>
              <a:t> diseñada específicamente para representar ventanas de diálogo modales o no modales. Su propósito principal es interactuar con el usuario para solicitar información o proporcionar mensajes.</a:t>
            </a:r>
          </a:p>
        </p:txBody>
      </p:sp>
      <p:sp>
        <p:nvSpPr>
          <p:cNvPr id="10" name="9 Rectángulo"/>
          <p:cNvSpPr/>
          <p:nvPr/>
        </p:nvSpPr>
        <p:spPr>
          <a:xfrm>
            <a:off x="403992" y="2466837"/>
            <a:ext cx="8365178" cy="2462213"/>
          </a:xfrm>
          <a:prstGeom prst="rect">
            <a:avLst/>
          </a:prstGeom>
        </p:spPr>
        <p:txBody>
          <a:bodyPr wrap="square">
            <a:spAutoFit/>
          </a:bodyPr>
          <a:lstStyle/>
          <a:p>
            <a:pPr algn="just">
              <a:buClr>
                <a:schemeClr val="tx1">
                  <a:lumMod val="85000"/>
                </a:schemeClr>
              </a:buClr>
              <a:buSzPct val="150000"/>
            </a:pPr>
            <a:r>
              <a:rPr lang="es-AR" b="1" u="sng" dirty="0" smtClean="0">
                <a:solidFill>
                  <a:srgbClr val="FFCC66"/>
                </a:solidFill>
                <a:latin typeface="Aldrich"/>
                <a:ea typeface="Aldrich"/>
                <a:cs typeface="Aldrich"/>
              </a:rPr>
              <a:t>Características</a:t>
            </a:r>
            <a:r>
              <a:rPr lang="es-AR" u="sng" dirty="0" smtClean="0">
                <a:solidFill>
                  <a:srgbClr val="FFCC66"/>
                </a:solidFill>
                <a:latin typeface="Aldrich"/>
                <a:ea typeface="Aldrich"/>
                <a:cs typeface="Aldrich"/>
              </a:rPr>
              <a:t>:</a:t>
            </a:r>
            <a:endParaRPr lang="es-AR" u="sng" dirty="0">
              <a:solidFill>
                <a:srgbClr val="FFCC66"/>
              </a:solidFill>
              <a:latin typeface="Aldrich"/>
              <a:ea typeface="Aldrich"/>
              <a:cs typeface="Aldrich"/>
            </a:endParaRPr>
          </a:p>
          <a:p>
            <a:pPr marL="285750" indent="-285750" algn="just">
              <a:buClr>
                <a:schemeClr val="tx1">
                  <a:lumMod val="85000"/>
                </a:schemeClr>
              </a:buClr>
              <a:buSzPct val="150000"/>
              <a:buFont typeface="Arial" pitchFamily="34" charset="0"/>
              <a:buChar char="•"/>
            </a:pPr>
            <a:r>
              <a:rPr lang="es-ES" b="1" dirty="0">
                <a:solidFill>
                  <a:srgbClr val="FFCC66"/>
                </a:solidFill>
                <a:latin typeface="Aldrich"/>
                <a:ea typeface="Aldrich"/>
                <a:cs typeface="Aldrich"/>
              </a:rPr>
              <a:t>Modales</a:t>
            </a:r>
            <a:r>
              <a:rPr lang="es-ES" dirty="0">
                <a:solidFill>
                  <a:srgbClr val="FFCC66"/>
                </a:solidFill>
                <a:latin typeface="Aldrich"/>
                <a:ea typeface="Aldrich"/>
                <a:cs typeface="Aldrich"/>
              </a:rPr>
              <a:t>: Un </a:t>
            </a:r>
            <a:r>
              <a:rPr lang="es-ES" dirty="0" err="1">
                <a:solidFill>
                  <a:srgbClr val="FFCC66"/>
                </a:solidFill>
                <a:latin typeface="Aldrich"/>
                <a:ea typeface="Aldrich"/>
                <a:cs typeface="Aldrich"/>
              </a:rPr>
              <a:t>QDialog</a:t>
            </a:r>
            <a:r>
              <a:rPr lang="es-ES" dirty="0">
                <a:solidFill>
                  <a:srgbClr val="FFCC66"/>
                </a:solidFill>
                <a:latin typeface="Aldrich"/>
                <a:ea typeface="Aldrich"/>
                <a:cs typeface="Aldrich"/>
              </a:rPr>
              <a:t> puede ser modal o no modal. Un diálogo modal bloquea la interacción con otras ventanas de la aplicación hasta que el diálogo se cierra. Esto es útil para diálogos que requieren la atención del usuario antes de continuar</a:t>
            </a:r>
            <a:r>
              <a:rPr lang="es-ES" dirty="0" smtClean="0">
                <a:solidFill>
                  <a:srgbClr val="FFCC66"/>
                </a:solidFill>
                <a:latin typeface="Aldrich"/>
                <a:ea typeface="Aldrich"/>
                <a:cs typeface="Aldrich"/>
              </a:rPr>
              <a:t>.</a:t>
            </a:r>
          </a:p>
          <a:p>
            <a:pPr marL="285750" indent="-285750" algn="just">
              <a:buClr>
                <a:schemeClr val="tx1">
                  <a:lumMod val="85000"/>
                </a:schemeClr>
              </a:buClr>
              <a:buSzPct val="150000"/>
              <a:buFont typeface="Arial" pitchFamily="34" charset="0"/>
              <a:buChar char="•"/>
            </a:pPr>
            <a:r>
              <a:rPr lang="es-ES" b="1" dirty="0" smtClean="0">
                <a:solidFill>
                  <a:srgbClr val="FFCC66"/>
                </a:solidFill>
                <a:latin typeface="Aldrich"/>
                <a:ea typeface="Aldrich"/>
                <a:cs typeface="Aldrich"/>
              </a:rPr>
              <a:t>Ejecución </a:t>
            </a:r>
            <a:r>
              <a:rPr lang="es-ES" b="1" dirty="0">
                <a:solidFill>
                  <a:srgbClr val="FFCC66"/>
                </a:solidFill>
                <a:latin typeface="Aldrich"/>
                <a:ea typeface="Aldrich"/>
                <a:cs typeface="Aldrich"/>
              </a:rPr>
              <a:t>Síncrona</a:t>
            </a:r>
            <a:r>
              <a:rPr lang="es-ES" dirty="0">
                <a:solidFill>
                  <a:srgbClr val="FFCC66"/>
                </a:solidFill>
                <a:latin typeface="Aldrich"/>
                <a:ea typeface="Aldrich"/>
                <a:cs typeface="Aldrich"/>
              </a:rPr>
              <a:t>: Tiene métodos como </a:t>
            </a:r>
            <a:r>
              <a:rPr lang="es-ES" dirty="0" err="1">
                <a:solidFill>
                  <a:srgbClr val="FFCC66"/>
                </a:solidFill>
                <a:latin typeface="Aldrich"/>
                <a:ea typeface="Aldrich"/>
                <a:cs typeface="Aldrich"/>
              </a:rPr>
              <a:t>exec</a:t>
            </a:r>
            <a:r>
              <a:rPr lang="es-ES" dirty="0">
                <a:solidFill>
                  <a:srgbClr val="FFCC66"/>
                </a:solidFill>
                <a:latin typeface="Aldrich"/>
                <a:ea typeface="Aldrich"/>
                <a:cs typeface="Aldrich"/>
              </a:rPr>
              <a:t>() que bloquean el flujo del programa hasta que el diálogo se cierra, devolviendo un valor que indica cómo se cerró el diálogo (</a:t>
            </a:r>
            <a:r>
              <a:rPr lang="es-ES" dirty="0" err="1">
                <a:solidFill>
                  <a:srgbClr val="FFCC66"/>
                </a:solidFill>
                <a:latin typeface="Aldrich"/>
                <a:ea typeface="Aldrich"/>
                <a:cs typeface="Aldrich"/>
              </a:rPr>
              <a:t>Accepted</a:t>
            </a:r>
            <a:r>
              <a:rPr lang="es-ES" dirty="0">
                <a:solidFill>
                  <a:srgbClr val="FFCC66"/>
                </a:solidFill>
                <a:latin typeface="Aldrich"/>
                <a:ea typeface="Aldrich"/>
                <a:cs typeface="Aldrich"/>
              </a:rPr>
              <a:t> o </a:t>
            </a:r>
            <a:r>
              <a:rPr lang="es-ES" dirty="0" err="1">
                <a:solidFill>
                  <a:srgbClr val="FFCC66"/>
                </a:solidFill>
                <a:latin typeface="Aldrich"/>
                <a:ea typeface="Aldrich"/>
                <a:cs typeface="Aldrich"/>
              </a:rPr>
              <a:t>Rejected</a:t>
            </a:r>
            <a:r>
              <a:rPr lang="es-ES" dirty="0" smtClean="0">
                <a:solidFill>
                  <a:srgbClr val="FFCC66"/>
                </a:solidFill>
                <a:latin typeface="Aldrich"/>
                <a:ea typeface="Aldrich"/>
                <a:cs typeface="Aldrich"/>
              </a:rPr>
              <a:t>).</a:t>
            </a:r>
          </a:p>
          <a:p>
            <a:pPr marL="285750" indent="-285750" algn="just">
              <a:buClr>
                <a:schemeClr val="tx1">
                  <a:lumMod val="85000"/>
                </a:schemeClr>
              </a:buClr>
              <a:buSzPct val="150000"/>
              <a:buFont typeface="Arial" pitchFamily="34" charset="0"/>
              <a:buChar char="•"/>
            </a:pPr>
            <a:r>
              <a:rPr lang="es-ES" b="1" dirty="0" smtClean="0">
                <a:solidFill>
                  <a:srgbClr val="FFCC66"/>
                </a:solidFill>
                <a:latin typeface="Aldrich"/>
                <a:ea typeface="Aldrich"/>
                <a:cs typeface="Aldrich"/>
              </a:rPr>
              <a:t>Botones </a:t>
            </a:r>
            <a:r>
              <a:rPr lang="es-ES" b="1" dirty="0">
                <a:solidFill>
                  <a:srgbClr val="FFCC66"/>
                </a:solidFill>
                <a:latin typeface="Aldrich"/>
                <a:ea typeface="Aldrich"/>
                <a:cs typeface="Aldrich"/>
              </a:rPr>
              <a:t>estándar</a:t>
            </a:r>
            <a:r>
              <a:rPr lang="es-ES" dirty="0">
                <a:solidFill>
                  <a:srgbClr val="FFCC66"/>
                </a:solidFill>
                <a:latin typeface="Aldrich"/>
                <a:ea typeface="Aldrich"/>
                <a:cs typeface="Aldrich"/>
              </a:rPr>
              <a:t>: Los diálogos suelen tener botones predefinidos como "OK", "Cancel", "Yes", "No", etc. Esto facilita la creación de diálogos con respuestas típicas</a:t>
            </a:r>
            <a:r>
              <a:rPr lang="es-ES" dirty="0" smtClean="0">
                <a:solidFill>
                  <a:srgbClr val="FFCC66"/>
                </a:solidFill>
                <a:latin typeface="Aldrich"/>
                <a:ea typeface="Aldrich"/>
                <a:cs typeface="Aldrich"/>
              </a:rPr>
              <a:t>.</a:t>
            </a:r>
          </a:p>
          <a:p>
            <a:pPr marL="285750" indent="-285750" algn="just">
              <a:buClr>
                <a:schemeClr val="tx1">
                  <a:lumMod val="85000"/>
                </a:schemeClr>
              </a:buClr>
              <a:buSzPct val="150000"/>
              <a:buFont typeface="Arial" pitchFamily="34" charset="0"/>
              <a:buChar char="•"/>
            </a:pPr>
            <a:r>
              <a:rPr lang="es-ES" b="1" dirty="0" smtClean="0">
                <a:solidFill>
                  <a:srgbClr val="FFCC66"/>
                </a:solidFill>
                <a:latin typeface="Aldrich"/>
                <a:ea typeface="Aldrich"/>
                <a:cs typeface="Aldrich"/>
              </a:rPr>
              <a:t>Personalizable</a:t>
            </a:r>
            <a:r>
              <a:rPr lang="es-ES" dirty="0">
                <a:solidFill>
                  <a:srgbClr val="FFCC66"/>
                </a:solidFill>
                <a:latin typeface="Aldrich"/>
                <a:ea typeface="Aldrich"/>
                <a:cs typeface="Aldrich"/>
              </a:rPr>
              <a:t>: Aunque su estructura está orientada a interacciones específicas, se puede personalizar añadiendo </a:t>
            </a:r>
            <a:r>
              <a:rPr lang="es-ES" dirty="0" err="1">
                <a:solidFill>
                  <a:srgbClr val="FFCC66"/>
                </a:solidFill>
                <a:latin typeface="Aldrich"/>
                <a:ea typeface="Aldrich"/>
                <a:cs typeface="Aldrich"/>
              </a:rPr>
              <a:t>widgets</a:t>
            </a:r>
            <a:r>
              <a:rPr lang="es-ES" dirty="0">
                <a:solidFill>
                  <a:srgbClr val="FFCC66"/>
                </a:solidFill>
                <a:latin typeface="Aldrich"/>
                <a:ea typeface="Aldrich"/>
                <a:cs typeface="Aldrich"/>
              </a:rPr>
              <a:t> adicionales para recoger datos del usuario.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47" y="774933"/>
            <a:ext cx="2595865" cy="174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578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68686" y="68751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354240" y="185945"/>
            <a:ext cx="8414930" cy="572700"/>
          </a:xfrm>
        </p:spPr>
        <p:txBody>
          <a:bodyPr/>
          <a:lstStyle/>
          <a:p>
            <a:pPr algn="l"/>
            <a:r>
              <a:rPr lang="es-AR" dirty="0" smtClean="0"/>
              <a:t>Tipos de Ventanas - </a:t>
            </a:r>
            <a:r>
              <a:rPr lang="es-AR" dirty="0" err="1" smtClean="0"/>
              <a:t>QDialog</a:t>
            </a:r>
            <a:endParaRPr lang="es-AR" dirty="0"/>
          </a:p>
        </p:txBody>
      </p:sp>
      <p:sp>
        <p:nvSpPr>
          <p:cNvPr id="7" name="6 Rectángulo"/>
          <p:cNvSpPr/>
          <p:nvPr/>
        </p:nvSpPr>
        <p:spPr>
          <a:xfrm>
            <a:off x="3651504" y="789235"/>
            <a:ext cx="5017156" cy="1169551"/>
          </a:xfrm>
          <a:prstGeom prst="rect">
            <a:avLst/>
          </a:prstGeom>
        </p:spPr>
        <p:txBody>
          <a:bodyPr wrap="square">
            <a:spAutoFit/>
          </a:bodyPr>
          <a:lstStyle/>
          <a:p>
            <a:pPr algn="just"/>
            <a:r>
              <a:rPr lang="es-ES" dirty="0" err="1">
                <a:solidFill>
                  <a:schemeClr val="bg2">
                    <a:lumMod val="75000"/>
                  </a:schemeClr>
                </a:solidFill>
                <a:latin typeface="Aldrich"/>
                <a:ea typeface="Aldrich"/>
                <a:cs typeface="Aldrich"/>
              </a:rPr>
              <a:t>QDialog</a:t>
            </a:r>
            <a:r>
              <a:rPr lang="es-ES" dirty="0">
                <a:solidFill>
                  <a:schemeClr val="bg2">
                    <a:lumMod val="75000"/>
                  </a:schemeClr>
                </a:solidFill>
                <a:latin typeface="Aldrich"/>
                <a:ea typeface="Aldrich"/>
                <a:cs typeface="Aldrich"/>
              </a:rPr>
              <a:t> </a:t>
            </a:r>
            <a:r>
              <a:rPr lang="es-ES" dirty="0">
                <a:solidFill>
                  <a:schemeClr val="bg2">
                    <a:lumMod val="40000"/>
                    <a:lumOff val="60000"/>
                  </a:schemeClr>
                </a:solidFill>
                <a:latin typeface="Aldrich"/>
                <a:ea typeface="Aldrich"/>
                <a:cs typeface="Aldrich"/>
              </a:rPr>
              <a:t>es una subclase de </a:t>
            </a:r>
            <a:r>
              <a:rPr lang="es-ES" dirty="0" err="1">
                <a:solidFill>
                  <a:schemeClr val="bg2">
                    <a:lumMod val="40000"/>
                    <a:lumOff val="60000"/>
                  </a:schemeClr>
                </a:solidFill>
                <a:latin typeface="Aldrich"/>
                <a:ea typeface="Aldrich"/>
                <a:cs typeface="Aldrich"/>
              </a:rPr>
              <a:t>QWidget</a:t>
            </a:r>
            <a:r>
              <a:rPr lang="es-ES" dirty="0">
                <a:solidFill>
                  <a:schemeClr val="bg2">
                    <a:lumMod val="40000"/>
                    <a:lumOff val="60000"/>
                  </a:schemeClr>
                </a:solidFill>
                <a:latin typeface="Aldrich"/>
                <a:ea typeface="Aldrich"/>
                <a:cs typeface="Aldrich"/>
              </a:rPr>
              <a:t> diseñada específicamente para representar ventanas de diálogo modales o no modales. Su propósito principal es interactuar con el usuario para solicitar información o proporcionar mensajes.</a:t>
            </a:r>
          </a:p>
        </p:txBody>
      </p:sp>
      <p:sp>
        <p:nvSpPr>
          <p:cNvPr id="10" name="9 Rectángulo"/>
          <p:cNvSpPr/>
          <p:nvPr/>
        </p:nvSpPr>
        <p:spPr>
          <a:xfrm>
            <a:off x="471048" y="2978901"/>
            <a:ext cx="8197612" cy="1600438"/>
          </a:xfrm>
          <a:prstGeom prst="rect">
            <a:avLst/>
          </a:prstGeom>
        </p:spPr>
        <p:txBody>
          <a:bodyPr wrap="square">
            <a:spAutoFit/>
          </a:bodyPr>
          <a:lstStyle/>
          <a:p>
            <a:pPr algn="just">
              <a:buClr>
                <a:schemeClr val="tx1">
                  <a:lumMod val="85000"/>
                </a:schemeClr>
              </a:buClr>
              <a:buSzPct val="150000"/>
            </a:pPr>
            <a:r>
              <a:rPr lang="es-ES" b="1" u="sng" dirty="0">
                <a:solidFill>
                  <a:schemeClr val="accent1">
                    <a:lumMod val="40000"/>
                    <a:lumOff val="60000"/>
                  </a:schemeClr>
                </a:solidFill>
                <a:latin typeface="Aldrich"/>
                <a:ea typeface="Aldrich"/>
                <a:cs typeface="Aldrich"/>
              </a:rPr>
              <a:t>Métodos C</a:t>
            </a:r>
            <a:r>
              <a:rPr lang="es-ES" b="1" u="sng" dirty="0" smtClean="0">
                <a:solidFill>
                  <a:schemeClr val="accent1">
                    <a:lumMod val="40000"/>
                    <a:lumOff val="60000"/>
                  </a:schemeClr>
                </a:solidFill>
                <a:latin typeface="Aldrich"/>
                <a:ea typeface="Aldrich"/>
                <a:cs typeface="Aldrich"/>
              </a:rPr>
              <a:t>omunes</a:t>
            </a:r>
            <a:r>
              <a:rPr lang="es-ES" b="1" dirty="0" smtClean="0">
                <a:solidFill>
                  <a:schemeClr val="accent1">
                    <a:lumMod val="40000"/>
                    <a:lumOff val="60000"/>
                  </a:schemeClr>
                </a:solidFill>
                <a:latin typeface="Aldrich"/>
                <a:ea typeface="Aldrich"/>
                <a:cs typeface="Aldrich"/>
              </a:rPr>
              <a:t>:</a:t>
            </a:r>
          </a:p>
          <a:p>
            <a:pPr marL="285750" indent="-285750" algn="just">
              <a:buClr>
                <a:schemeClr val="tx1">
                  <a:lumMod val="85000"/>
                </a:schemeClr>
              </a:buClr>
              <a:buSzPct val="150000"/>
              <a:buFont typeface="Arial" pitchFamily="34" charset="0"/>
              <a:buChar char="•"/>
            </a:pPr>
            <a:r>
              <a:rPr lang="es-ES" b="1" dirty="0" err="1" smtClean="0">
                <a:solidFill>
                  <a:schemeClr val="accent1">
                    <a:lumMod val="40000"/>
                    <a:lumOff val="60000"/>
                  </a:schemeClr>
                </a:solidFill>
                <a:latin typeface="Aldrich"/>
                <a:ea typeface="Aldrich"/>
                <a:cs typeface="Aldrich"/>
              </a:rPr>
              <a:t>exec</a:t>
            </a:r>
            <a:r>
              <a:rPr lang="es-ES" b="1" dirty="0">
                <a:solidFill>
                  <a:schemeClr val="accent1">
                    <a:lumMod val="40000"/>
                    <a:lumOff val="60000"/>
                  </a:schemeClr>
                </a:solidFill>
                <a:latin typeface="Aldrich"/>
                <a:ea typeface="Aldrich"/>
                <a:cs typeface="Aldrich"/>
              </a:rPr>
              <a:t>()</a:t>
            </a:r>
            <a:r>
              <a:rPr lang="es-ES" dirty="0">
                <a:solidFill>
                  <a:schemeClr val="accent1">
                    <a:lumMod val="40000"/>
                    <a:lumOff val="60000"/>
                  </a:schemeClr>
                </a:solidFill>
                <a:latin typeface="Aldrich"/>
                <a:ea typeface="Aldrich"/>
                <a:cs typeface="Aldrich"/>
              </a:rPr>
              <a:t>: </a:t>
            </a:r>
            <a:r>
              <a:rPr lang="es-ES" dirty="0" smtClean="0">
                <a:solidFill>
                  <a:schemeClr val="accent1">
                    <a:lumMod val="40000"/>
                    <a:lumOff val="60000"/>
                  </a:schemeClr>
                </a:solidFill>
                <a:latin typeface="Aldrich"/>
                <a:ea typeface="Aldrich"/>
                <a:cs typeface="Aldrich"/>
              </a:rPr>
              <a:t>Muestra </a:t>
            </a:r>
            <a:r>
              <a:rPr lang="es-ES" dirty="0">
                <a:solidFill>
                  <a:schemeClr val="accent1">
                    <a:lumMod val="40000"/>
                    <a:lumOff val="60000"/>
                  </a:schemeClr>
                </a:solidFill>
                <a:latin typeface="Aldrich"/>
                <a:ea typeface="Aldrich"/>
                <a:cs typeface="Aldrich"/>
              </a:rPr>
              <a:t>el diálogo de manera modal y bloquea el resto de la aplicación hasta que se cierra. Devuelve </a:t>
            </a:r>
            <a:r>
              <a:rPr lang="es-ES" dirty="0" err="1">
                <a:solidFill>
                  <a:schemeClr val="accent1">
                    <a:lumMod val="40000"/>
                    <a:lumOff val="60000"/>
                  </a:schemeClr>
                </a:solidFill>
                <a:latin typeface="Aldrich"/>
                <a:ea typeface="Aldrich"/>
                <a:cs typeface="Aldrich"/>
              </a:rPr>
              <a:t>QDialog</a:t>
            </a:r>
            <a:r>
              <a:rPr lang="es-ES" dirty="0">
                <a:solidFill>
                  <a:schemeClr val="accent1">
                    <a:lumMod val="40000"/>
                    <a:lumOff val="60000"/>
                  </a:schemeClr>
                </a:solidFill>
                <a:latin typeface="Aldrich"/>
                <a:ea typeface="Aldrich"/>
                <a:cs typeface="Aldrich"/>
              </a:rPr>
              <a:t>::</a:t>
            </a:r>
            <a:r>
              <a:rPr lang="es-ES" dirty="0" err="1">
                <a:solidFill>
                  <a:schemeClr val="accent1">
                    <a:lumMod val="40000"/>
                    <a:lumOff val="60000"/>
                  </a:schemeClr>
                </a:solidFill>
                <a:latin typeface="Aldrich"/>
                <a:ea typeface="Aldrich"/>
                <a:cs typeface="Aldrich"/>
              </a:rPr>
              <a:t>Accepted</a:t>
            </a:r>
            <a:r>
              <a:rPr lang="es-ES" dirty="0">
                <a:solidFill>
                  <a:schemeClr val="accent1">
                    <a:lumMod val="40000"/>
                    <a:lumOff val="60000"/>
                  </a:schemeClr>
                </a:solidFill>
                <a:latin typeface="Aldrich"/>
                <a:ea typeface="Aldrich"/>
                <a:cs typeface="Aldrich"/>
              </a:rPr>
              <a:t> o </a:t>
            </a:r>
            <a:r>
              <a:rPr lang="es-ES" dirty="0" err="1">
                <a:solidFill>
                  <a:schemeClr val="accent1">
                    <a:lumMod val="40000"/>
                    <a:lumOff val="60000"/>
                  </a:schemeClr>
                </a:solidFill>
                <a:latin typeface="Aldrich"/>
                <a:ea typeface="Aldrich"/>
                <a:cs typeface="Aldrich"/>
              </a:rPr>
              <a:t>QDialog</a:t>
            </a:r>
            <a:r>
              <a:rPr lang="es-ES" dirty="0">
                <a:solidFill>
                  <a:schemeClr val="accent1">
                    <a:lumMod val="40000"/>
                    <a:lumOff val="60000"/>
                  </a:schemeClr>
                </a:solidFill>
                <a:latin typeface="Aldrich"/>
                <a:ea typeface="Aldrich"/>
                <a:cs typeface="Aldrich"/>
              </a:rPr>
              <a:t>::</a:t>
            </a:r>
            <a:r>
              <a:rPr lang="es-ES" dirty="0" err="1">
                <a:solidFill>
                  <a:schemeClr val="accent1">
                    <a:lumMod val="40000"/>
                    <a:lumOff val="60000"/>
                  </a:schemeClr>
                </a:solidFill>
                <a:latin typeface="Aldrich"/>
                <a:ea typeface="Aldrich"/>
                <a:cs typeface="Aldrich"/>
              </a:rPr>
              <a:t>Rejected</a:t>
            </a:r>
            <a:r>
              <a:rPr lang="es-ES" dirty="0" smtClean="0">
                <a:solidFill>
                  <a:schemeClr val="accent1">
                    <a:lumMod val="40000"/>
                    <a:lumOff val="60000"/>
                  </a:schemeClr>
                </a:solidFill>
                <a:latin typeface="Aldrich"/>
                <a:ea typeface="Aldrich"/>
                <a:cs typeface="Aldrich"/>
              </a:rPr>
              <a:t>.</a:t>
            </a:r>
          </a:p>
          <a:p>
            <a:pPr marL="285750" indent="-285750" algn="just">
              <a:buClr>
                <a:schemeClr val="tx1">
                  <a:lumMod val="85000"/>
                </a:schemeClr>
              </a:buClr>
              <a:buSzPct val="150000"/>
              <a:buFont typeface="Arial" pitchFamily="34" charset="0"/>
              <a:buChar char="•"/>
            </a:pPr>
            <a:r>
              <a:rPr lang="es-ES" b="1" dirty="0" smtClean="0">
                <a:solidFill>
                  <a:schemeClr val="accent1">
                    <a:lumMod val="40000"/>
                    <a:lumOff val="60000"/>
                  </a:schemeClr>
                </a:solidFill>
                <a:latin typeface="Aldrich"/>
                <a:ea typeface="Aldrich"/>
                <a:cs typeface="Aldrich"/>
              </a:rPr>
              <a:t>show</a:t>
            </a:r>
            <a:r>
              <a:rPr lang="es-ES" b="1" dirty="0">
                <a:solidFill>
                  <a:schemeClr val="accent1">
                    <a:lumMod val="40000"/>
                    <a:lumOff val="60000"/>
                  </a:schemeClr>
                </a:solidFill>
                <a:latin typeface="Aldrich"/>
                <a:ea typeface="Aldrich"/>
                <a:cs typeface="Aldrich"/>
              </a:rPr>
              <a:t>()</a:t>
            </a:r>
            <a:r>
              <a:rPr lang="es-ES" dirty="0">
                <a:solidFill>
                  <a:schemeClr val="accent1">
                    <a:lumMod val="40000"/>
                    <a:lumOff val="60000"/>
                  </a:schemeClr>
                </a:solidFill>
                <a:latin typeface="Aldrich"/>
                <a:ea typeface="Aldrich"/>
                <a:cs typeface="Aldrich"/>
              </a:rPr>
              <a:t>: Muestra el diálogo de manera no modal</a:t>
            </a:r>
            <a:r>
              <a:rPr lang="es-ES" dirty="0" smtClean="0">
                <a:solidFill>
                  <a:schemeClr val="accent1">
                    <a:lumMod val="40000"/>
                    <a:lumOff val="60000"/>
                  </a:schemeClr>
                </a:solidFill>
                <a:latin typeface="Aldrich"/>
                <a:ea typeface="Aldrich"/>
                <a:cs typeface="Aldrich"/>
              </a:rPr>
              <a:t>.</a:t>
            </a:r>
          </a:p>
          <a:p>
            <a:pPr marL="285750" indent="-285750" algn="just">
              <a:buClr>
                <a:schemeClr val="tx1">
                  <a:lumMod val="85000"/>
                </a:schemeClr>
              </a:buClr>
              <a:buSzPct val="150000"/>
              <a:buFont typeface="Arial" pitchFamily="34" charset="0"/>
              <a:buChar char="•"/>
            </a:pPr>
            <a:r>
              <a:rPr lang="es-ES" b="1" dirty="0" err="1" smtClean="0">
                <a:solidFill>
                  <a:schemeClr val="accent1">
                    <a:lumMod val="40000"/>
                    <a:lumOff val="60000"/>
                  </a:schemeClr>
                </a:solidFill>
                <a:latin typeface="Aldrich"/>
                <a:ea typeface="Aldrich"/>
                <a:cs typeface="Aldrich"/>
              </a:rPr>
              <a:t>accept</a:t>
            </a:r>
            <a:r>
              <a:rPr lang="es-ES" b="1" dirty="0">
                <a:solidFill>
                  <a:schemeClr val="accent1">
                    <a:lumMod val="40000"/>
                    <a:lumOff val="60000"/>
                  </a:schemeClr>
                </a:solidFill>
                <a:latin typeface="Aldrich"/>
                <a:ea typeface="Aldrich"/>
                <a:cs typeface="Aldrich"/>
              </a:rPr>
              <a:t>()</a:t>
            </a:r>
            <a:r>
              <a:rPr lang="es-ES" dirty="0">
                <a:solidFill>
                  <a:schemeClr val="accent1">
                    <a:lumMod val="40000"/>
                    <a:lumOff val="60000"/>
                  </a:schemeClr>
                </a:solidFill>
                <a:latin typeface="Aldrich"/>
                <a:ea typeface="Aldrich"/>
                <a:cs typeface="Aldrich"/>
              </a:rPr>
              <a:t>: Cierra el diálogo y devuelve </a:t>
            </a:r>
            <a:r>
              <a:rPr lang="es-ES" dirty="0" err="1">
                <a:solidFill>
                  <a:schemeClr val="accent1">
                    <a:lumMod val="40000"/>
                    <a:lumOff val="60000"/>
                  </a:schemeClr>
                </a:solidFill>
                <a:latin typeface="Aldrich"/>
                <a:ea typeface="Aldrich"/>
                <a:cs typeface="Aldrich"/>
              </a:rPr>
              <a:t>QDialog</a:t>
            </a:r>
            <a:r>
              <a:rPr lang="es-ES" dirty="0">
                <a:solidFill>
                  <a:schemeClr val="accent1">
                    <a:lumMod val="40000"/>
                    <a:lumOff val="60000"/>
                  </a:schemeClr>
                </a:solidFill>
                <a:latin typeface="Aldrich"/>
                <a:ea typeface="Aldrich"/>
                <a:cs typeface="Aldrich"/>
              </a:rPr>
              <a:t>::</a:t>
            </a:r>
            <a:r>
              <a:rPr lang="es-ES" dirty="0" err="1">
                <a:solidFill>
                  <a:schemeClr val="accent1">
                    <a:lumMod val="40000"/>
                    <a:lumOff val="60000"/>
                  </a:schemeClr>
                </a:solidFill>
                <a:latin typeface="Aldrich"/>
                <a:ea typeface="Aldrich"/>
                <a:cs typeface="Aldrich"/>
              </a:rPr>
              <a:t>Accepted</a:t>
            </a:r>
            <a:r>
              <a:rPr lang="es-ES" dirty="0" smtClean="0">
                <a:solidFill>
                  <a:schemeClr val="accent1">
                    <a:lumMod val="40000"/>
                    <a:lumOff val="60000"/>
                  </a:schemeClr>
                </a:solidFill>
                <a:latin typeface="Aldrich"/>
                <a:ea typeface="Aldrich"/>
                <a:cs typeface="Aldrich"/>
              </a:rPr>
              <a:t>.</a:t>
            </a:r>
          </a:p>
          <a:p>
            <a:pPr marL="285750" indent="-285750" algn="just">
              <a:buClr>
                <a:schemeClr val="tx1">
                  <a:lumMod val="85000"/>
                </a:schemeClr>
              </a:buClr>
              <a:buSzPct val="150000"/>
              <a:buFont typeface="Arial" pitchFamily="34" charset="0"/>
              <a:buChar char="•"/>
            </a:pPr>
            <a:r>
              <a:rPr lang="es-ES" b="1" dirty="0" err="1" smtClean="0">
                <a:solidFill>
                  <a:schemeClr val="accent1">
                    <a:lumMod val="40000"/>
                    <a:lumOff val="60000"/>
                  </a:schemeClr>
                </a:solidFill>
                <a:latin typeface="Aldrich"/>
                <a:ea typeface="Aldrich"/>
                <a:cs typeface="Aldrich"/>
              </a:rPr>
              <a:t>reject</a:t>
            </a:r>
            <a:r>
              <a:rPr lang="es-ES" b="1" dirty="0">
                <a:solidFill>
                  <a:schemeClr val="accent1">
                    <a:lumMod val="40000"/>
                    <a:lumOff val="60000"/>
                  </a:schemeClr>
                </a:solidFill>
                <a:latin typeface="Aldrich"/>
                <a:ea typeface="Aldrich"/>
                <a:cs typeface="Aldrich"/>
              </a:rPr>
              <a:t>()</a:t>
            </a:r>
            <a:r>
              <a:rPr lang="es-ES" dirty="0">
                <a:solidFill>
                  <a:schemeClr val="accent1">
                    <a:lumMod val="40000"/>
                    <a:lumOff val="60000"/>
                  </a:schemeClr>
                </a:solidFill>
                <a:latin typeface="Aldrich"/>
                <a:ea typeface="Aldrich"/>
                <a:cs typeface="Aldrich"/>
              </a:rPr>
              <a:t>: Cierra el diálogo y devuelve </a:t>
            </a:r>
            <a:r>
              <a:rPr lang="es-ES" dirty="0" err="1">
                <a:solidFill>
                  <a:schemeClr val="accent1">
                    <a:lumMod val="40000"/>
                    <a:lumOff val="60000"/>
                  </a:schemeClr>
                </a:solidFill>
                <a:latin typeface="Aldrich"/>
                <a:ea typeface="Aldrich"/>
                <a:cs typeface="Aldrich"/>
              </a:rPr>
              <a:t>QDialog</a:t>
            </a:r>
            <a:r>
              <a:rPr lang="es-ES" dirty="0">
                <a:solidFill>
                  <a:schemeClr val="accent1">
                    <a:lumMod val="40000"/>
                    <a:lumOff val="60000"/>
                  </a:schemeClr>
                </a:solidFill>
                <a:latin typeface="Aldrich"/>
                <a:ea typeface="Aldrich"/>
                <a:cs typeface="Aldrich"/>
              </a:rPr>
              <a:t>::</a:t>
            </a:r>
            <a:r>
              <a:rPr lang="es-ES" dirty="0" err="1">
                <a:solidFill>
                  <a:schemeClr val="accent1">
                    <a:lumMod val="40000"/>
                    <a:lumOff val="60000"/>
                  </a:schemeClr>
                </a:solidFill>
                <a:latin typeface="Aldrich"/>
                <a:ea typeface="Aldrich"/>
                <a:cs typeface="Aldrich"/>
              </a:rPr>
              <a:t>Rejected</a:t>
            </a:r>
            <a:r>
              <a:rPr lang="es-ES" dirty="0" smtClean="0">
                <a:solidFill>
                  <a:schemeClr val="accent1">
                    <a:lumMod val="40000"/>
                    <a:lumOff val="60000"/>
                  </a:schemeClr>
                </a:solidFill>
                <a:latin typeface="Aldrich"/>
                <a:ea typeface="Aldrich"/>
                <a:cs typeface="Aldrich"/>
              </a:rPr>
              <a:t>.</a:t>
            </a:r>
          </a:p>
          <a:p>
            <a:pPr marL="285750" indent="-285750" algn="just">
              <a:buClr>
                <a:schemeClr val="tx1">
                  <a:lumMod val="85000"/>
                </a:schemeClr>
              </a:buClr>
              <a:buSzPct val="150000"/>
              <a:buFont typeface="Arial" pitchFamily="34" charset="0"/>
              <a:buChar char="•"/>
            </a:pPr>
            <a:r>
              <a:rPr lang="es-ES" b="1" dirty="0" err="1" smtClean="0">
                <a:solidFill>
                  <a:schemeClr val="accent1">
                    <a:lumMod val="40000"/>
                    <a:lumOff val="60000"/>
                  </a:schemeClr>
                </a:solidFill>
                <a:latin typeface="Aldrich"/>
                <a:ea typeface="Aldrich"/>
                <a:cs typeface="Aldrich"/>
              </a:rPr>
              <a:t>setModal</a:t>
            </a:r>
            <a:r>
              <a:rPr lang="es-ES" b="1" dirty="0" smtClean="0">
                <a:solidFill>
                  <a:schemeClr val="accent1">
                    <a:lumMod val="40000"/>
                    <a:lumOff val="60000"/>
                  </a:schemeClr>
                </a:solidFill>
                <a:latin typeface="Aldrich"/>
                <a:ea typeface="Aldrich"/>
                <a:cs typeface="Aldrich"/>
              </a:rPr>
              <a:t>(</a:t>
            </a:r>
            <a:r>
              <a:rPr lang="es-ES" b="1" dirty="0" err="1" smtClean="0">
                <a:solidFill>
                  <a:schemeClr val="accent1">
                    <a:lumMod val="40000"/>
                    <a:lumOff val="60000"/>
                  </a:schemeClr>
                </a:solidFill>
                <a:latin typeface="Aldrich"/>
                <a:ea typeface="Aldrich"/>
                <a:cs typeface="Aldrich"/>
              </a:rPr>
              <a:t>bool</a:t>
            </a:r>
            <a:r>
              <a:rPr lang="es-ES" b="1" dirty="0">
                <a:solidFill>
                  <a:schemeClr val="accent1">
                    <a:lumMod val="40000"/>
                    <a:lumOff val="60000"/>
                  </a:schemeClr>
                </a:solidFill>
                <a:latin typeface="Aldrich"/>
                <a:ea typeface="Aldrich"/>
                <a:cs typeface="Aldrich"/>
              </a:rPr>
              <a:t>)</a:t>
            </a:r>
            <a:r>
              <a:rPr lang="es-ES" dirty="0">
                <a:solidFill>
                  <a:schemeClr val="accent1">
                    <a:lumMod val="40000"/>
                    <a:lumOff val="60000"/>
                  </a:schemeClr>
                </a:solidFill>
                <a:latin typeface="Aldrich"/>
                <a:ea typeface="Aldrich"/>
                <a:cs typeface="Aldrich"/>
              </a:rPr>
              <a:t>: Establece si el diálogo debe ser modal o no.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70" y="750548"/>
            <a:ext cx="3282818" cy="2203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39 Rectángulo"/>
          <p:cNvSpPr/>
          <p:nvPr/>
        </p:nvSpPr>
        <p:spPr>
          <a:xfrm>
            <a:off x="368686" y="68751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1 Título"/>
          <p:cNvSpPr>
            <a:spLocks noGrp="1"/>
          </p:cNvSpPr>
          <p:nvPr>
            <p:ph type="title"/>
          </p:nvPr>
        </p:nvSpPr>
        <p:spPr>
          <a:xfrm>
            <a:off x="0" y="-63991"/>
            <a:ext cx="9144000" cy="572700"/>
          </a:xfrm>
          <a:solidFill>
            <a:schemeClr val="bg1"/>
          </a:solidFill>
        </p:spPr>
        <p:txBody>
          <a:bodyPr/>
          <a:lstStyle/>
          <a:p>
            <a:pPr algn="l"/>
            <a:r>
              <a:rPr lang="es-AR" sz="1800" dirty="0" smtClean="0"/>
              <a:t>Tabla Comparativa – Tipos de Ventana</a:t>
            </a:r>
            <a:endParaRPr lang="es-AR" sz="1800" dirty="0"/>
          </a:p>
        </p:txBody>
      </p:sp>
      <p:graphicFrame>
        <p:nvGraphicFramePr>
          <p:cNvPr id="3079" name="3078 Tabla"/>
          <p:cNvGraphicFramePr>
            <a:graphicFrameLocks noGrp="1"/>
          </p:cNvGraphicFramePr>
          <p:nvPr>
            <p:extLst>
              <p:ext uri="{D42A27DB-BD31-4B8C-83A1-F6EECF244321}">
                <p14:modId xmlns:p14="http://schemas.microsoft.com/office/powerpoint/2010/main" val="1703283742"/>
              </p:ext>
            </p:extLst>
          </p:nvPr>
        </p:nvGraphicFramePr>
        <p:xfrm>
          <a:off x="0" y="463297"/>
          <a:ext cx="9144000" cy="4674990"/>
        </p:xfrm>
        <a:graphic>
          <a:graphicData uri="http://schemas.openxmlformats.org/drawingml/2006/table">
            <a:tbl>
              <a:tblPr>
                <a:tableStyleId>{E8034E78-7F5D-4C2E-B375-FC64B27BC917}</a:tableStyleId>
              </a:tblPr>
              <a:tblGrid>
                <a:gridCol w="1840036"/>
                <a:gridCol w="1585916"/>
                <a:gridCol w="2743200"/>
                <a:gridCol w="2974848"/>
              </a:tblGrid>
              <a:tr h="173891">
                <a:tc>
                  <a:txBody>
                    <a:bodyPr/>
                    <a:lstStyle/>
                    <a:p>
                      <a:pPr algn="ctr" fontAlgn="b"/>
                      <a:r>
                        <a:rPr lang="es-AR" sz="1400" b="1" u="none" strike="noStrike" dirty="0">
                          <a:solidFill>
                            <a:schemeClr val="tx1">
                              <a:lumMod val="95000"/>
                            </a:schemeClr>
                          </a:solidFill>
                          <a:effectLst/>
                        </a:rPr>
                        <a:t>Características</a:t>
                      </a:r>
                      <a:endParaRPr lang="es-AR" sz="1400" b="1" i="0" u="none" strike="noStrike" dirty="0">
                        <a:solidFill>
                          <a:schemeClr val="tx1">
                            <a:lumMod val="95000"/>
                          </a:schemeClr>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s-AR" sz="1400" b="1" u="none" strike="noStrike">
                          <a:solidFill>
                            <a:schemeClr val="tx1">
                              <a:lumMod val="95000"/>
                            </a:schemeClr>
                          </a:solidFill>
                          <a:effectLst/>
                        </a:rPr>
                        <a:t>QWidget</a:t>
                      </a:r>
                      <a:endParaRPr lang="es-AR" sz="1400" b="1" i="0" u="none" strike="noStrike">
                        <a:solidFill>
                          <a:schemeClr val="tx1">
                            <a:lumMod val="95000"/>
                          </a:schemeClr>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s-AR" sz="1400" b="1" u="none" strike="noStrike">
                          <a:solidFill>
                            <a:schemeClr val="tx1">
                              <a:lumMod val="95000"/>
                            </a:schemeClr>
                          </a:solidFill>
                          <a:effectLst/>
                        </a:rPr>
                        <a:t>QMainWindow</a:t>
                      </a:r>
                      <a:endParaRPr lang="es-AR" sz="1400" b="1" i="0" u="none" strike="noStrike">
                        <a:solidFill>
                          <a:schemeClr val="tx1">
                            <a:lumMod val="95000"/>
                          </a:schemeClr>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s-AR" sz="1400" b="1" u="none" strike="noStrike" dirty="0" err="1">
                          <a:solidFill>
                            <a:schemeClr val="tx1">
                              <a:lumMod val="95000"/>
                            </a:schemeClr>
                          </a:solidFill>
                          <a:effectLst/>
                        </a:rPr>
                        <a:t>QDialog</a:t>
                      </a:r>
                      <a:endParaRPr lang="es-AR" sz="1400" b="1" i="0" u="none" strike="noStrike" dirty="0">
                        <a:solidFill>
                          <a:schemeClr val="tx1">
                            <a:lumMod val="95000"/>
                          </a:schemeClr>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2860">
                <a:tc>
                  <a:txBody>
                    <a:bodyPr/>
                    <a:lstStyle/>
                    <a:p>
                      <a:pPr algn="l" fontAlgn="b"/>
                      <a:r>
                        <a:rPr lang="es-AR" sz="1050" b="1" i="0" u="none" strike="noStrike" cap="none" dirty="0">
                          <a:solidFill>
                            <a:schemeClr val="lt1"/>
                          </a:solidFill>
                          <a:effectLst/>
                          <a:latin typeface="+mn-lt"/>
                          <a:ea typeface="+mn-ea"/>
                          <a:cs typeface="+mn-cs"/>
                          <a:sym typeface="Arial"/>
                        </a:rPr>
                        <a:t>Propósito</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2" algn="l" fontAlgn="b"/>
                      <a:r>
                        <a:rPr lang="es-ES" sz="800" u="none" strike="noStrike" dirty="0">
                          <a:effectLst/>
                        </a:rPr>
                        <a:t>Contenedor básico para otros </a:t>
                      </a:r>
                      <a:r>
                        <a:rPr lang="es-ES" sz="800" u="none" strike="noStrike" dirty="0" err="1">
                          <a:effectLst/>
                        </a:rPr>
                        <a:t>widgets</a:t>
                      </a:r>
                      <a:r>
                        <a:rPr lang="es-ES" sz="800" u="none" strike="noStrike" dirty="0">
                          <a:effectLst/>
                        </a:rPr>
                        <a:t>.</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2" algn="l" fontAlgn="b"/>
                      <a:r>
                        <a:rPr lang="es-ES" sz="800" u="none" strike="noStrike" dirty="0">
                          <a:effectLst/>
                        </a:rPr>
                        <a:t>Ventana principal de la aplicación con estructura estándar.</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2" algn="l" fontAlgn="b"/>
                      <a:r>
                        <a:rPr lang="es-AR" sz="800" u="none" strike="noStrike" dirty="0">
                          <a:effectLst/>
                        </a:rPr>
                        <a:t>Ventana de diálogo para interacciones específicas.</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372860">
                <a:tc>
                  <a:txBody>
                    <a:bodyPr/>
                    <a:lstStyle/>
                    <a:p>
                      <a:pPr algn="l" fontAlgn="b"/>
                      <a:r>
                        <a:rPr lang="es-AR" sz="1050" b="1" i="0" u="none" strike="noStrike" cap="none" dirty="0">
                          <a:solidFill>
                            <a:schemeClr val="lt1"/>
                          </a:solidFill>
                          <a:effectLst/>
                          <a:latin typeface="+mn-lt"/>
                          <a:ea typeface="+mn-ea"/>
                          <a:cs typeface="+mn-cs"/>
                          <a:sym typeface="Arial"/>
                        </a:rPr>
                        <a:t>Estructura</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lvl="2" algn="l" fontAlgn="b"/>
                      <a:r>
                        <a:rPr lang="es-AR" sz="800" u="none" strike="noStrike" dirty="0">
                          <a:effectLst/>
                        </a:rPr>
                        <a:t>Simple, sin componentes adicionales.</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lvl="2" algn="l" fontAlgn="b"/>
                      <a:r>
                        <a:rPr lang="es-ES" sz="800" u="none" strike="noStrike" dirty="0">
                          <a:effectLst/>
                        </a:rPr>
                        <a:t>Incluye barra de menú, barra de herramientas, barra de estado, y </a:t>
                      </a:r>
                      <a:r>
                        <a:rPr lang="es-ES" sz="800" u="none" strike="noStrike" dirty="0" err="1">
                          <a:effectLst/>
                        </a:rPr>
                        <a:t>widget</a:t>
                      </a:r>
                      <a:r>
                        <a:rPr lang="es-ES" sz="800" u="none" strike="noStrike" dirty="0">
                          <a:effectLst/>
                        </a:rPr>
                        <a:t> central.</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lvl="2" algn="l" fontAlgn="b"/>
                      <a:r>
                        <a:rPr lang="es-ES" sz="800" u="none" strike="noStrike" dirty="0">
                          <a:effectLst/>
                        </a:rPr>
                        <a:t>Orientada a interacción, con botones para confirmar o cancelar.</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72860">
                <a:tc>
                  <a:txBody>
                    <a:bodyPr/>
                    <a:lstStyle/>
                    <a:p>
                      <a:pPr algn="l" fontAlgn="b"/>
                      <a:r>
                        <a:rPr lang="es-AR" sz="1050" b="1" i="0" u="none" strike="noStrike" cap="none" dirty="0">
                          <a:solidFill>
                            <a:schemeClr val="lt1"/>
                          </a:solidFill>
                          <a:effectLst/>
                          <a:latin typeface="+mn-lt"/>
                          <a:ea typeface="+mn-ea"/>
                          <a:cs typeface="+mn-cs"/>
                          <a:sym typeface="Arial"/>
                        </a:rPr>
                        <a:t>Uso Principal</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lvl="2" algn="l" fontAlgn="b"/>
                      <a:r>
                        <a:rPr lang="es-ES" sz="800" u="none" strike="noStrike" dirty="0">
                          <a:effectLst/>
                        </a:rPr>
                        <a:t>Crear </a:t>
                      </a:r>
                      <a:r>
                        <a:rPr lang="es-ES" sz="800" u="none" strike="noStrike" dirty="0" err="1">
                          <a:effectLst/>
                        </a:rPr>
                        <a:t>widgets</a:t>
                      </a:r>
                      <a:r>
                        <a:rPr lang="es-ES" sz="800" u="none" strike="noStrike" dirty="0">
                          <a:effectLst/>
                        </a:rPr>
                        <a:t> personalizados o ventanas sencillas.</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lvl="2" algn="l" fontAlgn="b"/>
                      <a:r>
                        <a:rPr lang="es-ES" sz="800" u="none" strike="noStrike" dirty="0">
                          <a:effectLst/>
                        </a:rPr>
                        <a:t>Crear la ventana principal de aplicaciones complejas.</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lvl="2" algn="l" fontAlgn="b"/>
                      <a:r>
                        <a:rPr lang="es-ES" sz="800" u="none" strike="noStrike" dirty="0">
                          <a:effectLst/>
                        </a:rPr>
                        <a:t>Crear ventanas modales o no modales para mensajes, confirmaciones o recolección de datos.</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72860">
                <a:tc>
                  <a:txBody>
                    <a:bodyPr/>
                    <a:lstStyle/>
                    <a:p>
                      <a:pPr algn="l" fontAlgn="b"/>
                      <a:r>
                        <a:rPr lang="es-AR" sz="1050" b="1" i="0" u="none" strike="noStrike" cap="none" dirty="0">
                          <a:solidFill>
                            <a:schemeClr val="lt1"/>
                          </a:solidFill>
                          <a:effectLst/>
                          <a:latin typeface="+mn-lt"/>
                          <a:ea typeface="+mn-ea"/>
                          <a:cs typeface="+mn-cs"/>
                          <a:sym typeface="Arial"/>
                        </a:rPr>
                        <a:t>Modalidad</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lvl="2" algn="l" fontAlgn="b"/>
                      <a:r>
                        <a:rPr lang="es-AR" sz="800" u="none" strike="noStrike" dirty="0">
                          <a:effectLst/>
                        </a:rPr>
                        <a:t>No tiene modalidad intrínseca.</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lvl="2" algn="l" fontAlgn="b"/>
                      <a:r>
                        <a:rPr lang="es-AR" sz="800" u="none" strike="noStrike" dirty="0">
                          <a:effectLst/>
                        </a:rPr>
                        <a:t>No tiene modalidad intrínseca.</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lvl="2" algn="l" fontAlgn="b"/>
                      <a:r>
                        <a:rPr lang="es-ES" sz="800" u="none" strike="noStrike" dirty="0">
                          <a:effectLst/>
                        </a:rPr>
                        <a:t>Puede ser modal (bloquea la interacción con otras ventanas).</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r>
              <a:tr h="372860">
                <a:tc>
                  <a:txBody>
                    <a:bodyPr/>
                    <a:lstStyle/>
                    <a:p>
                      <a:pPr algn="l" fontAlgn="b"/>
                      <a:r>
                        <a:rPr lang="es-AR" sz="1050" b="1" i="0" u="none" strike="noStrike" cap="none" dirty="0">
                          <a:solidFill>
                            <a:schemeClr val="lt1"/>
                          </a:solidFill>
                          <a:effectLst/>
                          <a:latin typeface="+mn-lt"/>
                          <a:ea typeface="+mn-ea"/>
                          <a:cs typeface="+mn-cs"/>
                          <a:sym typeface="Arial"/>
                        </a:rPr>
                        <a:t>Métodos de Visualización</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66CC"/>
                    </a:solidFill>
                  </a:tcPr>
                </a:tc>
                <a:tc>
                  <a:txBody>
                    <a:bodyPr/>
                    <a:lstStyle/>
                    <a:p>
                      <a:pPr lvl="2" algn="l" fontAlgn="b"/>
                      <a:r>
                        <a:rPr lang="es-AR" sz="800" u="none" strike="noStrike" dirty="0">
                          <a:effectLst/>
                        </a:rPr>
                        <a:t>show(), </a:t>
                      </a:r>
                      <a:r>
                        <a:rPr lang="es-AR" sz="800" u="none" strike="noStrike" dirty="0" err="1">
                          <a:effectLst/>
                        </a:rPr>
                        <a:t>hide</a:t>
                      </a:r>
                      <a:r>
                        <a:rPr lang="es-AR" sz="800" u="none" strike="noStrike" dirty="0">
                          <a:effectLst/>
                        </a:rPr>
                        <a:t>()</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66CC"/>
                    </a:solidFill>
                  </a:tcPr>
                </a:tc>
                <a:tc>
                  <a:txBody>
                    <a:bodyPr/>
                    <a:lstStyle/>
                    <a:p>
                      <a:pPr lvl="2" algn="l" fontAlgn="b"/>
                      <a:r>
                        <a:rPr lang="es-AR" sz="800" u="none" strike="noStrike" dirty="0">
                          <a:effectLst/>
                        </a:rPr>
                        <a:t>show(), </a:t>
                      </a:r>
                      <a:r>
                        <a:rPr lang="es-AR" sz="800" u="none" strike="noStrike" dirty="0" err="1">
                          <a:effectLst/>
                        </a:rPr>
                        <a:t>hide</a:t>
                      </a:r>
                      <a:r>
                        <a:rPr lang="es-AR" sz="800" u="none" strike="noStrike" dirty="0">
                          <a:effectLst/>
                        </a:rPr>
                        <a:t>()</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66CC"/>
                    </a:solidFill>
                  </a:tcPr>
                </a:tc>
                <a:tc>
                  <a:txBody>
                    <a:bodyPr/>
                    <a:lstStyle/>
                    <a:p>
                      <a:pPr lvl="2" algn="l" fontAlgn="b"/>
                      <a:r>
                        <a:rPr lang="en-US" sz="800" u="none" strike="noStrike" dirty="0">
                          <a:effectLst/>
                        </a:rPr>
                        <a:t>exec() (modal), show() (no modal), accept(), reject().</a:t>
                      </a:r>
                      <a:endParaRPr lang="en-U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66CC"/>
                    </a:solidFill>
                  </a:tcPr>
                </a:tc>
              </a:tr>
              <a:tr h="372860">
                <a:tc>
                  <a:txBody>
                    <a:bodyPr/>
                    <a:lstStyle/>
                    <a:p>
                      <a:pPr algn="l" fontAlgn="b"/>
                      <a:r>
                        <a:rPr lang="es-AR" sz="1050" b="1" i="0" u="none" strike="noStrike" cap="none" dirty="0">
                          <a:solidFill>
                            <a:schemeClr val="lt1"/>
                          </a:solidFill>
                          <a:effectLst/>
                          <a:latin typeface="+mn-lt"/>
                          <a:ea typeface="+mn-ea"/>
                          <a:cs typeface="+mn-cs"/>
                          <a:sym typeface="Arial"/>
                        </a:rPr>
                        <a:t>Ejecución Síncrona</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lvl="2" algn="l" fontAlgn="b"/>
                      <a:r>
                        <a:rPr lang="es-AR" sz="800" u="none" strike="noStrike" dirty="0">
                          <a:effectLst/>
                        </a:rPr>
                        <a:t>No.</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lvl="2" algn="l" fontAlgn="b"/>
                      <a:r>
                        <a:rPr lang="es-AR" sz="800" u="none" strike="noStrike" dirty="0">
                          <a:effectLst/>
                        </a:rPr>
                        <a:t>No.</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lvl="2" algn="l" fontAlgn="b"/>
                      <a:r>
                        <a:rPr lang="es-ES" sz="800" u="none" strike="noStrike" dirty="0">
                          <a:effectLst/>
                        </a:rPr>
                        <a:t>Sí, con </a:t>
                      </a:r>
                      <a:r>
                        <a:rPr lang="es-ES" sz="700" u="none" strike="noStrike" dirty="0" err="1">
                          <a:effectLst/>
                        </a:rPr>
                        <a:t>exec</a:t>
                      </a:r>
                      <a:r>
                        <a:rPr lang="es-ES" sz="700" u="none" strike="noStrike" dirty="0">
                          <a:effectLst/>
                        </a:rPr>
                        <a:t>()</a:t>
                      </a:r>
                      <a:r>
                        <a:rPr lang="es-ES" sz="800" u="none" strike="noStrike" dirty="0">
                          <a:effectLst/>
                        </a:rPr>
                        <a:t> bloquea el resto de la aplicación hasta cerrarse.</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189504">
                <a:tc>
                  <a:txBody>
                    <a:bodyPr/>
                    <a:lstStyle/>
                    <a:p>
                      <a:pPr algn="l" fontAlgn="b"/>
                      <a:r>
                        <a:rPr lang="es-AR" sz="1050" b="1" i="0" u="none" strike="noStrike" cap="none" dirty="0">
                          <a:solidFill>
                            <a:schemeClr val="lt1"/>
                          </a:solidFill>
                          <a:effectLst/>
                          <a:latin typeface="+mn-lt"/>
                          <a:ea typeface="+mn-ea"/>
                          <a:cs typeface="+mn-cs"/>
                          <a:sym typeface="Arial"/>
                        </a:rPr>
                        <a:t>Barra de Menú</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lvl="2" algn="l" fontAlgn="b"/>
                      <a:r>
                        <a:rPr lang="es-AR" sz="800" u="none" strike="noStrike" dirty="0">
                          <a:effectLst/>
                        </a:rPr>
                        <a:t>No integrada.</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lvl="2" algn="l" fontAlgn="b"/>
                      <a:r>
                        <a:rPr lang="es-AR" sz="800" u="none" strike="noStrike" dirty="0">
                          <a:effectLst/>
                        </a:rPr>
                        <a:t>Sí, con </a:t>
                      </a:r>
                      <a:r>
                        <a:rPr lang="es-AR" sz="700" u="none" strike="noStrike" dirty="0" err="1">
                          <a:effectLst/>
                        </a:rPr>
                        <a:t>menuBar</a:t>
                      </a:r>
                      <a:r>
                        <a:rPr lang="es-AR" sz="700" u="none" strike="noStrike" dirty="0">
                          <a:effectLst/>
                        </a:rPr>
                        <a:t>()</a:t>
                      </a:r>
                      <a:r>
                        <a:rPr lang="es-AR" sz="800" u="none" strike="noStrike" dirty="0">
                          <a:effectLst/>
                        </a:rPr>
                        <a:t>.</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lvl="2" algn="l" fontAlgn="b"/>
                      <a:r>
                        <a:rPr lang="es-ES" sz="800" u="none" strike="noStrike" dirty="0">
                          <a:effectLst/>
                        </a:rPr>
                        <a:t>No integrada, pero se puede agregar manualmente.</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r>
              <a:tr h="372860">
                <a:tc>
                  <a:txBody>
                    <a:bodyPr/>
                    <a:lstStyle/>
                    <a:p>
                      <a:pPr algn="l" fontAlgn="b"/>
                      <a:r>
                        <a:rPr lang="es-AR" sz="1050" b="1" i="0" u="none" strike="noStrike" cap="none" dirty="0">
                          <a:solidFill>
                            <a:schemeClr val="lt1"/>
                          </a:solidFill>
                          <a:effectLst/>
                          <a:latin typeface="+mn-lt"/>
                          <a:ea typeface="+mn-ea"/>
                          <a:cs typeface="+mn-cs"/>
                          <a:sym typeface="Arial"/>
                        </a:rPr>
                        <a:t>Barra de Herramientas</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lvl="2" algn="l" fontAlgn="b"/>
                      <a:r>
                        <a:rPr lang="es-AR" sz="800" u="none" strike="noStrike">
                          <a:effectLst/>
                        </a:rPr>
                        <a:t>No integrada.</a:t>
                      </a:r>
                      <a:endParaRPr lang="es-AR" sz="800" b="0" i="0" u="none" strike="noStrike">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lvl="2" algn="l" fontAlgn="b"/>
                      <a:r>
                        <a:rPr lang="es-AR" sz="800" u="none" strike="noStrike" dirty="0">
                          <a:effectLst/>
                        </a:rPr>
                        <a:t>Sí, con </a:t>
                      </a:r>
                      <a:r>
                        <a:rPr lang="es-AR" sz="700" u="none" strike="noStrike" dirty="0" err="1">
                          <a:effectLst/>
                        </a:rPr>
                        <a:t>addToolBar</a:t>
                      </a:r>
                      <a:r>
                        <a:rPr lang="es-AR" sz="700" u="none" strike="noStrike" dirty="0">
                          <a:effectLst/>
                        </a:rPr>
                        <a:t>()</a:t>
                      </a:r>
                      <a:r>
                        <a:rPr lang="es-AR" sz="800" u="none" strike="noStrike" dirty="0">
                          <a:effectLst/>
                        </a:rPr>
                        <a:t>.</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lvl="2" algn="l" fontAlgn="b"/>
                      <a:r>
                        <a:rPr lang="es-ES" sz="800" u="none" strike="noStrike" dirty="0">
                          <a:effectLst/>
                        </a:rPr>
                        <a:t>No integrada, pero se puede agregar manualmente.</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234911">
                <a:tc>
                  <a:txBody>
                    <a:bodyPr/>
                    <a:lstStyle/>
                    <a:p>
                      <a:pPr algn="l" fontAlgn="b"/>
                      <a:r>
                        <a:rPr lang="es-AR" sz="1050" b="1" i="0" u="none" strike="noStrike" cap="none" dirty="0">
                          <a:solidFill>
                            <a:schemeClr val="lt1"/>
                          </a:solidFill>
                          <a:effectLst/>
                          <a:latin typeface="+mn-lt"/>
                          <a:ea typeface="+mn-ea"/>
                          <a:cs typeface="+mn-cs"/>
                          <a:sym typeface="Arial"/>
                        </a:rPr>
                        <a:t>Barra de Estado</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2" algn="l" fontAlgn="b"/>
                      <a:r>
                        <a:rPr lang="es-AR" sz="800" u="none" strike="noStrike" dirty="0">
                          <a:effectLst/>
                        </a:rPr>
                        <a:t>No integrada.</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2" algn="l" fontAlgn="b"/>
                      <a:r>
                        <a:rPr lang="es-AR" sz="800" u="none" strike="noStrike" dirty="0">
                          <a:effectLst/>
                        </a:rPr>
                        <a:t>Sí, con </a:t>
                      </a:r>
                      <a:r>
                        <a:rPr lang="es-AR" sz="700" u="none" strike="noStrike" dirty="0" err="1">
                          <a:effectLst/>
                        </a:rPr>
                        <a:t>statusBar</a:t>
                      </a:r>
                      <a:r>
                        <a:rPr lang="es-AR" sz="700" u="none" strike="noStrike" dirty="0">
                          <a:effectLst/>
                        </a:rPr>
                        <a:t>()</a:t>
                      </a:r>
                      <a:r>
                        <a:rPr lang="es-AR" sz="800" u="none" strike="noStrike" dirty="0">
                          <a:effectLst/>
                        </a:rPr>
                        <a:t>.</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2" algn="l" fontAlgn="b"/>
                      <a:r>
                        <a:rPr lang="es-AR" sz="800" u="none" strike="noStrike" dirty="0">
                          <a:effectLst/>
                        </a:rPr>
                        <a:t>No integrada.</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372860">
                <a:tc>
                  <a:txBody>
                    <a:bodyPr/>
                    <a:lstStyle/>
                    <a:p>
                      <a:pPr algn="l" fontAlgn="b"/>
                      <a:r>
                        <a:rPr lang="es-AR" sz="1050" b="1" i="0" u="none" strike="noStrike" cap="none" dirty="0" err="1">
                          <a:solidFill>
                            <a:schemeClr val="lt1"/>
                          </a:solidFill>
                          <a:effectLst/>
                          <a:latin typeface="+mn-lt"/>
                          <a:ea typeface="+mn-ea"/>
                          <a:cs typeface="+mn-cs"/>
                          <a:sym typeface="Arial"/>
                        </a:rPr>
                        <a:t>Widget</a:t>
                      </a:r>
                      <a:r>
                        <a:rPr lang="es-AR" sz="1050" b="1" i="0" u="none" strike="noStrike" cap="none" dirty="0">
                          <a:solidFill>
                            <a:schemeClr val="lt1"/>
                          </a:solidFill>
                          <a:effectLst/>
                          <a:latin typeface="+mn-lt"/>
                          <a:ea typeface="+mn-ea"/>
                          <a:cs typeface="+mn-cs"/>
                          <a:sym typeface="Arial"/>
                        </a:rPr>
                        <a:t> Central</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2" algn="l" fontAlgn="b"/>
                      <a:r>
                        <a:rPr lang="es-ES" sz="800" u="none" strike="noStrike">
                          <a:effectLst/>
                        </a:rPr>
                        <a:t>No tiene un widget central predefinido.</a:t>
                      </a:r>
                      <a:endParaRPr lang="es-ES" sz="800" b="0" i="0" u="none" strike="noStrike">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2" algn="l" fontAlgn="b"/>
                      <a:r>
                        <a:rPr lang="es-AR" sz="800" u="none" strike="noStrike" dirty="0">
                          <a:effectLst/>
                        </a:rPr>
                        <a:t>Sí, con </a:t>
                      </a:r>
                      <a:r>
                        <a:rPr lang="es-AR" sz="700" u="none" strike="noStrike" dirty="0" err="1">
                          <a:effectLst/>
                        </a:rPr>
                        <a:t>setCentralWidget</a:t>
                      </a:r>
                      <a:r>
                        <a:rPr lang="es-AR" sz="700" u="none" strike="noStrike" dirty="0">
                          <a:effectLst/>
                        </a:rPr>
                        <a:t>()</a:t>
                      </a:r>
                      <a:r>
                        <a:rPr lang="es-AR" sz="800" u="none" strike="noStrike" dirty="0">
                          <a:effectLst/>
                        </a:rPr>
                        <a:t>.</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2" algn="l" fontAlgn="b"/>
                      <a:r>
                        <a:rPr lang="es-ES" sz="800" u="none" strike="noStrike" dirty="0">
                          <a:effectLst/>
                        </a:rPr>
                        <a:t>No tiene un </a:t>
                      </a:r>
                      <a:r>
                        <a:rPr lang="es-ES" sz="800" u="none" strike="noStrike" dirty="0" err="1">
                          <a:effectLst/>
                        </a:rPr>
                        <a:t>widget</a:t>
                      </a:r>
                      <a:r>
                        <a:rPr lang="es-ES" sz="800" u="none" strike="noStrike" dirty="0">
                          <a:effectLst/>
                        </a:rPr>
                        <a:t> central predefinido.</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372860">
                <a:tc>
                  <a:txBody>
                    <a:bodyPr/>
                    <a:lstStyle/>
                    <a:p>
                      <a:pPr algn="l" fontAlgn="b"/>
                      <a:r>
                        <a:rPr lang="es-AR" sz="1050" b="1" i="0" u="none" strike="noStrike" cap="none" dirty="0">
                          <a:solidFill>
                            <a:schemeClr val="lt1"/>
                          </a:solidFill>
                          <a:effectLst/>
                          <a:latin typeface="+mn-lt"/>
                          <a:ea typeface="+mn-ea"/>
                          <a:cs typeface="+mn-cs"/>
                          <a:sym typeface="Arial"/>
                        </a:rPr>
                        <a:t>Diseño Flexible</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lvl="2" algn="l" fontAlgn="b"/>
                      <a:r>
                        <a:rPr lang="es-ES" sz="800" u="none" strike="noStrike" dirty="0">
                          <a:effectLst/>
                        </a:rPr>
                        <a:t>Sí, se puede usar para cualquier tipo de interfaz.</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lvl="2" algn="l" fontAlgn="b"/>
                      <a:r>
                        <a:rPr lang="es-ES" sz="800" u="none" strike="noStrike" dirty="0">
                          <a:effectLst/>
                        </a:rPr>
                        <a:t>Estructura rígida pero con componentes útiles para aplicaciones complejas.</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lvl="2" algn="l" fontAlgn="b"/>
                      <a:r>
                        <a:rPr lang="es-ES" sz="800" u="none" strike="noStrike" dirty="0">
                          <a:effectLst/>
                        </a:rPr>
                        <a:t>Sí, se puede personalizar para diferentes tipos de diálogos.</a:t>
                      </a:r>
                      <a:endParaRPr lang="es-ES"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r>
              <a:tr h="372860">
                <a:tc>
                  <a:txBody>
                    <a:bodyPr/>
                    <a:lstStyle/>
                    <a:p>
                      <a:pPr algn="l" fontAlgn="b"/>
                      <a:r>
                        <a:rPr lang="es-AR" sz="1050" b="1" i="0" u="none" strike="noStrike" cap="none" dirty="0">
                          <a:solidFill>
                            <a:schemeClr val="tx1">
                              <a:lumMod val="95000"/>
                            </a:schemeClr>
                          </a:solidFill>
                          <a:effectLst/>
                          <a:latin typeface="+mn-lt"/>
                          <a:ea typeface="+mn-ea"/>
                          <a:cs typeface="+mn-cs"/>
                          <a:sym typeface="Arial"/>
                        </a:rPr>
                        <a:t>Tipo de Aplicación</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vl="2" algn="l" fontAlgn="b"/>
                      <a:r>
                        <a:rPr lang="es-AR" sz="800" u="none" strike="noStrike">
                          <a:solidFill>
                            <a:schemeClr val="tx1">
                              <a:lumMod val="95000"/>
                            </a:schemeClr>
                          </a:solidFill>
                          <a:effectLst/>
                        </a:rPr>
                        <a:t>Widgets individuales, ventanas simples.</a:t>
                      </a:r>
                      <a:endParaRPr lang="es-AR" sz="800" b="0" i="0" u="none" strike="noStrike">
                        <a:solidFill>
                          <a:schemeClr val="tx1">
                            <a:lumMod val="95000"/>
                          </a:schemeClr>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vl="2" algn="l" fontAlgn="b"/>
                      <a:r>
                        <a:rPr lang="es-ES" sz="800" u="none" strike="noStrike">
                          <a:solidFill>
                            <a:schemeClr val="tx1">
                              <a:lumMod val="95000"/>
                            </a:schemeClr>
                          </a:solidFill>
                          <a:effectLst/>
                        </a:rPr>
                        <a:t>Aplicaciones de escritorio con interfaz completa.</a:t>
                      </a:r>
                      <a:endParaRPr lang="es-ES" sz="800" b="0" i="0" u="none" strike="noStrike">
                        <a:solidFill>
                          <a:schemeClr val="tx1">
                            <a:lumMod val="95000"/>
                          </a:schemeClr>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vl="2" algn="l" fontAlgn="b"/>
                      <a:r>
                        <a:rPr lang="es-ES" sz="800" u="none" strike="noStrike" dirty="0">
                          <a:solidFill>
                            <a:schemeClr val="tx1">
                              <a:lumMod val="95000"/>
                            </a:schemeClr>
                          </a:solidFill>
                          <a:effectLst/>
                        </a:rPr>
                        <a:t>Ventanas secundarias para interacciones con el usuario.</a:t>
                      </a:r>
                      <a:endParaRPr lang="es-ES" sz="800" b="0" i="0" u="none" strike="noStrike" dirty="0">
                        <a:solidFill>
                          <a:schemeClr val="tx1">
                            <a:lumMod val="95000"/>
                          </a:schemeClr>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r>
              <a:tr h="304528">
                <a:tc>
                  <a:txBody>
                    <a:bodyPr/>
                    <a:lstStyle/>
                    <a:p>
                      <a:pPr algn="l" fontAlgn="b"/>
                      <a:r>
                        <a:rPr lang="es-AR" sz="1050" b="1" i="0" u="none" strike="noStrike" cap="none" dirty="0">
                          <a:solidFill>
                            <a:schemeClr val="lt1"/>
                          </a:solidFill>
                          <a:effectLst/>
                          <a:latin typeface="+mn-lt"/>
                          <a:ea typeface="+mn-ea"/>
                          <a:cs typeface="+mn-cs"/>
                          <a:sym typeface="Arial"/>
                        </a:rPr>
                        <a:t>Ejemplos de Uso</a:t>
                      </a: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vl="2" algn="l" fontAlgn="b"/>
                      <a:r>
                        <a:rPr lang="es-AR" sz="800" u="none" strike="noStrike">
                          <a:effectLst/>
                        </a:rPr>
                        <a:t>Widgets personalizados, contenedores.</a:t>
                      </a:r>
                      <a:endParaRPr lang="es-AR" sz="800" b="0" i="0" u="none" strike="noStrike">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vl="2" algn="l" fontAlgn="b"/>
                      <a:r>
                        <a:rPr lang="es-AR" sz="800" u="none" strike="noStrike" dirty="0">
                          <a:effectLst/>
                        </a:rPr>
                        <a:t>Editores de texto, navegadores, aplicaciones con múltiples componentes.</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vl="2" algn="l" fontAlgn="b"/>
                      <a:r>
                        <a:rPr lang="es-AR" sz="800" u="none" strike="noStrike" dirty="0">
                          <a:effectLst/>
                        </a:rPr>
                        <a:t>Confirmaciones, mensajes, formularios breves.</a:t>
                      </a:r>
                      <a:endParaRPr lang="es-AR" sz="800" b="0" i="0" u="none" strike="noStrike" dirty="0">
                        <a:solidFill>
                          <a:srgbClr val="000000"/>
                        </a:solidFill>
                        <a:effectLst/>
                        <a:latin typeface="Aldrich" charset="0"/>
                      </a:endParaRPr>
                    </a:p>
                  </a:txBody>
                  <a:tcPr marL="4087" marR="4087" marT="408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r>
            </a:tbl>
          </a:graphicData>
        </a:graphic>
      </p:graphicFrame>
    </p:spTree>
    <p:extLst>
      <p:ext uri="{BB962C8B-B14F-4D97-AF65-F5344CB8AC3E}">
        <p14:creationId xmlns:p14="http://schemas.microsoft.com/office/powerpoint/2010/main" val="1749006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9" name="28 Rectángulo"/>
          <p:cNvSpPr/>
          <p:nvPr/>
        </p:nvSpPr>
        <p:spPr>
          <a:xfrm>
            <a:off x="376366" y="680684"/>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8" name="Google Shape;358;p31"/>
          <p:cNvSpPr txBox="1">
            <a:spLocks noGrp="1"/>
          </p:cNvSpPr>
          <p:nvPr>
            <p:ph type="title"/>
          </p:nvPr>
        </p:nvSpPr>
        <p:spPr>
          <a:xfrm>
            <a:off x="350520" y="168409"/>
            <a:ext cx="8450580" cy="572700"/>
          </a:xfrm>
          <a:prstGeom prst="rect">
            <a:avLst/>
          </a:prstGeom>
        </p:spPr>
        <p:txBody>
          <a:bodyPr spcFirstLastPara="1" wrap="square" lIns="91425" tIns="91425" rIns="91425" bIns="91425" anchor="t" anchorCtr="0">
            <a:noAutofit/>
          </a:bodyPr>
          <a:lstStyle/>
          <a:p>
            <a:pPr algn="l"/>
            <a:r>
              <a:rPr lang="es-AR" dirty="0" smtClean="0"/>
              <a:t>QT </a:t>
            </a:r>
            <a:r>
              <a:rPr lang="es-AR" dirty="0" err="1" smtClean="0"/>
              <a:t>Design</a:t>
            </a:r>
            <a:r>
              <a:rPr lang="es-AR" dirty="0" smtClean="0"/>
              <a:t> - </a:t>
            </a:r>
            <a:r>
              <a:rPr lang="es-AR" dirty="0" err="1" smtClean="0"/>
              <a:t>QObjets</a:t>
            </a:r>
            <a:endParaRPr dirty="0"/>
          </a:p>
        </p:txBody>
      </p:sp>
      <p:sp>
        <p:nvSpPr>
          <p:cNvPr id="18" name="17 Rectángulo"/>
          <p:cNvSpPr/>
          <p:nvPr/>
        </p:nvSpPr>
        <p:spPr>
          <a:xfrm>
            <a:off x="3055621" y="789235"/>
            <a:ext cx="5613040" cy="1169551"/>
          </a:xfrm>
          <a:prstGeom prst="rect">
            <a:avLst/>
          </a:prstGeom>
        </p:spPr>
        <p:txBody>
          <a:bodyPr wrap="square">
            <a:spAutoFit/>
          </a:bodyPr>
          <a:lstStyle/>
          <a:p>
            <a:pPr marL="285750" indent="-285750" algn="just">
              <a:buClr>
                <a:schemeClr val="tx2">
                  <a:lumMod val="75000"/>
                </a:schemeClr>
              </a:buClr>
              <a:buSzPct val="150000"/>
              <a:buFont typeface="Wingdings" pitchFamily="2" charset="2"/>
              <a:buChar char="v"/>
            </a:pPr>
            <a:r>
              <a:rPr lang="es-ES" b="1" dirty="0" err="1">
                <a:solidFill>
                  <a:schemeClr val="tx1">
                    <a:lumMod val="95000"/>
                  </a:schemeClr>
                </a:solidFill>
                <a:latin typeface="Aldrich"/>
                <a:ea typeface="Aldrich"/>
                <a:cs typeface="Aldrich"/>
              </a:rPr>
              <a:t>Layouts</a:t>
            </a:r>
            <a:r>
              <a:rPr lang="es-ES" dirty="0">
                <a:solidFill>
                  <a:schemeClr val="tx1">
                    <a:lumMod val="95000"/>
                  </a:schemeClr>
                </a:solidFill>
                <a:latin typeface="Aldrich"/>
                <a:ea typeface="Aldrich"/>
                <a:cs typeface="Aldrich"/>
              </a:rPr>
              <a:t>: Utilizados para organizar </a:t>
            </a:r>
            <a:r>
              <a:rPr lang="es-ES" dirty="0" err="1">
                <a:solidFill>
                  <a:schemeClr val="tx1">
                    <a:lumMod val="95000"/>
                  </a:schemeClr>
                </a:solidFill>
                <a:latin typeface="Aldrich"/>
                <a:ea typeface="Aldrich"/>
                <a:cs typeface="Aldrich"/>
              </a:rPr>
              <a:t>widgets</a:t>
            </a:r>
            <a:r>
              <a:rPr lang="es-ES" dirty="0">
                <a:solidFill>
                  <a:schemeClr val="tx1">
                    <a:lumMod val="95000"/>
                  </a:schemeClr>
                </a:solidFill>
                <a:latin typeface="Aldrich"/>
                <a:ea typeface="Aldrich"/>
                <a:cs typeface="Aldrich"/>
              </a:rPr>
              <a:t> dentro de un contenedor. Los más comunes son los </a:t>
            </a:r>
            <a:r>
              <a:rPr lang="es-ES" dirty="0" err="1">
                <a:solidFill>
                  <a:schemeClr val="tx1">
                    <a:lumMod val="95000"/>
                  </a:schemeClr>
                </a:solidFill>
                <a:latin typeface="Aldrich"/>
                <a:ea typeface="Aldrich"/>
                <a:cs typeface="Aldrich"/>
              </a:rPr>
              <a:t>layouts</a:t>
            </a:r>
            <a:r>
              <a:rPr lang="es-ES" dirty="0">
                <a:solidFill>
                  <a:schemeClr val="tx1">
                    <a:lumMod val="95000"/>
                  </a:schemeClr>
                </a:solidFill>
                <a:latin typeface="Aldrich"/>
                <a:ea typeface="Aldrich"/>
                <a:cs typeface="Aldrich"/>
              </a:rPr>
              <a:t> verticales (</a:t>
            </a:r>
            <a:r>
              <a:rPr lang="es-ES" dirty="0" err="1">
                <a:solidFill>
                  <a:schemeClr val="tx1">
                    <a:lumMod val="95000"/>
                  </a:schemeClr>
                </a:solidFill>
                <a:latin typeface="Aldrich"/>
                <a:ea typeface="Aldrich"/>
                <a:cs typeface="Aldrich"/>
              </a:rPr>
              <a:t>QVBoxLayout</a:t>
            </a:r>
            <a:r>
              <a:rPr lang="es-ES" dirty="0">
                <a:solidFill>
                  <a:schemeClr val="tx1">
                    <a:lumMod val="95000"/>
                  </a:schemeClr>
                </a:solidFill>
                <a:latin typeface="Aldrich"/>
                <a:ea typeface="Aldrich"/>
                <a:cs typeface="Aldrich"/>
              </a:rPr>
              <a:t>), horizontales (</a:t>
            </a:r>
            <a:r>
              <a:rPr lang="es-ES" dirty="0" err="1">
                <a:solidFill>
                  <a:schemeClr val="tx1">
                    <a:lumMod val="95000"/>
                  </a:schemeClr>
                </a:solidFill>
                <a:latin typeface="Aldrich"/>
                <a:ea typeface="Aldrich"/>
                <a:cs typeface="Aldrich"/>
              </a:rPr>
              <a:t>QHBoxLayout</a:t>
            </a:r>
            <a:r>
              <a:rPr lang="es-ES" dirty="0">
                <a:solidFill>
                  <a:schemeClr val="tx1">
                    <a:lumMod val="95000"/>
                  </a:schemeClr>
                </a:solidFill>
                <a:latin typeface="Aldrich"/>
                <a:ea typeface="Aldrich"/>
                <a:cs typeface="Aldrich"/>
              </a:rPr>
              <a:t>), en cuadrícula (</a:t>
            </a:r>
            <a:r>
              <a:rPr lang="es-ES" dirty="0" err="1">
                <a:solidFill>
                  <a:schemeClr val="tx1">
                    <a:lumMod val="95000"/>
                  </a:schemeClr>
                </a:solidFill>
                <a:latin typeface="Aldrich"/>
                <a:ea typeface="Aldrich"/>
                <a:cs typeface="Aldrich"/>
              </a:rPr>
              <a:t>QGridLayout</a:t>
            </a:r>
            <a:r>
              <a:rPr lang="es-ES" dirty="0">
                <a:solidFill>
                  <a:schemeClr val="tx1">
                    <a:lumMod val="95000"/>
                  </a:schemeClr>
                </a:solidFill>
                <a:latin typeface="Aldrich"/>
                <a:ea typeface="Aldrich"/>
                <a:cs typeface="Aldrich"/>
              </a:rPr>
              <a:t>), y de formulario (</a:t>
            </a:r>
            <a:r>
              <a:rPr lang="es-ES" dirty="0" err="1">
                <a:solidFill>
                  <a:schemeClr val="tx1">
                    <a:lumMod val="95000"/>
                  </a:schemeClr>
                </a:solidFill>
                <a:latin typeface="Aldrich"/>
                <a:ea typeface="Aldrich"/>
                <a:cs typeface="Aldrich"/>
              </a:rPr>
              <a:t>QFormLayout</a:t>
            </a:r>
            <a:r>
              <a:rPr lang="es-ES" dirty="0">
                <a:solidFill>
                  <a:schemeClr val="tx1">
                    <a:lumMod val="95000"/>
                  </a:schemeClr>
                </a:solidFill>
                <a:latin typeface="Aldrich"/>
                <a:ea typeface="Aldrich"/>
                <a:cs typeface="Aldrich"/>
              </a:rPr>
              <a:t>).</a:t>
            </a:r>
          </a:p>
        </p:txBody>
      </p:sp>
      <p:sp>
        <p:nvSpPr>
          <p:cNvPr id="3" name="2 Rectángulo"/>
          <p:cNvSpPr/>
          <p:nvPr/>
        </p:nvSpPr>
        <p:spPr>
          <a:xfrm>
            <a:off x="3022091" y="1946775"/>
            <a:ext cx="5577989" cy="738664"/>
          </a:xfrm>
          <a:prstGeom prst="rect">
            <a:avLst/>
          </a:prstGeom>
        </p:spPr>
        <p:txBody>
          <a:bodyPr wrap="square">
            <a:spAutoFit/>
          </a:bodyPr>
          <a:lstStyle/>
          <a:p>
            <a:pPr marL="285750" indent="-285750" algn="just">
              <a:buClr>
                <a:schemeClr val="bg2">
                  <a:lumMod val="75000"/>
                </a:schemeClr>
              </a:buClr>
              <a:buSzPct val="150000"/>
              <a:buFont typeface="Wingdings" pitchFamily="2" charset="2"/>
              <a:buChar char="v"/>
            </a:pPr>
            <a:r>
              <a:rPr lang="es-ES" b="1" dirty="0" err="1">
                <a:solidFill>
                  <a:schemeClr val="tx1">
                    <a:lumMod val="95000"/>
                  </a:schemeClr>
                </a:solidFill>
                <a:latin typeface="Aldrich"/>
                <a:ea typeface="Aldrich"/>
                <a:cs typeface="Aldrich"/>
              </a:rPr>
              <a:t>Spacers</a:t>
            </a:r>
            <a:r>
              <a:rPr lang="es-ES" dirty="0">
                <a:solidFill>
                  <a:schemeClr val="tx1">
                    <a:lumMod val="95000"/>
                  </a:schemeClr>
                </a:solidFill>
                <a:latin typeface="Aldrich"/>
                <a:ea typeface="Aldrich"/>
                <a:cs typeface="Aldrich"/>
              </a:rPr>
              <a:t>: Elementos que se utilizan para agregar espacio vacío en los </a:t>
            </a:r>
            <a:r>
              <a:rPr lang="es-ES" dirty="0" err="1">
                <a:solidFill>
                  <a:schemeClr val="tx1">
                    <a:lumMod val="95000"/>
                  </a:schemeClr>
                </a:solidFill>
                <a:latin typeface="Aldrich"/>
                <a:ea typeface="Aldrich"/>
                <a:cs typeface="Aldrich"/>
              </a:rPr>
              <a:t>layouts</a:t>
            </a:r>
            <a:r>
              <a:rPr lang="es-ES" dirty="0">
                <a:solidFill>
                  <a:schemeClr val="tx1">
                    <a:lumMod val="95000"/>
                  </a:schemeClr>
                </a:solidFill>
                <a:latin typeface="Aldrich"/>
                <a:ea typeface="Aldrich"/>
                <a:cs typeface="Aldrich"/>
              </a:rPr>
              <a:t>, permitiendo organizar los </a:t>
            </a:r>
            <a:r>
              <a:rPr lang="es-ES" dirty="0" err="1">
                <a:solidFill>
                  <a:schemeClr val="tx1">
                    <a:lumMod val="95000"/>
                  </a:schemeClr>
                </a:solidFill>
                <a:latin typeface="Aldrich"/>
                <a:ea typeface="Aldrich"/>
                <a:cs typeface="Aldrich"/>
              </a:rPr>
              <a:t>widgets</a:t>
            </a:r>
            <a:r>
              <a:rPr lang="es-ES" dirty="0">
                <a:solidFill>
                  <a:schemeClr val="tx1">
                    <a:lumMod val="95000"/>
                  </a:schemeClr>
                </a:solidFill>
                <a:latin typeface="Aldrich"/>
                <a:ea typeface="Aldrich"/>
                <a:cs typeface="Aldrich"/>
              </a:rPr>
              <a:t> con mayor flexibilidad.</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19" y="776088"/>
            <a:ext cx="2680762" cy="17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454076" y="2701155"/>
            <a:ext cx="8214585" cy="523220"/>
          </a:xfrm>
          <a:prstGeom prst="rect">
            <a:avLst/>
          </a:prstGeom>
        </p:spPr>
        <p:txBody>
          <a:bodyPr wrap="square">
            <a:spAutoFit/>
          </a:bodyPr>
          <a:lstStyle/>
          <a:p>
            <a:pPr marL="285750" indent="-285750" algn="just">
              <a:buClr>
                <a:srgbClr val="FF66CC"/>
              </a:buClr>
              <a:buSzPct val="150000"/>
              <a:buFont typeface="Wingdings" pitchFamily="2" charset="2"/>
              <a:buChar char="v"/>
            </a:pPr>
            <a:r>
              <a:rPr lang="es-ES" b="1" dirty="0" err="1">
                <a:solidFill>
                  <a:schemeClr val="tx1">
                    <a:lumMod val="95000"/>
                  </a:schemeClr>
                </a:solidFill>
                <a:latin typeface="Aldrich"/>
                <a:ea typeface="Aldrich"/>
                <a:cs typeface="Aldrich"/>
              </a:rPr>
              <a:t>Buttons</a:t>
            </a:r>
            <a:r>
              <a:rPr lang="es-ES" dirty="0">
                <a:solidFill>
                  <a:schemeClr val="tx1">
                    <a:lumMod val="95000"/>
                  </a:schemeClr>
                </a:solidFill>
                <a:latin typeface="Aldrich"/>
                <a:ea typeface="Aldrich"/>
                <a:cs typeface="Aldrich"/>
              </a:rPr>
              <a:t>: Botones de diferentes tipos (</a:t>
            </a:r>
            <a:r>
              <a:rPr lang="es-ES" dirty="0" err="1">
                <a:solidFill>
                  <a:schemeClr val="tx1">
                    <a:lumMod val="95000"/>
                  </a:schemeClr>
                </a:solidFill>
                <a:latin typeface="Aldrich"/>
                <a:ea typeface="Aldrich"/>
                <a:cs typeface="Aldrich"/>
              </a:rPr>
              <a:t>QPushButton</a:t>
            </a:r>
            <a:r>
              <a:rPr lang="es-ES" dirty="0">
                <a:solidFill>
                  <a:schemeClr val="tx1">
                    <a:lumMod val="95000"/>
                  </a:schemeClr>
                </a:solidFill>
                <a:latin typeface="Aldrich"/>
                <a:ea typeface="Aldrich"/>
                <a:cs typeface="Aldrich"/>
              </a:rPr>
              <a:t>, </a:t>
            </a:r>
            <a:r>
              <a:rPr lang="es-ES" dirty="0" err="1">
                <a:solidFill>
                  <a:schemeClr val="tx1">
                    <a:lumMod val="95000"/>
                  </a:schemeClr>
                </a:solidFill>
                <a:latin typeface="Aldrich"/>
                <a:ea typeface="Aldrich"/>
                <a:cs typeface="Aldrich"/>
              </a:rPr>
              <a:t>QRadioButton</a:t>
            </a:r>
            <a:r>
              <a:rPr lang="es-ES" dirty="0">
                <a:solidFill>
                  <a:schemeClr val="tx1">
                    <a:lumMod val="95000"/>
                  </a:schemeClr>
                </a:solidFill>
                <a:latin typeface="Aldrich"/>
                <a:ea typeface="Aldrich"/>
                <a:cs typeface="Aldrich"/>
              </a:rPr>
              <a:t>, </a:t>
            </a:r>
            <a:r>
              <a:rPr lang="es-ES" dirty="0" err="1">
                <a:solidFill>
                  <a:schemeClr val="tx1">
                    <a:lumMod val="95000"/>
                  </a:schemeClr>
                </a:solidFill>
                <a:latin typeface="Aldrich"/>
                <a:ea typeface="Aldrich"/>
                <a:cs typeface="Aldrich"/>
              </a:rPr>
              <a:t>QCheckBox</a:t>
            </a:r>
            <a:r>
              <a:rPr lang="es-ES" dirty="0">
                <a:solidFill>
                  <a:schemeClr val="tx1">
                    <a:lumMod val="95000"/>
                  </a:schemeClr>
                </a:solidFill>
                <a:latin typeface="Aldrich"/>
                <a:ea typeface="Aldrich"/>
                <a:cs typeface="Aldrich"/>
              </a:rPr>
              <a:t>) que permiten al usuario realizar acciones o seleccionar opciones.</a:t>
            </a:r>
          </a:p>
        </p:txBody>
      </p:sp>
      <p:sp>
        <p:nvSpPr>
          <p:cNvPr id="12" name="11 Rectángulo"/>
          <p:cNvSpPr/>
          <p:nvPr/>
        </p:nvSpPr>
        <p:spPr>
          <a:xfrm>
            <a:off x="454077" y="3377890"/>
            <a:ext cx="8307534" cy="523220"/>
          </a:xfrm>
          <a:prstGeom prst="rect">
            <a:avLst/>
          </a:prstGeom>
        </p:spPr>
        <p:txBody>
          <a:bodyPr wrap="square">
            <a:spAutoFit/>
          </a:bodyPr>
          <a:lstStyle/>
          <a:p>
            <a:pPr marL="285750" indent="-285750" algn="just">
              <a:buClr>
                <a:srgbClr val="FFFF00"/>
              </a:buClr>
              <a:buSzPct val="150000"/>
              <a:buFont typeface="Wingdings" pitchFamily="2" charset="2"/>
              <a:buChar char="v"/>
            </a:pPr>
            <a:r>
              <a:rPr lang="es-ES" b="1" dirty="0" err="1">
                <a:solidFill>
                  <a:schemeClr val="tx1">
                    <a:lumMod val="95000"/>
                  </a:schemeClr>
                </a:solidFill>
                <a:latin typeface="Aldrich"/>
                <a:ea typeface="Aldrich"/>
                <a:cs typeface="Aldrich"/>
              </a:rPr>
              <a:t>Item</a:t>
            </a:r>
            <a:r>
              <a:rPr lang="es-ES" b="1" dirty="0">
                <a:solidFill>
                  <a:schemeClr val="tx1">
                    <a:lumMod val="95000"/>
                  </a:schemeClr>
                </a:solidFill>
                <a:latin typeface="Aldrich"/>
                <a:ea typeface="Aldrich"/>
                <a:cs typeface="Aldrich"/>
              </a:rPr>
              <a:t> </a:t>
            </a:r>
            <a:r>
              <a:rPr lang="es-ES" b="1" dirty="0" err="1">
                <a:solidFill>
                  <a:schemeClr val="tx1">
                    <a:lumMod val="95000"/>
                  </a:schemeClr>
                </a:solidFill>
                <a:latin typeface="Aldrich"/>
                <a:ea typeface="Aldrich"/>
                <a:cs typeface="Aldrich"/>
              </a:rPr>
              <a:t>Views</a:t>
            </a:r>
            <a:r>
              <a:rPr lang="es-ES" dirty="0">
                <a:solidFill>
                  <a:schemeClr val="tx1">
                    <a:lumMod val="95000"/>
                  </a:schemeClr>
                </a:solidFill>
                <a:latin typeface="Aldrich"/>
                <a:ea typeface="Aldrich"/>
                <a:cs typeface="Aldrich"/>
              </a:rPr>
              <a:t>: Vistas para mostrar datos en diferentes formatos, como listas (</a:t>
            </a:r>
            <a:r>
              <a:rPr lang="es-ES" dirty="0" err="1">
                <a:solidFill>
                  <a:schemeClr val="tx1">
                    <a:lumMod val="95000"/>
                  </a:schemeClr>
                </a:solidFill>
                <a:latin typeface="Aldrich"/>
                <a:ea typeface="Aldrich"/>
                <a:cs typeface="Aldrich"/>
              </a:rPr>
              <a:t>QListView</a:t>
            </a:r>
            <a:r>
              <a:rPr lang="es-ES" dirty="0">
                <a:solidFill>
                  <a:schemeClr val="tx1">
                    <a:lumMod val="95000"/>
                  </a:schemeClr>
                </a:solidFill>
                <a:latin typeface="Aldrich"/>
                <a:ea typeface="Aldrich"/>
                <a:cs typeface="Aldrich"/>
              </a:rPr>
              <a:t>), tablas (</a:t>
            </a:r>
            <a:r>
              <a:rPr lang="es-ES" dirty="0" err="1">
                <a:solidFill>
                  <a:schemeClr val="tx1">
                    <a:lumMod val="95000"/>
                  </a:schemeClr>
                </a:solidFill>
                <a:latin typeface="Aldrich"/>
                <a:ea typeface="Aldrich"/>
                <a:cs typeface="Aldrich"/>
              </a:rPr>
              <a:t>QTableView</a:t>
            </a:r>
            <a:r>
              <a:rPr lang="es-ES" dirty="0">
                <a:solidFill>
                  <a:schemeClr val="tx1">
                    <a:lumMod val="95000"/>
                  </a:schemeClr>
                </a:solidFill>
                <a:latin typeface="Aldrich"/>
                <a:ea typeface="Aldrich"/>
                <a:cs typeface="Aldrich"/>
              </a:rPr>
              <a:t>), árboles (</a:t>
            </a:r>
            <a:r>
              <a:rPr lang="es-ES" dirty="0" err="1">
                <a:solidFill>
                  <a:schemeClr val="tx1">
                    <a:lumMod val="95000"/>
                  </a:schemeClr>
                </a:solidFill>
                <a:latin typeface="Aldrich"/>
                <a:ea typeface="Aldrich"/>
                <a:cs typeface="Aldrich"/>
              </a:rPr>
              <a:t>QTreeView</a:t>
            </a:r>
            <a:r>
              <a:rPr lang="es-ES" dirty="0">
                <a:solidFill>
                  <a:schemeClr val="tx1">
                    <a:lumMod val="95000"/>
                  </a:schemeClr>
                </a:solidFill>
                <a:latin typeface="Aldrich"/>
                <a:ea typeface="Aldrich"/>
                <a:cs typeface="Aldrich"/>
              </a:rPr>
              <a:t>), y columnas (</a:t>
            </a:r>
            <a:r>
              <a:rPr lang="es-ES" dirty="0" err="1">
                <a:solidFill>
                  <a:schemeClr val="tx1">
                    <a:lumMod val="95000"/>
                  </a:schemeClr>
                </a:solidFill>
                <a:latin typeface="Aldrich"/>
                <a:ea typeface="Aldrich"/>
                <a:cs typeface="Aldrich"/>
              </a:rPr>
              <a:t>QColumnView</a:t>
            </a:r>
            <a:r>
              <a:rPr lang="es-ES" dirty="0">
                <a:solidFill>
                  <a:schemeClr val="tx1">
                    <a:lumMod val="95000"/>
                  </a:schemeClr>
                </a:solidFill>
                <a:latin typeface="Aldrich"/>
                <a:ea typeface="Aldrich"/>
                <a:cs typeface="Aldrich"/>
              </a:rPr>
              <a:t>).</a:t>
            </a:r>
          </a:p>
        </p:txBody>
      </p:sp>
      <p:sp>
        <p:nvSpPr>
          <p:cNvPr id="14" name="13 Rectángulo"/>
          <p:cNvSpPr/>
          <p:nvPr/>
        </p:nvSpPr>
        <p:spPr>
          <a:xfrm>
            <a:off x="454077" y="4078930"/>
            <a:ext cx="8307534" cy="738664"/>
          </a:xfrm>
          <a:prstGeom prst="rect">
            <a:avLst/>
          </a:prstGeom>
        </p:spPr>
        <p:txBody>
          <a:bodyPr wrap="square">
            <a:spAutoFit/>
          </a:bodyPr>
          <a:lstStyle/>
          <a:p>
            <a:pPr marL="285750" indent="-285750" algn="just">
              <a:buClr>
                <a:srgbClr val="00B0F0"/>
              </a:buClr>
              <a:buSzPct val="150000"/>
              <a:buFont typeface="Wingdings" pitchFamily="2" charset="2"/>
              <a:buChar char="v"/>
            </a:pPr>
            <a:r>
              <a:rPr lang="es-ES" b="1" dirty="0" err="1">
                <a:solidFill>
                  <a:schemeClr val="tx1">
                    <a:lumMod val="95000"/>
                  </a:schemeClr>
                </a:solidFill>
                <a:latin typeface="Aldrich"/>
                <a:ea typeface="Aldrich"/>
                <a:cs typeface="Aldrich"/>
              </a:rPr>
              <a:t>Item</a:t>
            </a:r>
            <a:r>
              <a:rPr lang="es-ES" b="1" dirty="0">
                <a:solidFill>
                  <a:schemeClr val="tx1">
                    <a:lumMod val="95000"/>
                  </a:schemeClr>
                </a:solidFill>
                <a:latin typeface="Aldrich"/>
                <a:ea typeface="Aldrich"/>
                <a:cs typeface="Aldrich"/>
              </a:rPr>
              <a:t> </a:t>
            </a:r>
            <a:r>
              <a:rPr lang="es-ES" b="1" dirty="0" err="1">
                <a:solidFill>
                  <a:schemeClr val="tx1">
                    <a:lumMod val="95000"/>
                  </a:schemeClr>
                </a:solidFill>
                <a:latin typeface="Aldrich"/>
                <a:ea typeface="Aldrich"/>
                <a:cs typeface="Aldrich"/>
              </a:rPr>
              <a:t>Widgets</a:t>
            </a:r>
            <a:r>
              <a:rPr lang="es-ES" dirty="0">
                <a:solidFill>
                  <a:schemeClr val="tx1">
                    <a:lumMod val="95000"/>
                  </a:schemeClr>
                </a:solidFill>
                <a:latin typeface="Aldrich"/>
                <a:ea typeface="Aldrich"/>
                <a:cs typeface="Aldrich"/>
              </a:rPr>
              <a:t>: </a:t>
            </a:r>
            <a:r>
              <a:rPr lang="es-ES" dirty="0" err="1">
                <a:solidFill>
                  <a:schemeClr val="tx1">
                    <a:lumMod val="95000"/>
                  </a:schemeClr>
                </a:solidFill>
                <a:latin typeface="Aldrich"/>
                <a:ea typeface="Aldrich"/>
                <a:cs typeface="Aldrich"/>
              </a:rPr>
              <a:t>Widgets</a:t>
            </a:r>
            <a:r>
              <a:rPr lang="es-ES" dirty="0">
                <a:solidFill>
                  <a:schemeClr val="tx1">
                    <a:lumMod val="95000"/>
                  </a:schemeClr>
                </a:solidFill>
                <a:latin typeface="Aldrich"/>
                <a:ea typeface="Aldrich"/>
                <a:cs typeface="Aldrich"/>
              </a:rPr>
              <a:t> que integran funcionalidad de elementos con soporte para elementos personalizados, como listas (</a:t>
            </a:r>
            <a:r>
              <a:rPr lang="es-ES" dirty="0" err="1">
                <a:solidFill>
                  <a:schemeClr val="tx1">
                    <a:lumMod val="95000"/>
                  </a:schemeClr>
                </a:solidFill>
                <a:latin typeface="Aldrich"/>
                <a:ea typeface="Aldrich"/>
                <a:cs typeface="Aldrich"/>
              </a:rPr>
              <a:t>QListWidget</a:t>
            </a:r>
            <a:r>
              <a:rPr lang="es-ES" dirty="0">
                <a:solidFill>
                  <a:schemeClr val="tx1">
                    <a:lumMod val="95000"/>
                  </a:schemeClr>
                </a:solidFill>
                <a:latin typeface="Aldrich"/>
                <a:ea typeface="Aldrich"/>
                <a:cs typeface="Aldrich"/>
              </a:rPr>
              <a:t>), tablas (</a:t>
            </a:r>
            <a:r>
              <a:rPr lang="es-ES" dirty="0" err="1">
                <a:solidFill>
                  <a:schemeClr val="tx1">
                    <a:lumMod val="95000"/>
                  </a:schemeClr>
                </a:solidFill>
                <a:latin typeface="Aldrich"/>
                <a:ea typeface="Aldrich"/>
                <a:cs typeface="Aldrich"/>
              </a:rPr>
              <a:t>QTableWidget</a:t>
            </a:r>
            <a:r>
              <a:rPr lang="es-ES" dirty="0">
                <a:solidFill>
                  <a:schemeClr val="tx1">
                    <a:lumMod val="95000"/>
                  </a:schemeClr>
                </a:solidFill>
                <a:latin typeface="Aldrich"/>
                <a:ea typeface="Aldrich"/>
                <a:cs typeface="Aldrich"/>
              </a:rPr>
              <a:t>), y árboles (</a:t>
            </a:r>
            <a:r>
              <a:rPr lang="es-ES" dirty="0" err="1">
                <a:solidFill>
                  <a:schemeClr val="tx1">
                    <a:lumMod val="95000"/>
                  </a:schemeClr>
                </a:solidFill>
                <a:latin typeface="Aldrich"/>
                <a:ea typeface="Aldrich"/>
                <a:cs typeface="Aldrich"/>
              </a:rPr>
              <a:t>QTreeWidget</a:t>
            </a:r>
            <a:r>
              <a:rPr lang="es-ES" dirty="0">
                <a:solidFill>
                  <a:schemeClr val="tx1">
                    <a:lumMod val="95000"/>
                  </a:schemeClr>
                </a:solidFill>
                <a:latin typeface="Aldrich"/>
                <a:ea typeface="Aldrich"/>
                <a:cs typeface="Aldrich"/>
              </a:rPr>
              <a:t>).</a:t>
            </a:r>
          </a:p>
        </p:txBody>
      </p:sp>
    </p:spTree>
    <p:extLst>
      <p:ext uri="{BB962C8B-B14F-4D97-AF65-F5344CB8AC3E}">
        <p14:creationId xmlns:p14="http://schemas.microsoft.com/office/powerpoint/2010/main" val="920586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nior Frontend Developer Portfolio by Slidesgo">
  <a:themeElements>
    <a:clrScheme name="Simple Light">
      <a:dk1>
        <a:srgbClr val="FFFFFF"/>
      </a:dk1>
      <a:lt1>
        <a:srgbClr val="292828"/>
      </a:lt1>
      <a:dk2>
        <a:srgbClr val="A67FF1"/>
      </a:dk2>
      <a:lt2>
        <a:srgbClr val="F5B150"/>
      </a:lt2>
      <a:accent1>
        <a:srgbClr val="C0E67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22598</TotalTime>
  <Words>1998</Words>
  <Application>Microsoft Office PowerPoint</Application>
  <PresentationFormat>Presentación en pantalla (16:9)</PresentationFormat>
  <Paragraphs>240</Paragraphs>
  <Slides>17</Slides>
  <Notes>10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17</vt:i4>
      </vt:variant>
    </vt:vector>
  </HeadingPairs>
  <TitlesOfParts>
    <vt:vector size="26" baseType="lpstr">
      <vt:lpstr>Arial</vt:lpstr>
      <vt:lpstr>Open Sans</vt:lpstr>
      <vt:lpstr>Aldrich</vt:lpstr>
      <vt:lpstr>Nunito Light</vt:lpstr>
      <vt:lpstr>Courier New</vt:lpstr>
      <vt:lpstr>Wingdings</vt:lpstr>
      <vt:lpstr>IBM Plex Mono</vt:lpstr>
      <vt:lpstr>Anaheim</vt:lpstr>
      <vt:lpstr>Senior Frontend Developer Portfolio by Slidesgo</vt:lpstr>
      <vt:lpstr>Programacion II [ PRACTICA ]</vt:lpstr>
      <vt:lpstr>INTERFAZ GRAFICA DE USUARIOS (G.U.I)</vt:lpstr>
      <vt:lpstr>Tipos de Ventanas - QWidget</vt:lpstr>
      <vt:lpstr>Tipos de Ventanas - QMainWindow </vt:lpstr>
      <vt:lpstr>Tipos de Ventanas - QMainWindow </vt:lpstr>
      <vt:lpstr>Tipos de Ventanas - QDialog</vt:lpstr>
      <vt:lpstr>Tipos de Ventanas - QDialog</vt:lpstr>
      <vt:lpstr>Tabla Comparativa – Tipos de Ventana</vt:lpstr>
      <vt:lpstr>QT Design - QObjets</vt:lpstr>
      <vt:lpstr>QT Design - QObjets</vt:lpstr>
      <vt:lpstr>Tabla Comparativa - QObjets</vt:lpstr>
      <vt:lpstr>Retos de Programacion</vt:lpstr>
      <vt:lpstr>Reloj Digital con QLCDNumber </vt:lpstr>
      <vt:lpstr>Configurador de Preferencias con QDialog no Modal </vt:lpstr>
      <vt:lpstr>Aplicación de Conversión de Unidades</vt:lpstr>
      <vt:lpstr>Simulador de Temporizador con QProgressBar</vt:lpstr>
      <vt:lpstr>Formularios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II [ PRACTICA ]</dc:title>
  <dc:creator>CarlosOC</dc:creator>
  <cp:lastModifiedBy>Win10</cp:lastModifiedBy>
  <cp:revision>167</cp:revision>
  <dcterms:modified xsi:type="dcterms:W3CDTF">2024-10-05T03:43:43Z</dcterms:modified>
</cp:coreProperties>
</file>