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304" r:id="rId3"/>
    <p:sldId id="355" r:id="rId4"/>
    <p:sldId id="356" r:id="rId5"/>
    <p:sldId id="357" r:id="rId6"/>
    <p:sldId id="358" r:id="rId7"/>
    <p:sldId id="360" r:id="rId8"/>
    <p:sldId id="361" r:id="rId9"/>
    <p:sldId id="363" r:id="rId10"/>
    <p:sldId id="323" r:id="rId11"/>
    <p:sldId id="347" r:id="rId12"/>
    <p:sldId id="364" r:id="rId13"/>
    <p:sldId id="333" r:id="rId14"/>
  </p:sldIdLst>
  <p:sldSz cx="9144000" cy="5143500" type="screen16x9"/>
  <p:notesSz cx="6858000" cy="9144000"/>
  <p:embeddedFontLst>
    <p:embeddedFont>
      <p:font typeface="Open Sans" charset="0"/>
      <p:regular r:id="rId16"/>
      <p:bold r:id="rId17"/>
      <p:italic r:id="rId18"/>
      <p:boldItalic r:id="rId19"/>
    </p:embeddedFont>
    <p:embeddedFont>
      <p:font typeface="IBM Plex Mono" charset="0"/>
      <p:regular r:id="rId20"/>
      <p:bold r:id="rId21"/>
      <p:italic r:id="rId22"/>
      <p:boldItalic r:id="rId23"/>
    </p:embeddedFont>
    <p:embeddedFont>
      <p:font typeface="Nunito Light" charset="0"/>
      <p:regular r:id="rId24"/>
      <p:italic r:id="rId25"/>
    </p:embeddedFont>
    <p:embeddedFont>
      <p:font typeface="Aldrich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  <a:srgbClr val="242424"/>
    <a:srgbClr val="171717"/>
    <a:srgbClr val="0D0D0D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83653B-320A-4D04-B1AD-C81342A9A7DB}">
  <a:tblStyle styleId="{BE83653B-320A-4D04-B1AD-C81342A9A7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6E2C64-5814-416C-95E1-FAC50E9F433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875" autoAdjust="0"/>
  </p:normalViewPr>
  <p:slideViewPr>
    <p:cSldViewPr snapToGrid="0">
      <p:cViewPr>
        <p:scale>
          <a:sx n="130" d="100"/>
          <a:sy n="130" d="100"/>
        </p:scale>
        <p:origin x="-331" y="-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32806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910c9cffe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910c9cffe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910c9cffe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910c9cffe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" name="Google Shape;10;p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244925" y="1205975"/>
            <a:ext cx="3542100" cy="30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" name="Google Shape;19;p2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926200" y="681525"/>
            <a:ext cx="2705100" cy="111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170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92" name="Google Shape;92;p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4" name="Google Shape;94;p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1" name="Google Shape;101;p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3" name="Google Shape;103;p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04" name="Google Shape;104;p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28" name="Google Shape;128;p1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0" name="Google Shape;130;p1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1" name="Google Shape;131;p1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1589400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 hasCustomPrompt="1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4165428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6741456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720000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3296028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5872056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48" name="Google Shape;148;p1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03" name="Google Shape;203;p1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5" name="Google Shape;205;p1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06" name="Google Shape;206;p1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5399075" y="883275"/>
            <a:ext cx="2656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1"/>
          </p:nvPr>
        </p:nvSpPr>
        <p:spPr>
          <a:xfrm>
            <a:off x="5399075" y="1819100"/>
            <a:ext cx="2656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>
            <a:spLocks noGrp="1"/>
          </p:cNvSpPr>
          <p:nvPr>
            <p:ph type="pic" idx="2"/>
          </p:nvPr>
        </p:nvSpPr>
        <p:spPr>
          <a:xfrm>
            <a:off x="1007425" y="1064874"/>
            <a:ext cx="2440500" cy="2909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8"/>
          <p:cNvSpPr>
            <a:spLocks noGrp="1"/>
          </p:cNvSpPr>
          <p:nvPr>
            <p:ph type="pic" idx="3"/>
          </p:nvPr>
        </p:nvSpPr>
        <p:spPr>
          <a:xfrm>
            <a:off x="3185399" y="3061625"/>
            <a:ext cx="3257400" cy="143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8"/>
          <p:cNvSpPr>
            <a:spLocks noGrp="1"/>
          </p:cNvSpPr>
          <p:nvPr>
            <p:ph type="pic" idx="4"/>
          </p:nvPr>
        </p:nvSpPr>
        <p:spPr>
          <a:xfrm>
            <a:off x="3302421" y="905132"/>
            <a:ext cx="1817100" cy="1817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14" name="Google Shape;214;p18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215" name="Google Shape;215;p18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18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19" name="Google Shape;219;p1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21" name="Google Shape;221;p1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22" name="Google Shape;222;p1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713225" y="1398725"/>
            <a:ext cx="58041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7" name="Google Shape;227;p19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228" name="Google Shape;228;p19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08" name="Google Shape;308;p2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10" name="Google Shape;310;p2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11" name="Google Shape;311;p2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4" name="Google Shape;314;p24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15" name="Google Shape;315;p24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19" name="Google Shape;319;p2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21" name="Google Shape;321;p2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22" name="Google Shape;322;p2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25" name="Google Shape;325;p25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326" name="Google Shape;326;p25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5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4" r:id="rId6"/>
    <p:sldLayoutId id="2147483665" r:id="rId7"/>
    <p:sldLayoutId id="2147483670" r:id="rId8"/>
    <p:sldLayoutId id="2147483671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9"/>
          <p:cNvGrpSpPr/>
          <p:nvPr/>
        </p:nvGrpSpPr>
        <p:grpSpPr>
          <a:xfrm>
            <a:off x="6442850" y="1530900"/>
            <a:ext cx="1625700" cy="1543650"/>
            <a:chOff x="4653650" y="1256600"/>
            <a:chExt cx="1625700" cy="1625700"/>
          </a:xfrm>
        </p:grpSpPr>
        <p:sp>
          <p:nvSpPr>
            <p:cNvPr id="339" name="Google Shape;339;p29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1" name="Google Shape;341;p29"/>
          <p:cNvSpPr txBox="1">
            <a:spLocks noGrp="1"/>
          </p:cNvSpPr>
          <p:nvPr>
            <p:ph type="ctrTitle"/>
          </p:nvPr>
        </p:nvSpPr>
        <p:spPr>
          <a:xfrm>
            <a:off x="845507" y="1143345"/>
            <a:ext cx="4473280" cy="30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Programacion II</a:t>
            </a:r>
            <a:br>
              <a:rPr lang="en" dirty="0"/>
            </a:br>
            <a:r>
              <a:rPr lang="en" dirty="0"/>
              <a:t>[ PRACTICA ]</a:t>
            </a:r>
            <a:endParaRPr dirty="0"/>
          </a:p>
        </p:txBody>
      </p:sp>
      <p:sp>
        <p:nvSpPr>
          <p:cNvPr id="342" name="Google Shape;342;p29"/>
          <p:cNvSpPr/>
          <p:nvPr/>
        </p:nvSpPr>
        <p:spPr>
          <a:xfrm>
            <a:off x="6585958" y="1860947"/>
            <a:ext cx="1339484" cy="754506"/>
          </a:xfrm>
          <a:custGeom>
            <a:avLst/>
            <a:gdLst/>
            <a:ahLst/>
            <a:cxnLst/>
            <a:rect l="l" t="t" r="r" b="b"/>
            <a:pathLst>
              <a:path w="1618" h="872" extrusionOk="0">
                <a:moveTo>
                  <a:pt x="1093" y="11"/>
                </a:moveTo>
                <a:cubicBezTo>
                  <a:pt x="1064" y="-8"/>
                  <a:pt x="1024" y="0"/>
                  <a:pt x="1005" y="29"/>
                </a:cubicBezTo>
                <a:lnTo>
                  <a:pt x="508" y="774"/>
                </a:lnTo>
                <a:cubicBezTo>
                  <a:pt x="488" y="803"/>
                  <a:pt x="496" y="842"/>
                  <a:pt x="525" y="861"/>
                </a:cubicBezTo>
                <a:cubicBezTo>
                  <a:pt x="554" y="881"/>
                  <a:pt x="593" y="873"/>
                  <a:pt x="613" y="844"/>
                </a:cubicBezTo>
                <a:lnTo>
                  <a:pt x="1110" y="99"/>
                </a:lnTo>
                <a:cubicBezTo>
                  <a:pt x="1130" y="70"/>
                  <a:pt x="1122" y="31"/>
                  <a:pt x="1093" y="11"/>
                </a:cubicBezTo>
                <a:moveTo>
                  <a:pt x="1607" y="401"/>
                </a:moveTo>
                <a:lnTo>
                  <a:pt x="1359" y="29"/>
                </a:lnTo>
                <a:cubicBezTo>
                  <a:pt x="1339" y="0"/>
                  <a:pt x="1300" y="-8"/>
                  <a:pt x="1271" y="11"/>
                </a:cubicBezTo>
                <a:cubicBezTo>
                  <a:pt x="1242" y="31"/>
                  <a:pt x="1234" y="70"/>
                  <a:pt x="1254" y="99"/>
                </a:cubicBezTo>
                <a:lnTo>
                  <a:pt x="1479" y="436"/>
                </a:lnTo>
                <a:lnTo>
                  <a:pt x="1254" y="774"/>
                </a:lnTo>
                <a:cubicBezTo>
                  <a:pt x="1234" y="803"/>
                  <a:pt x="1242" y="842"/>
                  <a:pt x="1271" y="861"/>
                </a:cubicBezTo>
                <a:cubicBezTo>
                  <a:pt x="1300" y="881"/>
                  <a:pt x="1339" y="873"/>
                  <a:pt x="1359" y="844"/>
                </a:cubicBezTo>
                <a:lnTo>
                  <a:pt x="1607" y="471"/>
                </a:lnTo>
                <a:cubicBezTo>
                  <a:pt x="1622" y="450"/>
                  <a:pt x="1622" y="422"/>
                  <a:pt x="1607" y="401"/>
                </a:cubicBezTo>
                <a:moveTo>
                  <a:pt x="364" y="99"/>
                </a:moveTo>
                <a:lnTo>
                  <a:pt x="139" y="436"/>
                </a:lnTo>
                <a:lnTo>
                  <a:pt x="364" y="774"/>
                </a:lnTo>
                <a:cubicBezTo>
                  <a:pt x="384" y="803"/>
                  <a:pt x="376" y="842"/>
                  <a:pt x="347" y="861"/>
                </a:cubicBezTo>
                <a:cubicBezTo>
                  <a:pt x="318" y="881"/>
                  <a:pt x="279" y="873"/>
                  <a:pt x="259" y="844"/>
                </a:cubicBezTo>
                <a:lnTo>
                  <a:pt x="10" y="471"/>
                </a:lnTo>
                <a:cubicBezTo>
                  <a:pt x="-4" y="450"/>
                  <a:pt x="-4" y="422"/>
                  <a:pt x="10" y="401"/>
                </a:cubicBezTo>
                <a:lnTo>
                  <a:pt x="259" y="29"/>
                </a:lnTo>
                <a:cubicBezTo>
                  <a:pt x="278" y="0"/>
                  <a:pt x="318" y="-8"/>
                  <a:pt x="347" y="11"/>
                </a:cubicBezTo>
                <a:cubicBezTo>
                  <a:pt x="376" y="31"/>
                  <a:pt x="384" y="70"/>
                  <a:pt x="364" y="9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9"/>
          <p:cNvSpPr/>
          <p:nvPr/>
        </p:nvSpPr>
        <p:spPr>
          <a:xfrm>
            <a:off x="5318787" y="2914950"/>
            <a:ext cx="2497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CLASE</a:t>
            </a:r>
            <a:endParaRPr sz="16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408;p34"/>
          <p:cNvSpPr txBox="1">
            <a:spLocks/>
          </p:cNvSpPr>
          <p:nvPr/>
        </p:nvSpPr>
        <p:spPr>
          <a:xfrm>
            <a:off x="5318787" y="3074550"/>
            <a:ext cx="2497199" cy="92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/>
            <a:r>
              <a:rPr lang="en" sz="6000" b="1" dirty="0" smtClean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09</a:t>
            </a:r>
            <a:endParaRPr lang="en" sz="6000" b="1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76" b="7685"/>
          <a:stretch/>
        </p:blipFill>
        <p:spPr>
          <a:xfrm>
            <a:off x="0" y="-14875"/>
            <a:ext cx="9144003" cy="5158499"/>
          </a:xfrm>
          <a:prstGeom prst="rect">
            <a:avLst/>
          </a:prstGeom>
        </p:spPr>
      </p:pic>
      <p:sp>
        <p:nvSpPr>
          <p:cNvPr id="483" name="Google Shape;483;p39"/>
          <p:cNvSpPr txBox="1">
            <a:spLocks noGrp="1"/>
          </p:cNvSpPr>
          <p:nvPr>
            <p:ph type="title"/>
          </p:nvPr>
        </p:nvSpPr>
        <p:spPr>
          <a:xfrm>
            <a:off x="926200" y="681525"/>
            <a:ext cx="3259720" cy="11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Retos de Programacion</a:t>
            </a:r>
            <a:endParaRPr sz="3200" dirty="0"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485" name="Google Shape;485;p39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6" name="Google Shape;486;p39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0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415;p4"/>
          <p:cNvSpPr txBox="1"/>
          <p:nvPr/>
        </p:nvSpPr>
        <p:spPr>
          <a:xfrm>
            <a:off x="354949" y="244311"/>
            <a:ext cx="677954" cy="447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</a:pPr>
            <a:r>
              <a:rPr lang="es" sz="2400" b="1" dirty="0">
                <a:solidFill>
                  <a:schemeClr val="accent2"/>
                </a:solidFill>
                <a:latin typeface="Aldrich"/>
                <a:ea typeface="Aldrich"/>
                <a:cs typeface="Aldrich"/>
                <a:sym typeface="IBM Plex Mono"/>
              </a:rPr>
              <a:t>01</a:t>
            </a:r>
            <a:endParaRPr sz="2400" b="1" dirty="0">
              <a:solidFill>
                <a:schemeClr val="accent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6" name="Google Shape;358;p31"/>
          <p:cNvSpPr txBox="1">
            <a:spLocks noGrp="1"/>
          </p:cNvSpPr>
          <p:nvPr>
            <p:ph type="title"/>
          </p:nvPr>
        </p:nvSpPr>
        <p:spPr>
          <a:xfrm>
            <a:off x="1032903" y="204718"/>
            <a:ext cx="7785977" cy="526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AR" sz="2400" dirty="0"/>
              <a:t>Calculadora (Front)</a:t>
            </a:r>
            <a:endParaRPr sz="2400" dirty="0"/>
          </a:p>
        </p:txBody>
      </p:sp>
      <p:sp>
        <p:nvSpPr>
          <p:cNvPr id="2" name="1 Rectángulo"/>
          <p:cNvSpPr/>
          <p:nvPr/>
        </p:nvSpPr>
        <p:spPr>
          <a:xfrm>
            <a:off x="4145280" y="813435"/>
            <a:ext cx="4221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Al ejercicio realizado de la calculadora cargar un </a:t>
            </a:r>
            <a:r>
              <a:rPr lang="es-ES" sz="20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stylo</a:t>
            </a:r>
            <a:r>
              <a:rPr lang="es-ES" sz="20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 ya creado.</a:t>
            </a:r>
            <a:endParaRPr lang="es-AR" sz="2000" dirty="0">
              <a:solidFill>
                <a:schemeClr val="accent2"/>
              </a:solidFill>
              <a:latin typeface="Aldrich"/>
              <a:ea typeface="Aldrich"/>
              <a:cs typeface="Aldrich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" y="823595"/>
            <a:ext cx="3583305" cy="366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74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415;p4"/>
          <p:cNvSpPr txBox="1"/>
          <p:nvPr/>
        </p:nvSpPr>
        <p:spPr>
          <a:xfrm>
            <a:off x="354949" y="244311"/>
            <a:ext cx="677954" cy="447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</a:pPr>
            <a:r>
              <a:rPr lang="es" sz="2400" b="1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IBM Plex Mono"/>
              </a:rPr>
              <a:t>02</a:t>
            </a:r>
            <a:endParaRPr sz="2400" b="1" dirty="0">
              <a:solidFill>
                <a:schemeClr val="accent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6" name="Google Shape;358;p31"/>
          <p:cNvSpPr txBox="1">
            <a:spLocks noGrp="1"/>
          </p:cNvSpPr>
          <p:nvPr>
            <p:ph type="title"/>
          </p:nvPr>
        </p:nvSpPr>
        <p:spPr>
          <a:xfrm>
            <a:off x="933843" y="204718"/>
            <a:ext cx="7785977" cy="526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2400" dirty="0" smtClean="0"/>
              <a:t>Formularios </a:t>
            </a:r>
            <a:endParaRPr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03320" y="767182"/>
            <a:ext cx="4998720" cy="418576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Al siguiente programa. Generar un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Stylo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 propio repasando lo visto.</a:t>
            </a:r>
            <a:b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</a:b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El programa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debera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 tener:</a:t>
            </a:r>
          </a:p>
          <a:p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-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QMainWindow</a:t>
            </a:r>
            <a:endParaRPr lang="es-ES" dirty="0" smtClean="0">
              <a:solidFill>
                <a:schemeClr val="tx1">
                  <a:lumMod val="95000"/>
                </a:schemeClr>
              </a:solidFill>
              <a:latin typeface="Aldrich"/>
              <a:ea typeface="Aldrich"/>
              <a:cs typeface="Aldrich"/>
              <a:sym typeface="Open Sans"/>
            </a:endParaRPr>
          </a:p>
          <a:p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	- 01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Qlabel</a:t>
            </a:r>
            <a:endParaRPr lang="es-ES" dirty="0" smtClean="0">
              <a:solidFill>
                <a:schemeClr val="tx1">
                  <a:lumMod val="95000"/>
                </a:schemeClr>
              </a:solidFill>
              <a:latin typeface="Aldrich"/>
              <a:ea typeface="Aldrich"/>
              <a:cs typeface="Aldrich"/>
              <a:sym typeface="Open Sans"/>
            </a:endParaRPr>
          </a:p>
          <a:p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- 01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QLCDNumber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/>
            </a:r>
            <a:b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</a:b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-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Qwiget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:</a:t>
            </a:r>
          </a:p>
          <a:p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-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QTable</a:t>
            </a:r>
            <a:endParaRPr lang="es-ES" dirty="0" smtClean="0">
              <a:solidFill>
                <a:schemeClr val="tx1">
                  <a:lumMod val="95000"/>
                </a:schemeClr>
              </a:solidFill>
              <a:latin typeface="Aldrich"/>
              <a:ea typeface="Aldrich"/>
              <a:cs typeface="Aldrich"/>
              <a:sym typeface="Open Sans"/>
            </a:endParaRPr>
          </a:p>
          <a:p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	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- Botón Agregar</a:t>
            </a:r>
          </a:p>
          <a:p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- Botón Eliminar</a:t>
            </a:r>
          </a:p>
          <a:p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- Botón SALIR</a:t>
            </a:r>
          </a:p>
          <a:p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-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Qdialog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:</a:t>
            </a:r>
          </a:p>
          <a:p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- 07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QLabel</a:t>
            </a:r>
            <a:endParaRPr lang="es-ES" dirty="0" smtClean="0">
              <a:solidFill>
                <a:schemeClr val="tx1">
                  <a:lumMod val="95000"/>
                </a:schemeClr>
              </a:solidFill>
              <a:latin typeface="Aldrich"/>
              <a:ea typeface="Aldrich"/>
              <a:cs typeface="Aldrich"/>
              <a:sym typeface="Open Sans"/>
            </a:endParaRPr>
          </a:p>
          <a:p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- 03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QLineEdit</a:t>
            </a:r>
            <a:endParaRPr lang="es-ES" dirty="0" smtClean="0">
              <a:solidFill>
                <a:schemeClr val="tx1">
                  <a:lumMod val="95000"/>
                </a:schemeClr>
              </a:solidFill>
              <a:latin typeface="Aldrich"/>
              <a:ea typeface="Aldrich"/>
              <a:cs typeface="Aldrich"/>
              <a:sym typeface="Open Sans"/>
            </a:endParaRPr>
          </a:p>
          <a:p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- 01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QSpinBox</a:t>
            </a:r>
            <a:endParaRPr lang="es-ES" dirty="0" smtClean="0">
              <a:solidFill>
                <a:schemeClr val="tx1">
                  <a:lumMod val="95000"/>
                </a:schemeClr>
              </a:solidFill>
              <a:latin typeface="Aldrich"/>
              <a:ea typeface="Aldrich"/>
              <a:cs typeface="Aldrich"/>
              <a:sym typeface="Open Sans"/>
            </a:endParaRPr>
          </a:p>
          <a:p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- 02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QDouble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SpinBox</a:t>
            </a:r>
            <a:endParaRPr lang="es-ES" dirty="0" smtClean="0">
              <a:solidFill>
                <a:schemeClr val="tx1">
                  <a:lumMod val="95000"/>
                </a:schemeClr>
              </a:solidFill>
              <a:latin typeface="Aldrich"/>
              <a:ea typeface="Aldrich"/>
              <a:cs typeface="Aldrich"/>
              <a:sym typeface="Open Sans"/>
            </a:endParaRPr>
          </a:p>
          <a:p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- 01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QPlainTextEdit</a:t>
            </a:r>
            <a:endParaRPr lang="es-ES" dirty="0" smtClean="0">
              <a:solidFill>
                <a:schemeClr val="tx1">
                  <a:lumMod val="95000"/>
                </a:schemeClr>
              </a:solidFill>
              <a:latin typeface="Aldrich"/>
              <a:ea typeface="Aldrich"/>
              <a:cs typeface="Aldrich"/>
              <a:sym typeface="Open Sans"/>
            </a:endParaRPr>
          </a:p>
          <a:p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  <a:sym typeface="Open Sans"/>
              </a:rPr>
              <a:t>	- 02 botones (OK/CANCEL)</a:t>
            </a:r>
          </a:p>
          <a:p>
            <a:endParaRPr lang="es-ES" dirty="0">
              <a:solidFill>
                <a:schemeClr val="tx1">
                  <a:lumMod val="95000"/>
                </a:schemeClr>
              </a:solidFill>
              <a:latin typeface="Aldrich"/>
              <a:ea typeface="Aldrich"/>
              <a:cs typeface="Aldrich"/>
              <a:sym typeface="Open 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49" y="2767581"/>
            <a:ext cx="2094995" cy="206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49" y="746760"/>
            <a:ext cx="3129844" cy="2018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3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415;p4"/>
          <p:cNvSpPr txBox="1"/>
          <p:nvPr/>
        </p:nvSpPr>
        <p:spPr>
          <a:xfrm>
            <a:off x="354949" y="244311"/>
            <a:ext cx="677954" cy="447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</a:pPr>
            <a:r>
              <a:rPr lang="es" sz="2400" b="1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IBM Plex Mono"/>
              </a:rPr>
              <a:t>03</a:t>
            </a:r>
            <a:endParaRPr sz="2400" b="1" dirty="0">
              <a:solidFill>
                <a:schemeClr val="accent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6" name="Google Shape;358;p31"/>
          <p:cNvSpPr txBox="1">
            <a:spLocks noGrp="1"/>
          </p:cNvSpPr>
          <p:nvPr>
            <p:ph type="title"/>
          </p:nvPr>
        </p:nvSpPr>
        <p:spPr>
          <a:xfrm>
            <a:off x="1032903" y="204718"/>
            <a:ext cx="7785977" cy="526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AR" sz="2400" dirty="0"/>
              <a:t>VARIOS</a:t>
            </a:r>
            <a:endParaRPr sz="2400" dirty="0"/>
          </a:p>
        </p:txBody>
      </p:sp>
      <p:sp>
        <p:nvSpPr>
          <p:cNvPr id="2" name="1 Rectángulo"/>
          <p:cNvSpPr/>
          <p:nvPr/>
        </p:nvSpPr>
        <p:spPr>
          <a:xfrm>
            <a:off x="767860" y="791874"/>
            <a:ext cx="76962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Crea una aplicación en 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QMainWindow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que permita a los usuarios cambiar el tema de la aplicación usando 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QStyleSheets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. Debe incluir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 </a:t>
            </a: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Un 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botón para aplicar un estilo oscuro y otro para aplicar un estilo claro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. </a:t>
            </a: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Utiliza 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QStyleSheets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para cambiar los colores de fondo, texto, y los botones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. </a:t>
            </a: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Crea 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un archivo 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.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css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para 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cada tema (oscuro y claro), y permite cargarlos dinámicamente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.</a:t>
            </a: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Usa 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componentes como 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QPushButton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, 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QLabel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, y 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QLineEdit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para observar los cambios de estilo</a:t>
            </a:r>
            <a:r>
              <a:rPr lang="es-ES" dirty="0"/>
              <a:t>.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767860" y="2890305"/>
            <a:ext cx="76962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tx2"/>
              </a:buClr>
              <a:buFont typeface="+mj-lt"/>
              <a:buAutoNum type="arabicPeriod" startAt="2"/>
            </a:pP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Desarrolla una aplicación que use el 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Qt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Resource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System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para gestionar archivos de imágenes e iconos. La aplicación 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debe: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Incluir 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un 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QPushButton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con un icono de imagen cargado desde el archivo .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qrc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(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Resource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System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).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Mostrar una imagen en un 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QLabel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que también provenga del 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Resource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System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.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Crear un menú en la barra de herramientas con opciones que usen iconos, cargados desde recursos.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El archivo .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qrc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debe incluir las imágenes y los iconos.</a:t>
            </a:r>
          </a:p>
        </p:txBody>
      </p:sp>
    </p:spTree>
    <p:extLst>
      <p:ext uri="{BB962C8B-B14F-4D97-AF65-F5344CB8AC3E}">
        <p14:creationId xmlns:p14="http://schemas.microsoft.com/office/powerpoint/2010/main" val="6339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37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 l="16626" r="16626"/>
          <a:stretch/>
        </p:blipFill>
        <p:spPr>
          <a:xfrm>
            <a:off x="3302421" y="905132"/>
            <a:ext cx="1817206" cy="1817208"/>
          </a:xfrm>
          <a:prstGeom prst="rect">
            <a:avLst/>
          </a:prstGeom>
        </p:spPr>
      </p:pic>
      <p:sp>
        <p:nvSpPr>
          <p:cNvPr id="457" name="Google Shape;457;p37"/>
          <p:cNvSpPr/>
          <p:nvPr/>
        </p:nvSpPr>
        <p:spPr>
          <a:xfrm>
            <a:off x="3302425" y="905124"/>
            <a:ext cx="1817100" cy="15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p37"/>
          <p:cNvSpPr txBox="1">
            <a:spLocks noGrp="1"/>
          </p:cNvSpPr>
          <p:nvPr>
            <p:ph type="title"/>
          </p:nvPr>
        </p:nvSpPr>
        <p:spPr>
          <a:xfrm>
            <a:off x="5230905" y="984924"/>
            <a:ext cx="3133165" cy="1815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AR" dirty="0"/>
              <a:t>INTERFAZ GRAFICA DE USUARIOS</a:t>
            </a:r>
            <a:br>
              <a:rPr lang="es-AR" dirty="0"/>
            </a:br>
            <a:r>
              <a:rPr lang="es-AR" dirty="0"/>
              <a:t>(G.U.I)</a:t>
            </a:r>
            <a:endParaRPr dirty="0"/>
          </a:p>
        </p:txBody>
      </p:sp>
      <p:pic>
        <p:nvPicPr>
          <p:cNvPr id="460" name="Google Shape;460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22376" r="22371"/>
          <a:stretch/>
        </p:blipFill>
        <p:spPr>
          <a:xfrm>
            <a:off x="1007400" y="1064724"/>
            <a:ext cx="2440525" cy="2909577"/>
          </a:xfrm>
          <a:prstGeom prst="rect">
            <a:avLst/>
          </a:prstGeom>
        </p:spPr>
      </p:pic>
      <p:pic>
        <p:nvPicPr>
          <p:cNvPr id="461" name="Google Shape;461;p37"/>
          <p:cNvPicPr preferRelativeResize="0">
            <a:picLocks noGrp="1"/>
          </p:cNvPicPr>
          <p:nvPr>
            <p:ph type="pic" idx="3"/>
          </p:nvPr>
        </p:nvPicPr>
        <p:blipFill rotWithShape="1">
          <a:blip r:embed="rId5">
            <a:alphaModFix/>
          </a:blip>
          <a:srcRect t="16886" b="16892"/>
          <a:stretch/>
        </p:blipFill>
        <p:spPr>
          <a:xfrm>
            <a:off x="3185399" y="3061625"/>
            <a:ext cx="3257298" cy="1437700"/>
          </a:xfrm>
          <a:prstGeom prst="rect">
            <a:avLst/>
          </a:prstGeom>
        </p:spPr>
      </p:pic>
      <p:sp>
        <p:nvSpPr>
          <p:cNvPr id="462" name="Google Shape;462;p37"/>
          <p:cNvSpPr/>
          <p:nvPr/>
        </p:nvSpPr>
        <p:spPr>
          <a:xfrm>
            <a:off x="1007425" y="1064874"/>
            <a:ext cx="24405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37"/>
          <p:cNvSpPr/>
          <p:nvPr/>
        </p:nvSpPr>
        <p:spPr>
          <a:xfrm>
            <a:off x="3185300" y="3061624"/>
            <a:ext cx="32574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216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368686" y="687514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4240" y="185945"/>
            <a:ext cx="7704000" cy="572700"/>
          </a:xfrm>
        </p:spPr>
        <p:txBody>
          <a:bodyPr/>
          <a:lstStyle/>
          <a:p>
            <a:pPr algn="l"/>
            <a:r>
              <a:rPr lang="es-AR" dirty="0"/>
              <a:t>Qt </a:t>
            </a:r>
            <a:r>
              <a:rPr lang="es-AR" dirty="0" err="1"/>
              <a:t>Resource</a:t>
            </a:r>
            <a:r>
              <a:rPr lang="es-AR" dirty="0"/>
              <a:t> </a:t>
            </a:r>
            <a:r>
              <a:rPr lang="es-AR" dirty="0" err="1"/>
              <a:t>System</a:t>
            </a:r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3921962" y="771824"/>
            <a:ext cx="48472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QR </a:t>
            </a:r>
            <a:r>
              <a:rPr lang="es-ES" sz="1600" dirty="0" err="1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Resource</a:t>
            </a:r>
            <a: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se refiere a un sistema en Qt que permite almacenar archivos dentro del binario de la aplicación. Los archivos se empaquetan en un archivo de recursos (.</a:t>
            </a:r>
            <a:r>
              <a:rPr lang="es-ES" sz="1600" dirty="0" err="1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qrc</a:t>
            </a:r>
            <a: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), que luego se puede acceder mediante rutas de recursos dentro del código.</a:t>
            </a:r>
          </a:p>
        </p:txBody>
      </p:sp>
      <p:sp>
        <p:nvSpPr>
          <p:cNvPr id="6" name="15 Rectángulo">
            <a:extLst>
              <a:ext uri="{FF2B5EF4-FFF2-40B4-BE49-F238E27FC236}">
                <a16:creationId xmlns="" xmlns:a16="http://schemas.microsoft.com/office/drawing/2014/main" id="{70485FCC-5CF4-5F4F-691F-ADCA63A48C99}"/>
              </a:ext>
            </a:extLst>
          </p:cNvPr>
          <p:cNvSpPr/>
          <p:nvPr/>
        </p:nvSpPr>
        <p:spPr>
          <a:xfrm>
            <a:off x="354240" y="2830739"/>
            <a:ext cx="822959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s-ES" sz="1600" b="1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Portabilidad</a:t>
            </a:r>
            <a: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 </a:t>
            </a:r>
            <a:r>
              <a:rPr lang="es-ES" sz="1600" i="1" dirty="0">
                <a:solidFill>
                  <a:schemeClr val="accent3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Los recursos forman parte del binario, lo que significa que la aplicación no necesita buscar archivos externos durante la ejecución.</a:t>
            </a: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s-ES" sz="1600" b="1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Simplicidad</a:t>
            </a:r>
            <a: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 </a:t>
            </a:r>
            <a:r>
              <a:rPr lang="es-ES" sz="1600" i="1" dirty="0">
                <a:solidFill>
                  <a:schemeClr val="accent3">
                    <a:lumMod val="75000"/>
                  </a:schemeClr>
                </a:solidFill>
                <a:latin typeface="Aldrich"/>
              </a:rPr>
              <a:t>Simplifica la distribución, ya que todos los recursos están incluidos dentro del ejecutable.</a:t>
            </a: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s-ES" sz="1600" b="1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Protección</a:t>
            </a:r>
            <a: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 </a:t>
            </a:r>
            <a:r>
              <a:rPr lang="es-ES" sz="1600" i="1" dirty="0">
                <a:solidFill>
                  <a:schemeClr val="accent3">
                    <a:lumMod val="75000"/>
                  </a:schemeClr>
                </a:solidFill>
                <a:latin typeface="Aldrich"/>
              </a:rPr>
              <a:t>Dado que los archivos están incrustados en el ejecutable, pueden estar más protegidos contra modificaciones o acceso indebido.</a:t>
            </a: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s-ES" sz="1600" b="1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Optimización de acceso</a:t>
            </a:r>
            <a: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 </a:t>
            </a:r>
            <a:r>
              <a:rPr lang="es-ES" sz="1600" i="1" dirty="0">
                <a:solidFill>
                  <a:schemeClr val="accent3">
                    <a:lumMod val="75000"/>
                  </a:schemeClr>
                </a:solidFill>
                <a:latin typeface="Aldrich"/>
              </a:rPr>
              <a:t>El sistema de recursos está optimizado para acceder a archivos de manera rápida y eficiente.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EE1E7C11-A01A-1541-A744-CD06D3015DE9}"/>
              </a:ext>
            </a:extLst>
          </p:cNvPr>
          <p:cNvSpPr txBox="1"/>
          <p:nvPr/>
        </p:nvSpPr>
        <p:spPr>
          <a:xfrm>
            <a:off x="457201" y="2438695"/>
            <a:ext cx="82295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u="sng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Ventajas de usar QR </a:t>
            </a:r>
            <a:r>
              <a:rPr lang="es-ES" sz="1600" b="1" u="sng" dirty="0" err="1">
                <a:solidFill>
                  <a:schemeClr val="accent2">
                    <a:lumMod val="95000"/>
                  </a:schemeClr>
                </a:solidFill>
                <a:latin typeface="Aldrich"/>
              </a:rPr>
              <a:t>Resource</a:t>
            </a:r>
            <a:endParaRPr lang="es-AR" sz="1600" b="1" u="sng" dirty="0">
              <a:solidFill>
                <a:schemeClr val="accent2">
                  <a:lumMod val="95000"/>
                </a:schemeClr>
              </a:solidFill>
              <a:latin typeface="Aldrich"/>
            </a:endParaRPr>
          </a:p>
        </p:txBody>
      </p:sp>
      <p:pic>
        <p:nvPicPr>
          <p:cNvPr id="1029" name="Picture 5" descr="Editing Resources with Qt Designer | Qt Designer Manual">
            <a:extLst>
              <a:ext uri="{FF2B5EF4-FFF2-40B4-BE49-F238E27FC236}">
                <a16:creationId xmlns="" xmlns:a16="http://schemas.microsoft.com/office/drawing/2014/main" id="{C3930AF3-EC63-D174-C31B-451B42562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87" y="855856"/>
            <a:ext cx="3553276" cy="139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0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368686" y="687514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4240" y="185945"/>
            <a:ext cx="8435520" cy="572700"/>
          </a:xfrm>
        </p:spPr>
        <p:txBody>
          <a:bodyPr/>
          <a:lstStyle/>
          <a:p>
            <a:pPr algn="l"/>
            <a:r>
              <a:rPr lang="es-AR" sz="2400" dirty="0" err="1"/>
              <a:t>Resource</a:t>
            </a:r>
            <a:r>
              <a:rPr lang="es-AR" sz="2400" dirty="0"/>
              <a:t> </a:t>
            </a:r>
            <a:r>
              <a:rPr lang="es-AR" sz="2400" dirty="0" err="1"/>
              <a:t>Collection</a:t>
            </a:r>
            <a:r>
              <a:rPr lang="es-AR" sz="2400" dirty="0"/>
              <a:t> Files – Como Crearlos [.</a:t>
            </a:r>
            <a:r>
              <a:rPr lang="es-AR" sz="2400" dirty="0" err="1"/>
              <a:t>qrc</a:t>
            </a:r>
            <a:r>
              <a:rPr lang="es-AR" sz="2400" dirty="0"/>
              <a:t>]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0BAE38FF-5ECA-62BA-2516-AC1B11B3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65" y="2706890"/>
            <a:ext cx="4675219" cy="2173569"/>
          </a:xfrm>
          <a:prstGeom prst="rect">
            <a:avLst/>
          </a:prstGeom>
        </p:spPr>
      </p:pic>
      <p:sp>
        <p:nvSpPr>
          <p:cNvPr id="6" name="15 Rectángulo">
            <a:extLst>
              <a:ext uri="{FF2B5EF4-FFF2-40B4-BE49-F238E27FC236}">
                <a16:creationId xmlns="" xmlns:a16="http://schemas.microsoft.com/office/drawing/2014/main" id="{70485FCC-5CF4-5F4F-691F-ADCA63A48C99}"/>
              </a:ext>
            </a:extLst>
          </p:cNvPr>
          <p:cNvSpPr/>
          <p:nvPr/>
        </p:nvSpPr>
        <p:spPr>
          <a:xfrm>
            <a:off x="368308" y="715650"/>
            <a:ext cx="8373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2"/>
              </a:buClr>
            </a:pPr>
            <a: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Cómo crear y usar archivos .</a:t>
            </a:r>
            <a:r>
              <a:rPr lang="es-ES" sz="1600" dirty="0" err="1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qrc</a:t>
            </a:r>
            <a: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en </a:t>
            </a:r>
            <a:r>
              <a:rPr lang="es-ES" sz="1600" dirty="0" err="1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QtCreator</a:t>
            </a:r>
            <a: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</a:t>
            </a: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s-ES" sz="1600" b="1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Creación del archivo .</a:t>
            </a:r>
            <a:r>
              <a:rPr lang="es-ES" sz="1600" b="1" dirty="0" err="1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qrc</a:t>
            </a:r>
            <a: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</a:t>
            </a:r>
          </a:p>
          <a:p>
            <a:pPr algn="just">
              <a:buClr>
                <a:schemeClr val="tx2"/>
              </a:buClr>
            </a:pP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En 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QtCreator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, haz clic derecho en el proyecto y selecciona:</a:t>
            </a:r>
          </a:p>
          <a:p>
            <a:pPr algn="just">
              <a:buClr>
                <a:schemeClr val="tx2"/>
              </a:buClr>
            </a:pP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 "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Add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 New..." &gt; "Qt" &gt; "Qt 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Resource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 File". </a:t>
            </a:r>
          </a:p>
          <a:p>
            <a:pPr algn="just">
              <a:buClr>
                <a:schemeClr val="tx2"/>
              </a:buClr>
            </a:pP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Esto crea un archivo .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qrc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.</a:t>
            </a:r>
          </a:p>
          <a:p>
            <a:pPr marL="342900" indent="-342900" algn="just">
              <a:buClr>
                <a:schemeClr val="tx2"/>
              </a:buClr>
              <a:buFont typeface="+mj-lt"/>
              <a:buAutoNum type="arabicPeriod" startAt="2"/>
            </a:pPr>
            <a:r>
              <a:rPr lang="es-ES" sz="1600" b="1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Agregar archivos a QR </a:t>
            </a:r>
            <a:r>
              <a:rPr lang="es-ES" sz="1600" b="1" dirty="0" err="1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Resource</a:t>
            </a:r>
            <a: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</a:t>
            </a:r>
          </a:p>
          <a:p>
            <a:pPr algn="just">
              <a:buClr>
                <a:schemeClr val="tx2"/>
              </a:buClr>
            </a:pP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Abre el archivo .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qrc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 y agrega recursos arrastrando archivos (como imágenes o sonidos) directamente desde el explorador de archivos o añadiéndolos manualmente en el archivo XML.</a:t>
            </a:r>
            <a:endParaRPr lang="es-ES" sz="1600" i="1" dirty="0">
              <a:solidFill>
                <a:schemeClr val="accent2">
                  <a:lumMod val="75000"/>
                </a:schemeClr>
              </a:solidFill>
              <a:latin typeface="Aldrich"/>
            </a:endParaRPr>
          </a:p>
        </p:txBody>
      </p:sp>
    </p:spTree>
    <p:extLst>
      <p:ext uri="{BB962C8B-B14F-4D97-AF65-F5344CB8AC3E}">
        <p14:creationId xmlns:p14="http://schemas.microsoft.com/office/powerpoint/2010/main" val="3002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375209" y="681271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4240" y="185945"/>
            <a:ext cx="7704000" cy="572700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Limitaciones del sistema QR </a:t>
            </a:r>
            <a:r>
              <a:rPr lang="es-ES" b="1" dirty="0" err="1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Resource</a:t>
            </a:r>
            <a:endParaRPr lang="es-AR" dirty="0"/>
          </a:p>
        </p:txBody>
      </p:sp>
      <p:sp>
        <p:nvSpPr>
          <p:cNvPr id="6" name="15 Rectángulo">
            <a:extLst>
              <a:ext uri="{FF2B5EF4-FFF2-40B4-BE49-F238E27FC236}">
                <a16:creationId xmlns="" xmlns:a16="http://schemas.microsoft.com/office/drawing/2014/main" id="{70485FCC-5CF4-5F4F-691F-ADCA63A48C99}"/>
              </a:ext>
            </a:extLst>
          </p:cNvPr>
          <p:cNvSpPr/>
          <p:nvPr/>
        </p:nvSpPr>
        <p:spPr>
          <a:xfrm>
            <a:off x="410378" y="1025934"/>
            <a:ext cx="83325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s-ES" sz="1600" b="1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Tamaño del Ejecutable</a:t>
            </a:r>
            <a: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						 </a:t>
            </a:r>
            <a:b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</a:b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Incluir muchos recursos puede aumentar significativamente el tamaño del ejecutable.</a:t>
            </a: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endParaRPr lang="es-ES" sz="1600" dirty="0">
              <a:solidFill>
                <a:schemeClr val="accent2">
                  <a:lumMod val="95000"/>
                </a:schemeClr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endParaRPr lang="es-ES" sz="1600" dirty="0">
              <a:solidFill>
                <a:schemeClr val="accent2">
                  <a:lumMod val="95000"/>
                </a:schemeClr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s-ES" sz="1600" b="1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No es Adecuado para Archivos Grandes</a:t>
            </a:r>
            <a: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				 </a:t>
            </a:r>
            <a:b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</a:b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Recursos como videos o archivos de gran tamaño no deberían incluirse dentro del ejecutable, ya que esto podría hacer que el programa sea difícil de manejar.</a:t>
            </a: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endParaRPr lang="es-ES" sz="1600" dirty="0">
              <a:solidFill>
                <a:schemeClr val="accent2">
                  <a:lumMod val="95000"/>
                </a:schemeClr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endParaRPr lang="es-ES" sz="1600" dirty="0">
              <a:solidFill>
                <a:schemeClr val="accent2">
                  <a:lumMod val="95000"/>
                </a:schemeClr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s-ES" sz="1600" b="1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Complejidad en Mantenimiento</a:t>
            </a:r>
            <a: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					 </a:t>
            </a:r>
            <a:b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</a:b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En proyectos grandes, gestionar los archivos dentro del .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qrc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 puede volverse complejo si no se estructura adecuadamente.</a:t>
            </a:r>
            <a:endParaRPr lang="es-ES" sz="1600" i="1" dirty="0">
              <a:solidFill>
                <a:schemeClr val="accent2">
                  <a:lumMod val="75000"/>
                </a:schemeClr>
              </a:solidFill>
              <a:latin typeface="Aldrich"/>
            </a:endParaRPr>
          </a:p>
        </p:txBody>
      </p:sp>
    </p:spTree>
    <p:extLst>
      <p:ext uri="{BB962C8B-B14F-4D97-AF65-F5344CB8AC3E}">
        <p14:creationId xmlns:p14="http://schemas.microsoft.com/office/powerpoint/2010/main" val="198524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354240" y="678966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que era común en entornos UNIX antiguos.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4240" y="185945"/>
            <a:ext cx="8529508" cy="572700"/>
          </a:xfrm>
        </p:spPr>
        <p:txBody>
          <a:bodyPr/>
          <a:lstStyle/>
          <a:p>
            <a:pPr algn="l"/>
            <a:r>
              <a:rPr lang="es-AR" dirty="0" err="1"/>
              <a:t>QStyleSheets</a:t>
            </a:r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3967089" y="728204"/>
            <a:ext cx="47135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Los </a:t>
            </a:r>
            <a:r>
              <a:rPr lang="es-ES" dirty="0" err="1">
                <a:solidFill>
                  <a:schemeClr val="accent2">
                    <a:lumMod val="95000"/>
                  </a:schemeClr>
                </a:solidFill>
                <a:latin typeface="Aldrich"/>
              </a:rPr>
              <a:t>QStyleSheets</a:t>
            </a:r>
            <a:r>
              <a:rPr lang="es-ES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 en Qt son una poderosa herramienta que permite personalizar la apariencia de los widgets de manera similar a cómo se utilizan las hojas de estilo en cascada (CSS) para personalizar elementos HTML en las páginas web. Qt utiliza una sintaxis similar a CSS, lo que hace que los desarrolladores puedan cambiar rápidamente los colores, fuentes, bordes, tamaños, y otros aspectos visuales de los widgets, sin necesidad de modificar el código C++ directamente.</a:t>
            </a:r>
          </a:p>
        </p:txBody>
      </p:sp>
      <p:pic>
        <p:nvPicPr>
          <p:cNvPr id="4100" name="Picture 4" descr="QStyleSheet | Annma4kde's Weblog">
            <a:extLst>
              <a:ext uri="{FF2B5EF4-FFF2-40B4-BE49-F238E27FC236}">
                <a16:creationId xmlns="" xmlns:a16="http://schemas.microsoft.com/office/drawing/2014/main" id="{CFEAD3F7-5C15-4785-D8F0-A00A540C9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45" y="758645"/>
            <a:ext cx="3477169" cy="22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9C2CFB52-CBB4-AF00-E047-8B0608A830E1}"/>
              </a:ext>
            </a:extLst>
          </p:cNvPr>
          <p:cNvSpPr txBox="1"/>
          <p:nvPr/>
        </p:nvSpPr>
        <p:spPr>
          <a:xfrm>
            <a:off x="382376" y="3583004"/>
            <a:ext cx="832641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Un </a:t>
            </a:r>
            <a:r>
              <a:rPr lang="es-ES" dirty="0" err="1">
                <a:solidFill>
                  <a:schemeClr val="accent2">
                    <a:lumMod val="95000"/>
                  </a:schemeClr>
                </a:solidFill>
                <a:latin typeface="Aldrich"/>
              </a:rPr>
              <a:t>QStyleSheet</a:t>
            </a:r>
            <a:r>
              <a:rPr lang="es-ES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 es una cadena de texto que contiene reglas de estilo aplicables a los widgets de una aplicación Qt. Estas reglas permiten cambiar propiedades como el color de fondo, color del texto, bordes, márgenes, relleno y más. Se aplican de manera jerárquica, es decir, puedes definir estilos para toda la aplicación o de manera específica para un widget en particular.</a:t>
            </a:r>
            <a:endParaRPr lang="es-AR" dirty="0">
              <a:solidFill>
                <a:schemeClr val="accent2">
                  <a:lumMod val="95000"/>
                </a:schemeClr>
              </a:solidFill>
              <a:latin typeface="Aldrich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B35C57F6-FF77-B6D5-B986-D5C5D16D4931}"/>
              </a:ext>
            </a:extLst>
          </p:cNvPr>
          <p:cNvSpPr txBox="1"/>
          <p:nvPr/>
        </p:nvSpPr>
        <p:spPr>
          <a:xfrm>
            <a:off x="354240" y="3182967"/>
            <a:ext cx="840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¿Qué es un </a:t>
            </a:r>
            <a:r>
              <a:rPr lang="es-AR" sz="1800" b="1" dirty="0" err="1">
                <a:solidFill>
                  <a:schemeClr val="accent2">
                    <a:lumMod val="95000"/>
                  </a:schemeClr>
                </a:solidFill>
                <a:latin typeface="Aldrich"/>
              </a:rPr>
              <a:t>QStyleSheet</a:t>
            </a:r>
            <a:r>
              <a:rPr lang="es-AR" sz="1800" b="1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93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354240" y="678966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que era común en entornos UNIX antiguos.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4240" y="185945"/>
            <a:ext cx="7704000" cy="572700"/>
          </a:xfrm>
        </p:spPr>
        <p:txBody>
          <a:bodyPr/>
          <a:lstStyle/>
          <a:p>
            <a:pPr algn="l"/>
            <a:r>
              <a:rPr lang="es-AR" sz="2000" dirty="0" err="1"/>
              <a:t>QStyleSheets</a:t>
            </a:r>
            <a:r>
              <a:rPr lang="es-AR" sz="2000" dirty="0"/>
              <a:t> - Propiedades comunes en </a:t>
            </a:r>
            <a:r>
              <a:rPr lang="es-AR" sz="2000" dirty="0" err="1"/>
              <a:t>QStyleSheets</a:t>
            </a:r>
            <a:endParaRPr lang="es-AR" sz="2000" dirty="0"/>
          </a:p>
        </p:txBody>
      </p:sp>
      <p:sp>
        <p:nvSpPr>
          <p:cNvPr id="16" name="15 Rectángulo"/>
          <p:cNvSpPr/>
          <p:nvPr/>
        </p:nvSpPr>
        <p:spPr>
          <a:xfrm>
            <a:off x="375342" y="728206"/>
            <a:ext cx="832641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2">
                    <a:lumMod val="95000"/>
                  </a:schemeClr>
                </a:solidFill>
                <a:latin typeface="Aldrich"/>
              </a:rPr>
              <a:t>background</a:t>
            </a:r>
            <a:r>
              <a:rPr lang="es-ES" b="1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-color: </a:t>
            </a:r>
            <a:r>
              <a:rPr lang="es-ES" dirty="0">
                <a:solidFill>
                  <a:schemeClr val="accent2">
                    <a:lumMod val="65000"/>
                  </a:schemeClr>
                </a:solidFill>
                <a:latin typeface="Aldrich"/>
              </a:rPr>
              <a:t>Cambia el color de fondo del widget.</a:t>
            </a:r>
          </a:p>
          <a:p>
            <a:pPr algn="just">
              <a:buClr>
                <a:srgbClr val="FFFF00"/>
              </a:buClr>
            </a:pPr>
            <a:endParaRPr lang="es-ES" dirty="0">
              <a:solidFill>
                <a:schemeClr val="accent2">
                  <a:lumMod val="95000"/>
                </a:schemeClr>
              </a:solidFill>
              <a:latin typeface="Aldrich"/>
            </a:endParaRP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color</a:t>
            </a:r>
            <a:r>
              <a:rPr lang="es-ES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: </a:t>
            </a:r>
            <a:r>
              <a:rPr lang="es-ES" dirty="0">
                <a:solidFill>
                  <a:schemeClr val="accent2">
                    <a:lumMod val="65000"/>
                  </a:schemeClr>
                </a:solidFill>
                <a:latin typeface="Aldrich"/>
              </a:rPr>
              <a:t>Cambia el color del texto del widget.</a:t>
            </a: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2">
                  <a:lumMod val="95000"/>
                </a:schemeClr>
              </a:solidFill>
              <a:latin typeface="Aldrich"/>
            </a:endParaRP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2">
                    <a:lumMod val="95000"/>
                  </a:schemeClr>
                </a:solidFill>
                <a:latin typeface="Aldrich"/>
              </a:rPr>
              <a:t>font-family</a:t>
            </a:r>
            <a:r>
              <a:rPr lang="es-ES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: </a:t>
            </a:r>
            <a:r>
              <a:rPr lang="es-ES" dirty="0">
                <a:solidFill>
                  <a:schemeClr val="accent2">
                    <a:lumMod val="65000"/>
                  </a:schemeClr>
                </a:solidFill>
                <a:latin typeface="Aldrich"/>
              </a:rPr>
              <a:t>Cambia la familia de fuentes (</a:t>
            </a:r>
            <a:r>
              <a:rPr lang="es-ES" dirty="0" err="1">
                <a:solidFill>
                  <a:schemeClr val="accent2">
                    <a:lumMod val="65000"/>
                  </a:schemeClr>
                </a:solidFill>
                <a:latin typeface="Aldrich"/>
              </a:rPr>
              <a:t>e.g</a:t>
            </a:r>
            <a:r>
              <a:rPr lang="es-ES" dirty="0">
                <a:solidFill>
                  <a:schemeClr val="accent2">
                    <a:lumMod val="65000"/>
                  </a:schemeClr>
                </a:solidFill>
                <a:latin typeface="Aldrich"/>
              </a:rPr>
              <a:t>., Arial, </a:t>
            </a:r>
            <a:r>
              <a:rPr lang="es-ES" dirty="0" err="1">
                <a:solidFill>
                  <a:schemeClr val="accent2">
                    <a:lumMod val="65000"/>
                  </a:schemeClr>
                </a:solidFill>
                <a:latin typeface="Aldrich"/>
              </a:rPr>
              <a:t>Verdana</a:t>
            </a:r>
            <a:r>
              <a:rPr lang="es-ES" dirty="0">
                <a:solidFill>
                  <a:schemeClr val="accent2">
                    <a:lumMod val="65000"/>
                  </a:schemeClr>
                </a:solidFill>
                <a:latin typeface="Aldrich"/>
              </a:rPr>
              <a:t>).</a:t>
            </a: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2">
                  <a:lumMod val="95000"/>
                </a:schemeClr>
              </a:solidFill>
              <a:latin typeface="Aldrich"/>
            </a:endParaRP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2">
                    <a:lumMod val="95000"/>
                  </a:schemeClr>
                </a:solidFill>
                <a:latin typeface="Aldrich"/>
              </a:rPr>
              <a:t>font-size</a:t>
            </a:r>
            <a:r>
              <a:rPr lang="es-ES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: </a:t>
            </a:r>
            <a:r>
              <a:rPr lang="es-ES" dirty="0">
                <a:solidFill>
                  <a:schemeClr val="accent2">
                    <a:lumMod val="65000"/>
                  </a:schemeClr>
                </a:solidFill>
                <a:latin typeface="Aldrich"/>
              </a:rPr>
              <a:t>Establece el tamaño de la fuente.</a:t>
            </a: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2">
                  <a:lumMod val="95000"/>
                </a:schemeClr>
              </a:solidFill>
              <a:latin typeface="Aldrich"/>
            </a:endParaRP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2">
                    <a:lumMod val="95000"/>
                  </a:schemeClr>
                </a:solidFill>
                <a:latin typeface="Aldrich"/>
              </a:rPr>
              <a:t>border</a:t>
            </a:r>
            <a:r>
              <a:rPr lang="es-ES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: </a:t>
            </a:r>
            <a:r>
              <a:rPr lang="es-ES" dirty="0">
                <a:solidFill>
                  <a:schemeClr val="accent2">
                    <a:lumMod val="65000"/>
                  </a:schemeClr>
                </a:solidFill>
                <a:latin typeface="Aldrich"/>
              </a:rPr>
              <a:t>Define el tipo, color y grosor del borde.</a:t>
            </a: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2">
                  <a:lumMod val="95000"/>
                </a:schemeClr>
              </a:solidFill>
              <a:latin typeface="Aldrich"/>
            </a:endParaRP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2">
                    <a:lumMod val="95000"/>
                  </a:schemeClr>
                </a:solidFill>
                <a:latin typeface="Aldrich"/>
              </a:rPr>
              <a:t>border-radius</a:t>
            </a:r>
            <a:r>
              <a:rPr lang="es-ES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: 10px; </a:t>
            </a:r>
            <a:r>
              <a:rPr lang="es-ES" dirty="0">
                <a:solidFill>
                  <a:schemeClr val="accent2">
                    <a:lumMod val="65000"/>
                  </a:schemeClr>
                </a:solidFill>
                <a:latin typeface="Aldrich"/>
              </a:rPr>
              <a:t>redondea las esquinas del borde.</a:t>
            </a: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2">
                  <a:lumMod val="95000"/>
                </a:schemeClr>
              </a:solidFill>
              <a:latin typeface="Aldrich"/>
            </a:endParaRP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2">
                    <a:lumMod val="95000"/>
                  </a:schemeClr>
                </a:solidFill>
                <a:latin typeface="Aldrich"/>
              </a:rPr>
              <a:t>padding</a:t>
            </a:r>
            <a:r>
              <a:rPr lang="es-ES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: </a:t>
            </a:r>
            <a:r>
              <a:rPr lang="es-ES" dirty="0">
                <a:solidFill>
                  <a:schemeClr val="accent2">
                    <a:lumMod val="65000"/>
                  </a:schemeClr>
                </a:solidFill>
                <a:latin typeface="Aldrich"/>
              </a:rPr>
              <a:t>Establece el espacio interno entre el contenido del widget y su borde.</a:t>
            </a: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2">
                  <a:lumMod val="95000"/>
                </a:schemeClr>
              </a:solidFill>
              <a:latin typeface="Aldrich"/>
            </a:endParaRP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2">
                    <a:lumMod val="95000"/>
                  </a:schemeClr>
                </a:solidFill>
                <a:latin typeface="Aldrich"/>
              </a:rPr>
              <a:t>margin</a:t>
            </a:r>
            <a:r>
              <a:rPr lang="es-ES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: </a:t>
            </a:r>
            <a:r>
              <a:rPr lang="es-ES" dirty="0">
                <a:solidFill>
                  <a:schemeClr val="accent2">
                    <a:lumMod val="65000"/>
                  </a:schemeClr>
                </a:solidFill>
                <a:latin typeface="Aldrich"/>
              </a:rPr>
              <a:t>Define el espacio exterior entre el widget y otros elementos adyacentes.</a:t>
            </a: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2">
                  <a:lumMod val="95000"/>
                </a:schemeClr>
              </a:solidFill>
              <a:latin typeface="Aldrich"/>
            </a:endParaRP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min-</a:t>
            </a:r>
            <a:r>
              <a:rPr lang="es-ES" b="1" dirty="0" err="1">
                <a:solidFill>
                  <a:schemeClr val="accent2">
                    <a:lumMod val="95000"/>
                  </a:schemeClr>
                </a:solidFill>
                <a:latin typeface="Aldrich"/>
              </a:rPr>
              <a:t>width</a:t>
            </a:r>
            <a:r>
              <a:rPr lang="es-ES" b="1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, min-</a:t>
            </a:r>
            <a:r>
              <a:rPr lang="es-ES" b="1" dirty="0" err="1">
                <a:solidFill>
                  <a:schemeClr val="accent2">
                    <a:lumMod val="95000"/>
                  </a:schemeClr>
                </a:solidFill>
                <a:latin typeface="Aldrich"/>
              </a:rPr>
              <a:t>height</a:t>
            </a:r>
            <a:r>
              <a:rPr lang="es-ES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: </a:t>
            </a:r>
            <a:r>
              <a:rPr lang="es-ES" dirty="0">
                <a:solidFill>
                  <a:schemeClr val="accent2">
                    <a:lumMod val="65000"/>
                  </a:schemeClr>
                </a:solidFill>
                <a:latin typeface="Aldrich"/>
              </a:rPr>
              <a:t>Establece el tamaño mínimo de un widget.</a:t>
            </a: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2">
                  <a:lumMod val="95000"/>
                </a:schemeClr>
              </a:solidFill>
              <a:latin typeface="Aldrich"/>
            </a:endParaRP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2">
                    <a:lumMod val="95000"/>
                  </a:schemeClr>
                </a:solidFill>
                <a:latin typeface="Aldrich"/>
              </a:rPr>
              <a:t>max-width</a:t>
            </a:r>
            <a:r>
              <a:rPr lang="es-ES" b="1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, </a:t>
            </a:r>
            <a:r>
              <a:rPr lang="es-ES" b="1" dirty="0" err="1">
                <a:solidFill>
                  <a:schemeClr val="accent2">
                    <a:lumMod val="95000"/>
                  </a:schemeClr>
                </a:solidFill>
                <a:latin typeface="Aldrich"/>
              </a:rPr>
              <a:t>max-height</a:t>
            </a:r>
            <a:r>
              <a:rPr lang="es-ES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: </a:t>
            </a:r>
            <a:r>
              <a:rPr lang="es-ES" dirty="0">
                <a:solidFill>
                  <a:schemeClr val="accent2">
                    <a:lumMod val="65000"/>
                  </a:schemeClr>
                </a:solidFill>
                <a:latin typeface="Aldrich"/>
              </a:rPr>
              <a:t>Establece el tamaño máximo de un widget.</a:t>
            </a:r>
          </a:p>
        </p:txBody>
      </p:sp>
    </p:spTree>
    <p:extLst>
      <p:ext uri="{BB962C8B-B14F-4D97-AF65-F5344CB8AC3E}">
        <p14:creationId xmlns:p14="http://schemas.microsoft.com/office/powerpoint/2010/main" val="1241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357833" y="685998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que era común en entornos UNIX antiguos.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4240" y="185945"/>
            <a:ext cx="7704000" cy="572700"/>
          </a:xfrm>
        </p:spPr>
        <p:txBody>
          <a:bodyPr/>
          <a:lstStyle/>
          <a:p>
            <a:pPr algn="l"/>
            <a:r>
              <a:rPr lang="es-AR" sz="2400" dirty="0" err="1"/>
              <a:t>QStyleSheets</a:t>
            </a:r>
            <a:r>
              <a:rPr lang="es-AR" sz="2400" dirty="0"/>
              <a:t> - Estructura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354240" y="728204"/>
            <a:ext cx="83264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La estructura de </a:t>
            </a:r>
            <a:r>
              <a:rPr lang="es-ES" dirty="0" err="1">
                <a:solidFill>
                  <a:schemeClr val="accent2">
                    <a:lumMod val="95000"/>
                  </a:schemeClr>
                </a:solidFill>
                <a:latin typeface="Aldrich"/>
              </a:rPr>
              <a:t>QStyleSheets</a:t>
            </a:r>
            <a:r>
              <a:rPr lang="es-ES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 en Qt sigue un formato similar al de las hojas de estilo en cascada (CSS) que se utilizan en la web, con selectores que permiten aplicar estilos a widgets específicos, propiedades que definen la apariencia de estos widgets, y valores que determinan el comportamiento visual de cada propiedad.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96607B4A-6F73-7E4C-2059-1FD74B65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162"/>
          <a:stretch/>
        </p:blipFill>
        <p:spPr>
          <a:xfrm>
            <a:off x="389276" y="2014271"/>
            <a:ext cx="2564939" cy="170521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39F698E3-DD6B-66DD-4845-9AA083B48C90}"/>
              </a:ext>
            </a:extLst>
          </p:cNvPr>
          <p:cNvSpPr txBox="1"/>
          <p:nvPr/>
        </p:nvSpPr>
        <p:spPr>
          <a:xfrm>
            <a:off x="2954215" y="1682311"/>
            <a:ext cx="58005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Componentes Principales</a:t>
            </a:r>
            <a:r>
              <a:rPr lang="es-ES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:</a:t>
            </a:r>
          </a:p>
          <a:p>
            <a:pPr marL="285750" indent="-285750" algn="just">
              <a:buClr>
                <a:srgbClr val="7030A0"/>
              </a:buClr>
              <a:buSzPct val="125000"/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Selector</a:t>
            </a:r>
            <a:r>
              <a:rPr lang="es-ES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: 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Aldrich"/>
              </a:rPr>
              <a:t>Define a qué widget o conjunto de widgets se aplica el estilo.</a:t>
            </a:r>
          </a:p>
          <a:p>
            <a:pPr marL="285750" indent="-285750" algn="just">
              <a:buClr>
                <a:srgbClr val="7030A0"/>
              </a:buClr>
              <a:buSzPct val="125000"/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Propiedad</a:t>
            </a:r>
            <a:r>
              <a:rPr lang="es-ES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: 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Aldrich"/>
              </a:rPr>
              <a:t>Especifica qué aspecto del widget se va a modificar, como el color, el borde, el tamaño de la fuente, etc.</a:t>
            </a:r>
          </a:p>
          <a:p>
            <a:pPr marL="285750" indent="-285750" algn="just">
              <a:buClr>
                <a:srgbClr val="7030A0"/>
              </a:buClr>
              <a:buSzPct val="125000"/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Valor</a:t>
            </a:r>
            <a:r>
              <a:rPr lang="es-ES" dirty="0">
                <a:solidFill>
                  <a:schemeClr val="accent2">
                    <a:lumMod val="95000"/>
                  </a:schemeClr>
                </a:solidFill>
                <a:latin typeface="Aldrich"/>
              </a:rPr>
              <a:t>: 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Aldrich"/>
              </a:rPr>
              <a:t>Es el valor que tomará la propiedad (por ejemplo, un color específico, un tamaño de borde, etc.).</a:t>
            </a:r>
            <a:endParaRPr lang="es-AR" dirty="0">
              <a:solidFill>
                <a:schemeClr val="accent3">
                  <a:lumMod val="75000"/>
                </a:schemeClr>
              </a:solidFill>
              <a:latin typeface="Aldrich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="" xmlns:a16="http://schemas.microsoft.com/office/drawing/2014/main" id="{65F562F3-527B-097E-54EA-F0A2531D141A}"/>
              </a:ext>
            </a:extLst>
          </p:cNvPr>
          <p:cNvSpPr/>
          <p:nvPr/>
        </p:nvSpPr>
        <p:spPr>
          <a:xfrm>
            <a:off x="3270738" y="3477091"/>
            <a:ext cx="5441783" cy="13948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798CD6D0-C14C-2353-B8F1-79E2A22F02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73" b="3236"/>
          <a:stretch/>
        </p:blipFill>
        <p:spPr>
          <a:xfrm>
            <a:off x="7447666" y="3942326"/>
            <a:ext cx="889629" cy="87715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5362C09F-D794-DD1A-C594-2A269DF90B49}"/>
              </a:ext>
            </a:extLst>
          </p:cNvPr>
          <p:cNvSpPr txBox="1"/>
          <p:nvPr/>
        </p:nvSpPr>
        <p:spPr>
          <a:xfrm>
            <a:off x="3375038" y="3618580"/>
            <a:ext cx="5233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bg1"/>
                </a:solidFill>
                <a:latin typeface="Aldrich"/>
              </a:rPr>
              <a:t>MAS INFORMACION AL RESPECTO</a:t>
            </a:r>
            <a:br>
              <a:rPr lang="es-ES" sz="2000" b="1" dirty="0">
                <a:solidFill>
                  <a:schemeClr val="bg1"/>
                </a:solidFill>
                <a:latin typeface="Aldrich"/>
              </a:rPr>
            </a:br>
            <a:r>
              <a:rPr lang="es-ES" sz="2000" b="1" dirty="0">
                <a:solidFill>
                  <a:schemeClr val="bg1"/>
                </a:solidFill>
                <a:latin typeface="Aldrich"/>
              </a:rPr>
              <a:t>ESCANEAR EL CODIGO QR</a:t>
            </a:r>
            <a:endParaRPr lang="es-AR" sz="2000" dirty="0">
              <a:solidFill>
                <a:schemeClr val="bg1"/>
              </a:solidFill>
              <a:latin typeface="Aldrich"/>
            </a:endParaRPr>
          </a:p>
        </p:txBody>
      </p:sp>
    </p:spTree>
    <p:extLst>
      <p:ext uri="{BB962C8B-B14F-4D97-AF65-F5344CB8AC3E}">
        <p14:creationId xmlns:p14="http://schemas.microsoft.com/office/powerpoint/2010/main" val="35851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357833" y="685998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que era común en entornos UNIX antiguos.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4240" y="185945"/>
            <a:ext cx="7704000" cy="572700"/>
          </a:xfrm>
        </p:spPr>
        <p:txBody>
          <a:bodyPr/>
          <a:lstStyle/>
          <a:p>
            <a:pPr algn="l"/>
            <a:r>
              <a:rPr lang="es-AR" sz="2400" dirty="0" err="1"/>
              <a:t>QStyleSheets</a:t>
            </a:r>
            <a:r>
              <a:rPr lang="es-AR" sz="2400" dirty="0"/>
              <a:t> – Ventajas &amp; Limitaciones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="" xmlns:a16="http://schemas.microsoft.com/office/drawing/2014/main" id="{84B54B29-A45D-95E5-B7C4-B9811A8605DB}"/>
              </a:ext>
            </a:extLst>
          </p:cNvPr>
          <p:cNvSpPr/>
          <p:nvPr/>
        </p:nvSpPr>
        <p:spPr>
          <a:xfrm>
            <a:off x="467545" y="3334043"/>
            <a:ext cx="8290485" cy="15237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="" xmlns:a16="http://schemas.microsoft.com/office/drawing/2014/main" id="{372F000A-DEA7-3A47-ACB2-656384278F98}"/>
              </a:ext>
            </a:extLst>
          </p:cNvPr>
          <p:cNvSpPr/>
          <p:nvPr/>
        </p:nvSpPr>
        <p:spPr>
          <a:xfrm>
            <a:off x="460512" y="770164"/>
            <a:ext cx="8222976" cy="209261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Rectángulo"/>
          <p:cNvSpPr/>
          <p:nvPr/>
        </p:nvSpPr>
        <p:spPr>
          <a:xfrm>
            <a:off x="795566" y="728204"/>
            <a:ext cx="786398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7030A0"/>
              </a:buClr>
              <a:buFont typeface="+mj-lt"/>
              <a:buAutoNum type="arabicPeriod"/>
            </a:pPr>
            <a:r>
              <a:rPr lang="es-ES" b="1" dirty="0">
                <a:solidFill>
                  <a:schemeClr val="bg1"/>
                </a:solidFill>
                <a:latin typeface="Aldrich"/>
              </a:rPr>
              <a:t>Fácil de usar</a:t>
            </a:r>
            <a:r>
              <a:rPr lang="es-ES" dirty="0">
                <a:solidFill>
                  <a:schemeClr val="bg1"/>
                </a:solidFill>
                <a:latin typeface="Aldrich"/>
              </a:rPr>
              <a:t>: No necesitas modificar el código fuente C++, lo que hace que las personalizaciones sean rápidas y simples.</a:t>
            </a:r>
          </a:p>
          <a:p>
            <a:pPr marL="342900" indent="-342900" algn="just">
              <a:buClr>
                <a:srgbClr val="7030A0"/>
              </a:buClr>
              <a:buFont typeface="+mj-lt"/>
              <a:buAutoNum type="arabicPeriod"/>
            </a:pPr>
            <a:endParaRPr lang="es-ES" dirty="0">
              <a:solidFill>
                <a:schemeClr val="bg1"/>
              </a:solidFill>
              <a:latin typeface="Aldrich"/>
            </a:endParaRPr>
          </a:p>
          <a:p>
            <a:pPr marL="342900" indent="-342900" algn="just">
              <a:buClr>
                <a:srgbClr val="7030A0"/>
              </a:buClr>
              <a:buFont typeface="+mj-lt"/>
              <a:buAutoNum type="arabicPeriod"/>
            </a:pPr>
            <a:r>
              <a:rPr lang="es-ES" b="1" dirty="0">
                <a:solidFill>
                  <a:schemeClr val="bg1"/>
                </a:solidFill>
                <a:latin typeface="Aldrich"/>
              </a:rPr>
              <a:t>Separación de la lógica y la apariencia</a:t>
            </a:r>
            <a:r>
              <a:rPr lang="es-ES" dirty="0">
                <a:solidFill>
                  <a:schemeClr val="bg1"/>
                </a:solidFill>
                <a:latin typeface="Aldrich"/>
              </a:rPr>
              <a:t>: Mantiene la personalización visual separada de la lógica del programa.</a:t>
            </a:r>
          </a:p>
          <a:p>
            <a:pPr marL="342900" indent="-342900" algn="just">
              <a:buClr>
                <a:srgbClr val="7030A0"/>
              </a:buClr>
              <a:buFont typeface="+mj-lt"/>
              <a:buAutoNum type="arabicPeriod"/>
            </a:pPr>
            <a:endParaRPr lang="es-ES" dirty="0">
              <a:solidFill>
                <a:schemeClr val="bg1"/>
              </a:solidFill>
              <a:latin typeface="Aldrich"/>
            </a:endParaRPr>
          </a:p>
          <a:p>
            <a:pPr marL="342900" indent="-342900" algn="just">
              <a:buClr>
                <a:srgbClr val="7030A0"/>
              </a:buClr>
              <a:buFont typeface="+mj-lt"/>
              <a:buAutoNum type="arabicPeriod"/>
            </a:pPr>
            <a:r>
              <a:rPr lang="es-ES" b="1" dirty="0">
                <a:solidFill>
                  <a:schemeClr val="bg1"/>
                </a:solidFill>
                <a:latin typeface="Aldrich"/>
              </a:rPr>
              <a:t>Flexible</a:t>
            </a:r>
            <a:r>
              <a:rPr lang="es-ES" dirty="0">
                <a:solidFill>
                  <a:schemeClr val="bg1"/>
                </a:solidFill>
                <a:latin typeface="Aldrich"/>
              </a:rPr>
              <a:t>: Permite cambios rápidos sin recompilar la aplicación.</a:t>
            </a:r>
          </a:p>
          <a:p>
            <a:pPr marL="342900" indent="-342900" algn="just">
              <a:buClr>
                <a:srgbClr val="7030A0"/>
              </a:buClr>
              <a:buFont typeface="+mj-lt"/>
              <a:buAutoNum type="arabicPeriod"/>
            </a:pPr>
            <a:endParaRPr lang="es-ES" dirty="0">
              <a:solidFill>
                <a:schemeClr val="bg1"/>
              </a:solidFill>
              <a:latin typeface="Aldrich"/>
            </a:endParaRPr>
          </a:p>
          <a:p>
            <a:pPr marL="342900" indent="-342900" algn="just">
              <a:buClr>
                <a:srgbClr val="7030A0"/>
              </a:buClr>
              <a:buFont typeface="+mj-lt"/>
              <a:buAutoNum type="arabicPeriod"/>
            </a:pPr>
            <a:r>
              <a:rPr lang="es-ES" b="1" dirty="0">
                <a:solidFill>
                  <a:schemeClr val="bg1"/>
                </a:solidFill>
                <a:latin typeface="Aldrich"/>
              </a:rPr>
              <a:t>Reutilizable</a:t>
            </a:r>
            <a:r>
              <a:rPr lang="es-ES" dirty="0">
                <a:solidFill>
                  <a:schemeClr val="bg1"/>
                </a:solidFill>
                <a:latin typeface="Aldrich"/>
              </a:rPr>
              <a:t>: Puedes copiar y reutilizar estilos entre diferentes proyectos de Qt.</a:t>
            </a:r>
          </a:p>
          <a:p>
            <a:pPr marL="342900" indent="-342900" algn="just">
              <a:buClr>
                <a:srgbClr val="7030A0"/>
              </a:buClr>
              <a:buFont typeface="+mj-lt"/>
              <a:buAutoNum type="arabicPeriod"/>
            </a:pPr>
            <a:endParaRPr lang="es-ES" dirty="0">
              <a:solidFill>
                <a:schemeClr val="bg1"/>
              </a:solidFill>
              <a:latin typeface="Aldrich"/>
            </a:endParaRPr>
          </a:p>
          <a:p>
            <a:pPr algn="just"/>
            <a:endParaRPr lang="es-ES" dirty="0">
              <a:solidFill>
                <a:schemeClr val="accent2">
                  <a:lumMod val="95000"/>
                </a:schemeClr>
              </a:solidFill>
              <a:latin typeface="Aldrich"/>
            </a:endParaRPr>
          </a:p>
          <a:p>
            <a:pPr algn="just"/>
            <a:endParaRPr lang="es-ES" dirty="0">
              <a:solidFill>
                <a:schemeClr val="accent2">
                  <a:lumMod val="95000"/>
                </a:schemeClr>
              </a:solidFill>
              <a:latin typeface="Aldrich"/>
            </a:endParaRPr>
          </a:p>
          <a:p>
            <a:pPr algn="just"/>
            <a:endParaRPr lang="es-ES" dirty="0">
              <a:solidFill>
                <a:schemeClr val="accent2">
                  <a:lumMod val="95000"/>
                </a:schemeClr>
              </a:solidFill>
              <a:latin typeface="Aldrich"/>
            </a:endParaRPr>
          </a:p>
          <a:p>
            <a:pPr marL="342900" indent="-342900" algn="just">
              <a:buClr>
                <a:srgbClr val="00B0F0"/>
              </a:buClr>
              <a:buFont typeface="+mj-lt"/>
              <a:buAutoNum type="arabicPeriod"/>
            </a:pPr>
            <a:r>
              <a:rPr lang="es-ES" b="1" dirty="0">
                <a:solidFill>
                  <a:schemeClr val="bg1"/>
                </a:solidFill>
                <a:latin typeface="Aldrich"/>
              </a:rPr>
              <a:t>Rendimiento</a:t>
            </a:r>
            <a:r>
              <a:rPr lang="es-ES" dirty="0">
                <a:solidFill>
                  <a:schemeClr val="bg1"/>
                </a:solidFill>
                <a:latin typeface="Aldrich"/>
              </a:rPr>
              <a:t>: Si se utilizan </a:t>
            </a:r>
            <a:r>
              <a:rPr lang="es-ES" dirty="0" err="1">
                <a:solidFill>
                  <a:schemeClr val="bg1"/>
                </a:solidFill>
                <a:latin typeface="Aldrich"/>
              </a:rPr>
              <a:t>QStyleSheets</a:t>
            </a:r>
            <a:r>
              <a:rPr lang="es-ES" dirty="0">
                <a:solidFill>
                  <a:schemeClr val="bg1"/>
                </a:solidFill>
                <a:latin typeface="Aldrich"/>
              </a:rPr>
              <a:t> complejos en widgets muy dinámicos, pueden impactar en el rendimiento de la aplicación.</a:t>
            </a:r>
          </a:p>
          <a:p>
            <a:pPr marL="342900" indent="-342900" algn="just">
              <a:buClr>
                <a:srgbClr val="00B0F0"/>
              </a:buClr>
              <a:buFont typeface="+mj-lt"/>
              <a:buAutoNum type="arabicPeriod"/>
            </a:pPr>
            <a:endParaRPr lang="es-ES" dirty="0">
              <a:solidFill>
                <a:schemeClr val="bg1"/>
              </a:solidFill>
              <a:latin typeface="Aldrich"/>
            </a:endParaRPr>
          </a:p>
          <a:p>
            <a:pPr marL="342900" indent="-342900" algn="just">
              <a:buClr>
                <a:srgbClr val="00B0F0"/>
              </a:buClr>
              <a:buFont typeface="+mj-lt"/>
              <a:buAutoNum type="arabicPeriod"/>
            </a:pPr>
            <a:r>
              <a:rPr lang="es-ES" b="1" dirty="0">
                <a:solidFill>
                  <a:schemeClr val="bg1"/>
                </a:solidFill>
                <a:latin typeface="Aldrich"/>
              </a:rPr>
              <a:t>Menos control que </a:t>
            </a:r>
            <a:r>
              <a:rPr lang="es-ES" b="1" dirty="0" err="1">
                <a:solidFill>
                  <a:schemeClr val="bg1"/>
                </a:solidFill>
                <a:latin typeface="Aldrich"/>
              </a:rPr>
              <a:t>QStyles</a:t>
            </a:r>
            <a:r>
              <a:rPr lang="es-ES" dirty="0">
                <a:solidFill>
                  <a:schemeClr val="bg1"/>
                </a:solidFill>
                <a:latin typeface="Aldrich"/>
              </a:rPr>
              <a:t>: Aunque son fáciles de usar, los </a:t>
            </a:r>
            <a:r>
              <a:rPr lang="es-ES" dirty="0" err="1">
                <a:solidFill>
                  <a:schemeClr val="bg1"/>
                </a:solidFill>
                <a:latin typeface="Aldrich"/>
              </a:rPr>
              <a:t>QStyleSheets</a:t>
            </a:r>
            <a:r>
              <a:rPr lang="es-ES" dirty="0">
                <a:solidFill>
                  <a:schemeClr val="bg1"/>
                </a:solidFill>
                <a:latin typeface="Aldrich"/>
              </a:rPr>
              <a:t> no permiten la misma personalización detallada a nivel de control y comportamiento de los widgets que ofrece </a:t>
            </a:r>
            <a:r>
              <a:rPr lang="es-ES" dirty="0" err="1">
                <a:solidFill>
                  <a:schemeClr val="bg1"/>
                </a:solidFill>
                <a:latin typeface="Aldrich"/>
              </a:rPr>
              <a:t>QStyles</a:t>
            </a:r>
            <a:r>
              <a:rPr lang="es-ES" dirty="0">
                <a:solidFill>
                  <a:schemeClr val="bg1"/>
                </a:solidFill>
                <a:latin typeface="Aldrich"/>
              </a:rPr>
              <a:t>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6F6DA43D-1755-E4F0-5072-8FD4B0C9C9C8}"/>
              </a:ext>
            </a:extLst>
          </p:cNvPr>
          <p:cNvSpPr txBox="1"/>
          <p:nvPr/>
        </p:nvSpPr>
        <p:spPr>
          <a:xfrm rot="16200000">
            <a:off x="-409958" y="1579877"/>
            <a:ext cx="21041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ldrich"/>
              </a:rPr>
              <a:t>Ventajas</a:t>
            </a:r>
            <a:endParaRPr lang="es-ES" sz="1200" b="1" dirty="0">
              <a:solidFill>
                <a:schemeClr val="bg1"/>
              </a:solidFill>
              <a:latin typeface="Aldrich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251A9E5E-E42E-CB7A-6FAB-52A03357033E}"/>
              </a:ext>
            </a:extLst>
          </p:cNvPr>
          <p:cNvSpPr txBox="1"/>
          <p:nvPr/>
        </p:nvSpPr>
        <p:spPr>
          <a:xfrm rot="16200000">
            <a:off x="-70106" y="3946009"/>
            <a:ext cx="1527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  <a:latin typeface="Aldrich"/>
              </a:rPr>
              <a:t>Limitaciones</a:t>
            </a:r>
            <a:endParaRPr lang="es-ES" dirty="0">
              <a:solidFill>
                <a:schemeClr val="bg1"/>
              </a:solidFill>
              <a:latin typeface="Aldrich"/>
            </a:endParaRPr>
          </a:p>
        </p:txBody>
      </p:sp>
    </p:spTree>
    <p:extLst>
      <p:ext uri="{BB962C8B-B14F-4D97-AF65-F5344CB8AC3E}">
        <p14:creationId xmlns:p14="http://schemas.microsoft.com/office/powerpoint/2010/main" val="3715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nior Frontend Developer Portfolio by Slidesgo">
  <a:themeElements>
    <a:clrScheme name="Simple Light">
      <a:dk1>
        <a:srgbClr val="FFFFFF"/>
      </a:dk1>
      <a:lt1>
        <a:srgbClr val="292828"/>
      </a:lt1>
      <a:dk2>
        <a:srgbClr val="A67FF1"/>
      </a:dk2>
      <a:lt2>
        <a:srgbClr val="F5B150"/>
      </a:lt2>
      <a:accent1>
        <a:srgbClr val="C0E6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21948</TotalTime>
  <Words>1031</Words>
  <Application>Microsoft Office PowerPoint</Application>
  <PresentationFormat>Presentación en pantalla (16:9)</PresentationFormat>
  <Paragraphs>114</Paragraphs>
  <Slides>13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Open Sans</vt:lpstr>
      <vt:lpstr>IBM Plex Mono</vt:lpstr>
      <vt:lpstr>Nunito Light</vt:lpstr>
      <vt:lpstr>Aldrich</vt:lpstr>
      <vt:lpstr>Senior Frontend Developer Portfolio by Slidesgo</vt:lpstr>
      <vt:lpstr>Programacion II [ PRACTICA ]</vt:lpstr>
      <vt:lpstr>INTERFAZ GRAFICA DE USUARIOS (G.U.I)</vt:lpstr>
      <vt:lpstr>Qt Resource System</vt:lpstr>
      <vt:lpstr>Resource Collection Files – Como Crearlos [.qrc]</vt:lpstr>
      <vt:lpstr>Limitaciones del sistema QR Resource</vt:lpstr>
      <vt:lpstr>QStyleSheets</vt:lpstr>
      <vt:lpstr>QStyleSheets - Propiedades comunes en QStyleSheets</vt:lpstr>
      <vt:lpstr>QStyleSheets - Estructura</vt:lpstr>
      <vt:lpstr>QStyleSheets – Ventajas &amp; Limitaciones</vt:lpstr>
      <vt:lpstr>Retos de Programacion</vt:lpstr>
      <vt:lpstr>Calculadora (Front)</vt:lpstr>
      <vt:lpstr>Formularios </vt:lpstr>
      <vt:lpstr>VARIOS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II [ PRACTICA ]</dc:title>
  <dc:creator>CarlosOC</dc:creator>
  <cp:lastModifiedBy>Win10</cp:lastModifiedBy>
  <cp:revision>162</cp:revision>
  <dcterms:modified xsi:type="dcterms:W3CDTF">2024-10-11T21:24:49Z</dcterms:modified>
</cp:coreProperties>
</file>