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304" r:id="rId3"/>
    <p:sldId id="355" r:id="rId4"/>
    <p:sldId id="365" r:id="rId5"/>
    <p:sldId id="366" r:id="rId6"/>
    <p:sldId id="367" r:id="rId7"/>
    <p:sldId id="368" r:id="rId8"/>
    <p:sldId id="369" r:id="rId9"/>
    <p:sldId id="323" r:id="rId10"/>
    <p:sldId id="347" r:id="rId11"/>
    <p:sldId id="371" r:id="rId12"/>
    <p:sldId id="372" r:id="rId13"/>
    <p:sldId id="373" r:id="rId14"/>
    <p:sldId id="374" r:id="rId15"/>
  </p:sldIdLst>
  <p:sldSz cx="9144000" cy="5143500" type="screen16x9"/>
  <p:notesSz cx="6858000" cy="9144000"/>
  <p:embeddedFontLst>
    <p:embeddedFont>
      <p:font typeface="Aldrich" charset="0"/>
      <p:regular r:id="rId17"/>
    </p:embeddedFont>
    <p:embeddedFont>
      <p:font typeface="Nunito Light" charset="0"/>
      <p:regular r:id="rId18"/>
      <p:italic r:id="rId19"/>
    </p:embeddedFont>
    <p:embeddedFont>
      <p:font typeface="Open Sans" charset="0"/>
      <p:regular r:id="rId20"/>
      <p:bold r:id="rId21"/>
      <p:italic r:id="rId22"/>
      <p:boldItalic r:id="rId23"/>
    </p:embeddedFont>
    <p:embeddedFont>
      <p:font typeface="IBM Plex Mon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3"/>
    <a:srgbClr val="242424"/>
    <a:srgbClr val="171717"/>
    <a:srgbClr val="0D0D0D"/>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E83653B-320A-4D04-B1AD-C81342A9A7DB}">
  <a:tblStyle styleId="{BE83653B-320A-4D04-B1AD-C81342A9A7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6E2C64-5814-416C-95E1-FAC50E9F43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875" autoAdjust="0"/>
  </p:normalViewPr>
  <p:slideViewPr>
    <p:cSldViewPr snapToGrid="0">
      <p:cViewPr>
        <p:scale>
          <a:sx n="100" d="100"/>
          <a:sy n="100" d="100"/>
        </p:scale>
        <p:origin x="-1195" y="-39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3280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910c9cff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4817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grpSp>
        <p:nvGrpSpPr>
          <p:cNvPr id="127" name="Google Shape;127;p13"/>
          <p:cNvGrpSpPr/>
          <p:nvPr/>
        </p:nvGrpSpPr>
        <p:grpSpPr>
          <a:xfrm>
            <a:off x="346800" y="255600"/>
            <a:ext cx="8450400" cy="4632300"/>
            <a:chOff x="346800" y="255600"/>
            <a:chExt cx="8450400" cy="4632300"/>
          </a:xfrm>
        </p:grpSpPr>
        <p:sp>
          <p:nvSpPr>
            <p:cNvPr id="128" name="Google Shape;128;p1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0" name="Google Shape;130;p13"/>
            <p:cNvGrpSpPr/>
            <p:nvPr/>
          </p:nvGrpSpPr>
          <p:grpSpPr>
            <a:xfrm>
              <a:off x="8111150" y="433000"/>
              <a:ext cx="426200" cy="106500"/>
              <a:chOff x="1739575" y="4109150"/>
              <a:chExt cx="426200" cy="106500"/>
            </a:xfrm>
          </p:grpSpPr>
          <p:sp>
            <p:nvSpPr>
              <p:cNvPr id="131" name="Google Shape;131;p1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4" name="Google Shape;134;p1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sp>
        <p:nvSpPr>
          <p:cNvPr id="135" name="Google Shape;135;p13"/>
          <p:cNvSpPr txBox="1">
            <a:spLocks noGrp="1"/>
          </p:cNvSpPr>
          <p:nvPr>
            <p:ph type="title" idx="2" hasCustomPrompt="1"/>
          </p:nvPr>
        </p:nvSpPr>
        <p:spPr>
          <a:xfrm>
            <a:off x="1589400"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6" name="Google Shape;136;p13"/>
          <p:cNvSpPr txBox="1">
            <a:spLocks noGrp="1"/>
          </p:cNvSpPr>
          <p:nvPr>
            <p:ph type="title" idx="3" hasCustomPrompt="1"/>
          </p:nvPr>
        </p:nvSpPr>
        <p:spPr>
          <a:xfrm>
            <a:off x="1589400"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7" name="Google Shape;137;p13"/>
          <p:cNvSpPr txBox="1">
            <a:spLocks noGrp="1"/>
          </p:cNvSpPr>
          <p:nvPr>
            <p:ph type="title" idx="4" hasCustomPrompt="1"/>
          </p:nvPr>
        </p:nvSpPr>
        <p:spPr>
          <a:xfrm>
            <a:off x="4165428"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8" name="Google Shape;138;p13"/>
          <p:cNvSpPr txBox="1">
            <a:spLocks noGrp="1"/>
          </p:cNvSpPr>
          <p:nvPr>
            <p:ph type="title" idx="5" hasCustomPrompt="1"/>
          </p:nvPr>
        </p:nvSpPr>
        <p:spPr>
          <a:xfrm>
            <a:off x="4165428"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9" name="Google Shape;139;p13"/>
          <p:cNvSpPr txBox="1">
            <a:spLocks noGrp="1"/>
          </p:cNvSpPr>
          <p:nvPr>
            <p:ph type="title" idx="6" hasCustomPrompt="1"/>
          </p:nvPr>
        </p:nvSpPr>
        <p:spPr>
          <a:xfrm>
            <a:off x="6741456"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0" name="Google Shape;140;p13"/>
          <p:cNvSpPr txBox="1">
            <a:spLocks noGrp="1"/>
          </p:cNvSpPr>
          <p:nvPr>
            <p:ph type="title" idx="7" hasCustomPrompt="1"/>
          </p:nvPr>
        </p:nvSpPr>
        <p:spPr>
          <a:xfrm>
            <a:off x="6741456"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1" name="Google Shape;141;p13"/>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2" name="Google Shape;142;p13"/>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3" name="Google Shape;143;p13"/>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4" name="Google Shape;144;p13"/>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5" name="Google Shape;145;p13"/>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6" name="Google Shape;146;p13"/>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grpSp>
        <p:nvGrpSpPr>
          <p:cNvPr id="147" name="Google Shape;147;p13"/>
          <p:cNvGrpSpPr/>
          <p:nvPr/>
        </p:nvGrpSpPr>
        <p:grpSpPr>
          <a:xfrm>
            <a:off x="496925" y="1007751"/>
            <a:ext cx="8150150" cy="3215250"/>
            <a:chOff x="496925" y="1007751"/>
            <a:chExt cx="8150150" cy="3215250"/>
          </a:xfrm>
        </p:grpSpPr>
        <p:sp>
          <p:nvSpPr>
            <p:cNvPr id="148" name="Google Shape;148;p1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49" name="Google Shape;149;p1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01"/>
        <p:cNvGrpSpPr/>
        <p:nvPr/>
      </p:nvGrpSpPr>
      <p:grpSpPr>
        <a:xfrm>
          <a:off x="0" y="0"/>
          <a:ext cx="0" cy="0"/>
          <a:chOff x="0" y="0"/>
          <a:chExt cx="0" cy="0"/>
        </a:xfrm>
      </p:grpSpPr>
      <p:grpSp>
        <p:nvGrpSpPr>
          <p:cNvPr id="202" name="Google Shape;202;p18"/>
          <p:cNvGrpSpPr/>
          <p:nvPr/>
        </p:nvGrpSpPr>
        <p:grpSpPr>
          <a:xfrm>
            <a:off x="346800" y="255600"/>
            <a:ext cx="8450400" cy="4632300"/>
            <a:chOff x="346800" y="255600"/>
            <a:chExt cx="8450400" cy="4632300"/>
          </a:xfrm>
        </p:grpSpPr>
        <p:sp>
          <p:nvSpPr>
            <p:cNvPr id="203" name="Google Shape;203;p1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1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5" name="Google Shape;205;p18"/>
            <p:cNvGrpSpPr/>
            <p:nvPr/>
          </p:nvGrpSpPr>
          <p:grpSpPr>
            <a:xfrm>
              <a:off x="8111150" y="433000"/>
              <a:ext cx="426200" cy="106500"/>
              <a:chOff x="1739575" y="4109150"/>
              <a:chExt cx="426200" cy="106500"/>
            </a:xfrm>
          </p:grpSpPr>
          <p:sp>
            <p:nvSpPr>
              <p:cNvPr id="206" name="Google Shape;206;p1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7" name="Google Shape;207;p1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8" name="Google Shape;208;p1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09" name="Google Shape;209;p18"/>
          <p:cNvSpPr txBox="1">
            <a:spLocks noGrp="1"/>
          </p:cNvSpPr>
          <p:nvPr>
            <p:ph type="title"/>
          </p:nvPr>
        </p:nvSpPr>
        <p:spPr>
          <a:xfrm>
            <a:off x="5399075" y="883275"/>
            <a:ext cx="26565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18"/>
          <p:cNvSpPr txBox="1">
            <a:spLocks noGrp="1"/>
          </p:cNvSpPr>
          <p:nvPr>
            <p:ph type="subTitle" idx="1"/>
          </p:nvPr>
        </p:nvSpPr>
        <p:spPr>
          <a:xfrm>
            <a:off x="5399075" y="1819100"/>
            <a:ext cx="2656500" cy="9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1" name="Google Shape;211;p18"/>
          <p:cNvSpPr>
            <a:spLocks noGrp="1"/>
          </p:cNvSpPr>
          <p:nvPr>
            <p:ph type="pic" idx="2"/>
          </p:nvPr>
        </p:nvSpPr>
        <p:spPr>
          <a:xfrm>
            <a:off x="1007425" y="1064874"/>
            <a:ext cx="2440500" cy="2909700"/>
          </a:xfrm>
          <a:prstGeom prst="rect">
            <a:avLst/>
          </a:prstGeom>
          <a:noFill/>
          <a:ln w="9525" cap="flat" cmpd="sng">
            <a:solidFill>
              <a:schemeClr val="dk1"/>
            </a:solidFill>
            <a:prstDash val="solid"/>
            <a:round/>
            <a:headEnd type="none" w="sm" len="sm"/>
            <a:tailEnd type="none" w="sm" len="sm"/>
          </a:ln>
        </p:spPr>
      </p:sp>
      <p:sp>
        <p:nvSpPr>
          <p:cNvPr id="212" name="Google Shape;212;p18"/>
          <p:cNvSpPr>
            <a:spLocks noGrp="1"/>
          </p:cNvSpPr>
          <p:nvPr>
            <p:ph type="pic" idx="3"/>
          </p:nvPr>
        </p:nvSpPr>
        <p:spPr>
          <a:xfrm>
            <a:off x="3185399" y="3061625"/>
            <a:ext cx="3257400" cy="1437600"/>
          </a:xfrm>
          <a:prstGeom prst="rect">
            <a:avLst/>
          </a:prstGeom>
          <a:noFill/>
          <a:ln w="9525" cap="flat" cmpd="sng">
            <a:solidFill>
              <a:schemeClr val="dk1"/>
            </a:solidFill>
            <a:prstDash val="solid"/>
            <a:round/>
            <a:headEnd type="none" w="sm" len="sm"/>
            <a:tailEnd type="none" w="sm" len="sm"/>
          </a:ln>
        </p:spPr>
      </p:sp>
      <p:sp>
        <p:nvSpPr>
          <p:cNvPr id="213" name="Google Shape;213;p18"/>
          <p:cNvSpPr>
            <a:spLocks noGrp="1"/>
          </p:cNvSpPr>
          <p:nvPr>
            <p:ph type="pic" idx="4"/>
          </p:nvPr>
        </p:nvSpPr>
        <p:spPr>
          <a:xfrm>
            <a:off x="3302421" y="905132"/>
            <a:ext cx="1817100" cy="1817100"/>
          </a:xfrm>
          <a:prstGeom prst="rect">
            <a:avLst/>
          </a:prstGeom>
          <a:noFill/>
          <a:ln w="9525" cap="flat" cmpd="sng">
            <a:solidFill>
              <a:schemeClr val="dk1"/>
            </a:solidFill>
            <a:prstDash val="solid"/>
            <a:round/>
            <a:headEnd type="none" w="sm" len="sm"/>
            <a:tailEnd type="none" w="sm" len="sm"/>
          </a:ln>
        </p:spPr>
      </p:sp>
      <p:grpSp>
        <p:nvGrpSpPr>
          <p:cNvPr id="214" name="Google Shape;214;p18"/>
          <p:cNvGrpSpPr/>
          <p:nvPr/>
        </p:nvGrpSpPr>
        <p:grpSpPr>
          <a:xfrm>
            <a:off x="496925" y="1007751"/>
            <a:ext cx="8150150" cy="3215250"/>
            <a:chOff x="496925" y="1007751"/>
            <a:chExt cx="8150150" cy="3215250"/>
          </a:xfrm>
        </p:grpSpPr>
        <p:sp>
          <p:nvSpPr>
            <p:cNvPr id="215" name="Google Shape;215;p18"/>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216" name="Google Shape;216;p18"/>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4" r:id="rId6"/>
    <p:sldLayoutId id="2147483665" r:id="rId7"/>
    <p:sldLayoutId id="2147483670" r:id="rId8"/>
    <p:sldLayoutId id="2147483671"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54365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845507" y="1143345"/>
            <a:ext cx="4473280" cy="30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Programacion II</a:t>
            </a:r>
            <a:br>
              <a:rPr lang="en" dirty="0"/>
            </a:br>
            <a:r>
              <a:rPr lang="en" dirty="0"/>
              <a:t>[ PRACTICA ]</a:t>
            </a:r>
            <a:endParaRPr dirty="0"/>
          </a:p>
        </p:txBody>
      </p:sp>
      <p:sp>
        <p:nvSpPr>
          <p:cNvPr id="342" name="Google Shape;342;p29"/>
          <p:cNvSpPr/>
          <p:nvPr/>
        </p:nvSpPr>
        <p:spPr>
          <a:xfrm>
            <a:off x="6585958" y="1860947"/>
            <a:ext cx="1339484" cy="754506"/>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bg1"/>
                </a:solidFill>
                <a:latin typeface="Open Sans"/>
                <a:ea typeface="Open Sans"/>
                <a:cs typeface="Open Sans"/>
                <a:sym typeface="Open Sans"/>
              </a:rPr>
              <a:t>CLASE</a:t>
            </a:r>
            <a:endParaRPr sz="1600" b="1" dirty="0">
              <a:solidFill>
                <a:schemeClr val="bg1"/>
              </a:solidFill>
              <a:latin typeface="Open Sans"/>
              <a:ea typeface="Open Sans"/>
              <a:cs typeface="Open Sans"/>
              <a:sym typeface="Open Sans"/>
            </a:endParaRPr>
          </a:p>
        </p:txBody>
      </p:sp>
      <p:sp>
        <p:nvSpPr>
          <p:cNvPr id="9" name="Google Shape;408;p34"/>
          <p:cNvSpPr txBox="1">
            <a:spLocks/>
          </p:cNvSpPr>
          <p:nvPr/>
        </p:nvSpPr>
        <p:spPr>
          <a:xfrm>
            <a:off x="5318787" y="3074550"/>
            <a:ext cx="2497199"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r>
              <a:rPr lang="en" sz="6000" b="1" dirty="0" smtClean="0">
                <a:solidFill>
                  <a:schemeClr val="dk1"/>
                </a:solidFill>
                <a:latin typeface="Aldrich"/>
                <a:ea typeface="Aldrich"/>
                <a:cs typeface="Aldrich"/>
                <a:sym typeface="Aldrich"/>
              </a:rPr>
              <a:t>10</a:t>
            </a:r>
            <a:endParaRPr lang="en" sz="6000" b="1" dirty="0">
              <a:solidFill>
                <a:schemeClr val="dk1"/>
              </a:solidFill>
              <a:latin typeface="Aldrich"/>
              <a:ea typeface="Aldrich"/>
              <a:cs typeface="Aldrich"/>
              <a:sym typeface="Aldrich"/>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a:solidFill>
                  <a:schemeClr val="accent2"/>
                </a:solidFill>
                <a:latin typeface="Aldrich"/>
                <a:ea typeface="Aldrich"/>
                <a:cs typeface="Aldrich"/>
                <a:sym typeface="IBM Plex Mono"/>
              </a:rPr>
              <a:t>01</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Ejercicio </a:t>
            </a:r>
            <a:r>
              <a:rPr lang="es-AR" sz="2400" dirty="0" smtClean="0"/>
              <a:t>de </a:t>
            </a:r>
            <a:r>
              <a:rPr lang="es-AR" sz="2400" dirty="0" err="1" smtClean="0"/>
              <a:t>array</a:t>
            </a:r>
            <a:endParaRPr sz="2400" dirty="0"/>
          </a:p>
        </p:txBody>
      </p:sp>
      <p:sp>
        <p:nvSpPr>
          <p:cNvPr id="2" name="1 Rectángulo"/>
          <p:cNvSpPr/>
          <p:nvPr/>
        </p:nvSpPr>
        <p:spPr>
          <a:xfrm>
            <a:off x="575929" y="813435"/>
            <a:ext cx="8011811" cy="830997"/>
          </a:xfrm>
          <a:prstGeom prst="rect">
            <a:avLst/>
          </a:prstGeom>
        </p:spPr>
        <p:txBody>
          <a:bodyPr wrap="square">
            <a:spAutoFit/>
          </a:bodyPr>
          <a:lstStyle/>
          <a:p>
            <a:pPr algn="just"/>
            <a:r>
              <a:rPr lang="es-ES" sz="1600" dirty="0" smtClean="0">
                <a:solidFill>
                  <a:schemeClr val="accent2"/>
                </a:solidFill>
                <a:latin typeface="Aldrich"/>
                <a:ea typeface="Aldrich"/>
                <a:cs typeface="Aldrich"/>
              </a:rPr>
              <a:t>Crea </a:t>
            </a:r>
            <a:r>
              <a:rPr lang="es-ES" sz="1600" dirty="0">
                <a:solidFill>
                  <a:schemeClr val="accent2"/>
                </a:solidFill>
                <a:latin typeface="Aldrich"/>
                <a:ea typeface="Aldrich"/>
                <a:cs typeface="Aldrich"/>
              </a:rPr>
              <a:t>un programa con un formulario que permita al usuario ingresar 5 números en un </a:t>
            </a:r>
            <a:r>
              <a:rPr lang="es-ES" sz="1600" dirty="0" err="1">
                <a:solidFill>
                  <a:schemeClr val="accent2"/>
                </a:solidFill>
                <a:latin typeface="Aldrich"/>
                <a:ea typeface="Aldrich"/>
                <a:cs typeface="Aldrich"/>
              </a:rPr>
              <a:t>array</a:t>
            </a:r>
            <a:r>
              <a:rPr lang="es-ES" sz="1600" dirty="0">
                <a:solidFill>
                  <a:schemeClr val="accent2"/>
                </a:solidFill>
                <a:latin typeface="Aldrich"/>
                <a:ea typeface="Aldrich"/>
                <a:cs typeface="Aldrich"/>
              </a:rPr>
              <a:t>, luego mostrarlos en un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cuando se presione un botón.</a:t>
            </a:r>
            <a:endParaRPr lang="es-AR" sz="1600" dirty="0">
              <a:solidFill>
                <a:schemeClr val="accent2"/>
              </a:solidFill>
              <a:latin typeface="Aldrich"/>
              <a:ea typeface="Aldrich"/>
              <a:cs typeface="Aldrich"/>
            </a:endParaRPr>
          </a:p>
        </p:txBody>
      </p:sp>
      <p:sp>
        <p:nvSpPr>
          <p:cNvPr id="3" name="2 Rectángulo"/>
          <p:cNvSpPr/>
          <p:nvPr/>
        </p:nvSpPr>
        <p:spPr>
          <a:xfrm>
            <a:off x="762506" y="1666845"/>
            <a:ext cx="7642354" cy="1077218"/>
          </a:xfrm>
          <a:prstGeom prst="rect">
            <a:avLst/>
          </a:prstGeom>
        </p:spPr>
        <p:txBody>
          <a:bodyPr wrap="square">
            <a:spAutoFit/>
          </a:bodyPr>
          <a:lstStyle/>
          <a:p>
            <a:r>
              <a:rPr lang="es-ES" sz="1600" dirty="0" err="1">
                <a:solidFill>
                  <a:schemeClr val="accent2"/>
                </a:solidFill>
                <a:latin typeface="Aldrich"/>
                <a:ea typeface="Aldrich"/>
                <a:cs typeface="Aldrich"/>
              </a:rPr>
              <a:t>Frontend</a:t>
            </a:r>
            <a:r>
              <a:rPr lang="es-ES" sz="1600" dirty="0">
                <a:solidFill>
                  <a:schemeClr val="accent2"/>
                </a:solidFill>
                <a:latin typeface="Aldrich"/>
                <a:ea typeface="Aldrich"/>
                <a:cs typeface="Aldrich"/>
              </a:rPr>
              <a:t> (</a:t>
            </a:r>
            <a:r>
              <a:rPr lang="es-ES" sz="1600" dirty="0" err="1">
                <a:solidFill>
                  <a:schemeClr val="accent2"/>
                </a:solidFill>
                <a:latin typeface="Aldrich"/>
                <a:ea typeface="Aldrich"/>
                <a:cs typeface="Aldrich"/>
              </a:rPr>
              <a:t>QtCreator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5 </a:t>
            </a:r>
            <a:r>
              <a:rPr lang="es-ES" sz="1600" dirty="0" err="1">
                <a:solidFill>
                  <a:schemeClr val="accent2"/>
                </a:solidFill>
                <a:latin typeface="Aldrich"/>
                <a:ea typeface="Aldrich"/>
                <a:cs typeface="Aldrich"/>
              </a:rPr>
              <a:t>QLineEdit</a:t>
            </a:r>
            <a:r>
              <a:rPr lang="es-ES" sz="1600" dirty="0">
                <a:solidFill>
                  <a:schemeClr val="accent2"/>
                </a:solidFill>
                <a:latin typeface="Aldrich"/>
                <a:ea typeface="Aldrich"/>
                <a:cs typeface="Aldrich"/>
              </a:rPr>
              <a:t> para ingresar números</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con el texto "Mostrar </a:t>
            </a:r>
            <a:r>
              <a:rPr lang="es-ES" sz="1600" dirty="0" err="1">
                <a:solidFill>
                  <a:schemeClr val="accent2"/>
                </a:solidFill>
                <a:latin typeface="Aldrich"/>
                <a:ea typeface="Aldrich"/>
                <a:cs typeface="Aldrich"/>
              </a:rPr>
              <a:t>Array</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para mostrar el contenido del </a:t>
            </a:r>
            <a:r>
              <a:rPr lang="es-ES" sz="1600" dirty="0" err="1">
                <a:solidFill>
                  <a:schemeClr val="accent2"/>
                </a:solidFill>
                <a:latin typeface="Aldrich"/>
                <a:ea typeface="Aldrich"/>
                <a:cs typeface="Aldrich"/>
              </a:rPr>
              <a:t>array</a:t>
            </a:r>
            <a:endParaRPr lang="es-AR" sz="1600" dirty="0">
              <a:solidFill>
                <a:schemeClr val="accent2"/>
              </a:solidFill>
              <a:latin typeface="Aldrich"/>
              <a:ea typeface="Aldrich"/>
              <a:cs typeface="Aldrich"/>
            </a:endParaRPr>
          </a:p>
        </p:txBody>
      </p:sp>
      <p:sp>
        <p:nvSpPr>
          <p:cNvPr id="8" name="7 Rectángulo"/>
          <p:cNvSpPr/>
          <p:nvPr/>
        </p:nvSpPr>
        <p:spPr>
          <a:xfrm>
            <a:off x="762506" y="3114645"/>
            <a:ext cx="7642354" cy="1077218"/>
          </a:xfrm>
          <a:prstGeom prst="rect">
            <a:avLst/>
          </a:prstGeom>
        </p:spPr>
        <p:txBody>
          <a:bodyPr wrap="square">
            <a:spAutoFit/>
          </a:bodyPr>
          <a:lstStyle/>
          <a:p>
            <a:r>
              <a:rPr lang="es-ES" sz="1600" b="1" dirty="0">
                <a:solidFill>
                  <a:schemeClr val="accent2"/>
                </a:solidFill>
                <a:latin typeface="Aldrich"/>
                <a:ea typeface="Aldrich"/>
                <a:cs typeface="Aldrich"/>
              </a:rPr>
              <a:t>Lógica en C++:</a:t>
            </a:r>
          </a:p>
          <a:p>
            <a:r>
              <a:rPr lang="es-ES" sz="1600" dirty="0">
                <a:solidFill>
                  <a:schemeClr val="accent2"/>
                </a:solidFill>
                <a:latin typeface="Aldrich"/>
                <a:ea typeface="Aldrich"/>
                <a:cs typeface="Aldrich"/>
              </a:rPr>
              <a:t>Al hacer clic en el botón, el programa debe tomar los valores de las cajas de texto, almacenarlos en un </a:t>
            </a:r>
            <a:r>
              <a:rPr lang="es-ES" sz="1600" dirty="0" err="1">
                <a:solidFill>
                  <a:schemeClr val="accent2"/>
                </a:solidFill>
                <a:latin typeface="Aldrich"/>
                <a:ea typeface="Aldrich"/>
                <a:cs typeface="Aldrich"/>
              </a:rPr>
              <a:t>std</a:t>
            </a:r>
            <a:r>
              <a:rPr lang="es-ES" sz="1600" dirty="0">
                <a:solidFill>
                  <a:schemeClr val="accent2"/>
                </a:solidFill>
                <a:latin typeface="Aldrich"/>
                <a:ea typeface="Aldrich"/>
                <a:cs typeface="Aldrich"/>
              </a:rPr>
              <a:t>::</a:t>
            </a:r>
            <a:r>
              <a:rPr lang="es-ES" sz="1600" dirty="0" err="1">
                <a:solidFill>
                  <a:schemeClr val="accent2"/>
                </a:solidFill>
                <a:latin typeface="Aldrich"/>
                <a:ea typeface="Aldrich"/>
                <a:cs typeface="Aldrich"/>
              </a:rPr>
              <a:t>array</a:t>
            </a:r>
            <a:r>
              <a:rPr lang="es-ES" sz="1600" dirty="0">
                <a:solidFill>
                  <a:schemeClr val="accent2"/>
                </a:solidFill>
                <a:latin typeface="Aldrich"/>
                <a:ea typeface="Aldrich"/>
                <a:cs typeface="Aldrich"/>
              </a:rPr>
              <a:t>&lt;</a:t>
            </a:r>
            <a:r>
              <a:rPr lang="es-ES" sz="1600" dirty="0" err="1">
                <a:solidFill>
                  <a:schemeClr val="accent2"/>
                </a:solidFill>
                <a:latin typeface="Aldrich"/>
                <a:ea typeface="Aldrich"/>
                <a:cs typeface="Aldrich"/>
              </a:rPr>
              <a:t>int</a:t>
            </a:r>
            <a:r>
              <a:rPr lang="es-ES" sz="1600" dirty="0">
                <a:solidFill>
                  <a:schemeClr val="accent2"/>
                </a:solidFill>
                <a:latin typeface="Aldrich"/>
                <a:ea typeface="Aldrich"/>
                <a:cs typeface="Aldrich"/>
              </a:rPr>
              <a:t>, 5&gt;, y luego mostrarlos en la etiqueta.</a:t>
            </a:r>
          </a:p>
        </p:txBody>
      </p:sp>
    </p:spTree>
    <p:extLst>
      <p:ext uri="{BB962C8B-B14F-4D97-AF65-F5344CB8AC3E}">
        <p14:creationId xmlns:p14="http://schemas.microsoft.com/office/powerpoint/2010/main" val="3814742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02</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Ejercicio de vector</a:t>
            </a:r>
            <a:endParaRPr sz="2400" dirty="0"/>
          </a:p>
        </p:txBody>
      </p:sp>
      <p:sp>
        <p:nvSpPr>
          <p:cNvPr id="2" name="1 Rectángulo"/>
          <p:cNvSpPr/>
          <p:nvPr/>
        </p:nvSpPr>
        <p:spPr>
          <a:xfrm>
            <a:off x="575929" y="813435"/>
            <a:ext cx="8011811" cy="584775"/>
          </a:xfrm>
          <a:prstGeom prst="rect">
            <a:avLst/>
          </a:prstGeom>
        </p:spPr>
        <p:txBody>
          <a:bodyPr wrap="square">
            <a:spAutoFit/>
          </a:bodyPr>
          <a:lstStyle/>
          <a:p>
            <a:pPr algn="just"/>
            <a:r>
              <a:rPr lang="es-ES" sz="1600" dirty="0">
                <a:solidFill>
                  <a:schemeClr val="accent2"/>
                </a:solidFill>
                <a:latin typeface="Aldrich"/>
                <a:ea typeface="Aldrich"/>
                <a:cs typeface="Aldrich"/>
              </a:rPr>
              <a:t>Crea un programa que permita al usuario agregar números a un vector dinámico y mostrar los números almacenados.</a:t>
            </a:r>
            <a:endParaRPr lang="es-AR" sz="1600" dirty="0">
              <a:solidFill>
                <a:schemeClr val="accent2"/>
              </a:solidFill>
              <a:latin typeface="Aldrich"/>
              <a:ea typeface="Aldrich"/>
              <a:cs typeface="Aldrich"/>
            </a:endParaRPr>
          </a:p>
        </p:txBody>
      </p:sp>
      <p:sp>
        <p:nvSpPr>
          <p:cNvPr id="3" name="2 Rectángulo"/>
          <p:cNvSpPr/>
          <p:nvPr/>
        </p:nvSpPr>
        <p:spPr>
          <a:xfrm>
            <a:off x="762506" y="1666845"/>
            <a:ext cx="7642354" cy="1323439"/>
          </a:xfrm>
          <a:prstGeom prst="rect">
            <a:avLst/>
          </a:prstGeom>
        </p:spPr>
        <p:txBody>
          <a:bodyPr wrap="square">
            <a:spAutoFit/>
          </a:bodyPr>
          <a:lstStyle/>
          <a:p>
            <a:r>
              <a:rPr lang="es-ES" sz="1600" dirty="0" err="1">
                <a:solidFill>
                  <a:schemeClr val="accent2"/>
                </a:solidFill>
                <a:latin typeface="Aldrich"/>
                <a:ea typeface="Aldrich"/>
                <a:cs typeface="Aldrich"/>
              </a:rPr>
              <a:t>Frontend</a:t>
            </a:r>
            <a:r>
              <a:rPr lang="es-ES" sz="1600" dirty="0">
                <a:solidFill>
                  <a:schemeClr val="accent2"/>
                </a:solidFill>
                <a:latin typeface="Aldrich"/>
                <a:ea typeface="Aldrich"/>
                <a:cs typeface="Aldrich"/>
              </a:rPr>
              <a:t> (</a:t>
            </a:r>
            <a:r>
              <a:rPr lang="es-ES" sz="1600" dirty="0" err="1">
                <a:solidFill>
                  <a:schemeClr val="accent2"/>
                </a:solidFill>
                <a:latin typeface="Aldrich"/>
                <a:ea typeface="Aldrich"/>
                <a:cs typeface="Aldrich"/>
              </a:rPr>
              <a:t>QtCreator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QLineEdit</a:t>
            </a:r>
            <a:r>
              <a:rPr lang="es-ES" sz="1600" dirty="0">
                <a:solidFill>
                  <a:schemeClr val="accent2"/>
                </a:solidFill>
                <a:latin typeface="Aldrich"/>
                <a:ea typeface="Aldrich"/>
                <a:cs typeface="Aldrich"/>
              </a:rPr>
              <a:t> para ingresar un número</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con el texto "Agregar al Vector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con el texto "Mostrar Vector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para mostrar los elementos del vector.</a:t>
            </a:r>
            <a:endParaRPr lang="es-AR" sz="1600" dirty="0">
              <a:solidFill>
                <a:schemeClr val="accent2"/>
              </a:solidFill>
              <a:latin typeface="Aldrich"/>
              <a:ea typeface="Aldrich"/>
              <a:cs typeface="Aldrich"/>
            </a:endParaRPr>
          </a:p>
        </p:txBody>
      </p:sp>
      <p:sp>
        <p:nvSpPr>
          <p:cNvPr id="8" name="7 Rectángulo"/>
          <p:cNvSpPr/>
          <p:nvPr/>
        </p:nvSpPr>
        <p:spPr>
          <a:xfrm>
            <a:off x="762506" y="3114645"/>
            <a:ext cx="7642354" cy="830997"/>
          </a:xfrm>
          <a:prstGeom prst="rect">
            <a:avLst/>
          </a:prstGeom>
        </p:spPr>
        <p:txBody>
          <a:bodyPr wrap="square">
            <a:spAutoFit/>
          </a:bodyPr>
          <a:lstStyle/>
          <a:p>
            <a:r>
              <a:rPr lang="es-ES" sz="1600" b="1" dirty="0">
                <a:solidFill>
                  <a:schemeClr val="accent2"/>
                </a:solidFill>
                <a:latin typeface="Aldrich"/>
                <a:ea typeface="Aldrich"/>
                <a:cs typeface="Aldrich"/>
              </a:rPr>
              <a:t>Lógica en C++:</a:t>
            </a:r>
          </a:p>
          <a:p>
            <a:r>
              <a:rPr lang="es-ES" sz="1600" dirty="0">
                <a:solidFill>
                  <a:schemeClr val="accent2"/>
                </a:solidFill>
                <a:latin typeface="Aldrich"/>
                <a:ea typeface="Aldrich"/>
                <a:cs typeface="Aldrich"/>
              </a:rPr>
              <a:t>El primer botón agregará el número ingresado al vector, y el segundo botón mostrará el contenido del vector en la etiqueta</a:t>
            </a:r>
            <a:endParaRPr lang="es-ES" sz="1600" dirty="0">
              <a:solidFill>
                <a:schemeClr val="accent2"/>
              </a:solidFill>
              <a:latin typeface="Aldrich"/>
              <a:ea typeface="Aldrich"/>
              <a:cs typeface="Aldrich"/>
            </a:endParaRPr>
          </a:p>
        </p:txBody>
      </p:sp>
    </p:spTree>
    <p:extLst>
      <p:ext uri="{BB962C8B-B14F-4D97-AF65-F5344CB8AC3E}">
        <p14:creationId xmlns:p14="http://schemas.microsoft.com/office/powerpoint/2010/main" val="3520988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03</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Ejercicio de </a:t>
            </a:r>
            <a:r>
              <a:rPr lang="es-AR" sz="2400" dirty="0" err="1"/>
              <a:t>deque</a:t>
            </a:r>
            <a:endParaRPr sz="2400" dirty="0"/>
          </a:p>
        </p:txBody>
      </p:sp>
      <p:sp>
        <p:nvSpPr>
          <p:cNvPr id="2" name="1 Rectángulo"/>
          <p:cNvSpPr/>
          <p:nvPr/>
        </p:nvSpPr>
        <p:spPr>
          <a:xfrm>
            <a:off x="575929" y="813435"/>
            <a:ext cx="8011811" cy="584775"/>
          </a:xfrm>
          <a:prstGeom prst="rect">
            <a:avLst/>
          </a:prstGeom>
        </p:spPr>
        <p:txBody>
          <a:bodyPr wrap="square">
            <a:spAutoFit/>
          </a:bodyPr>
          <a:lstStyle/>
          <a:p>
            <a:pPr algn="just"/>
            <a:r>
              <a:rPr lang="es-ES" sz="1600" dirty="0">
                <a:solidFill>
                  <a:schemeClr val="accent2"/>
                </a:solidFill>
                <a:latin typeface="Aldrich"/>
                <a:ea typeface="Aldrich"/>
                <a:cs typeface="Aldrich"/>
              </a:rPr>
              <a:t>Crea un programa donde el usuario pueda agregar números al frente o al final de un </a:t>
            </a:r>
            <a:r>
              <a:rPr lang="es-ES" sz="1600" dirty="0" err="1">
                <a:solidFill>
                  <a:schemeClr val="accent2"/>
                </a:solidFill>
                <a:latin typeface="Aldrich"/>
                <a:ea typeface="Aldrich"/>
                <a:cs typeface="Aldrich"/>
              </a:rPr>
              <a:t>deque</a:t>
            </a:r>
            <a:r>
              <a:rPr lang="es-ES" sz="1600" dirty="0">
                <a:solidFill>
                  <a:schemeClr val="accent2"/>
                </a:solidFill>
                <a:latin typeface="Aldrich"/>
                <a:ea typeface="Aldrich"/>
                <a:cs typeface="Aldrich"/>
              </a:rPr>
              <a:t>, y luego mostrarlos en la pantalla.</a:t>
            </a:r>
            <a:endParaRPr lang="es-AR" sz="1600" dirty="0">
              <a:solidFill>
                <a:schemeClr val="accent2"/>
              </a:solidFill>
              <a:latin typeface="Aldrich"/>
              <a:ea typeface="Aldrich"/>
              <a:cs typeface="Aldrich"/>
            </a:endParaRPr>
          </a:p>
        </p:txBody>
      </p:sp>
      <p:sp>
        <p:nvSpPr>
          <p:cNvPr id="3" name="2 Rectángulo"/>
          <p:cNvSpPr/>
          <p:nvPr/>
        </p:nvSpPr>
        <p:spPr>
          <a:xfrm>
            <a:off x="762506" y="1666845"/>
            <a:ext cx="7642354" cy="1323439"/>
          </a:xfrm>
          <a:prstGeom prst="rect">
            <a:avLst/>
          </a:prstGeom>
        </p:spPr>
        <p:txBody>
          <a:bodyPr wrap="square">
            <a:spAutoFit/>
          </a:bodyPr>
          <a:lstStyle/>
          <a:p>
            <a:r>
              <a:rPr lang="es-ES" sz="1600" dirty="0" err="1">
                <a:solidFill>
                  <a:schemeClr val="accent2"/>
                </a:solidFill>
                <a:latin typeface="Aldrich"/>
                <a:ea typeface="Aldrich"/>
                <a:cs typeface="Aldrich"/>
              </a:rPr>
              <a:t>Frontend</a:t>
            </a:r>
            <a:r>
              <a:rPr lang="es-ES" sz="1600" dirty="0">
                <a:solidFill>
                  <a:schemeClr val="accent2"/>
                </a:solidFill>
                <a:latin typeface="Aldrich"/>
                <a:ea typeface="Aldrich"/>
                <a:cs typeface="Aldrich"/>
              </a:rPr>
              <a:t> (</a:t>
            </a:r>
            <a:r>
              <a:rPr lang="es-ES" sz="1600" dirty="0" err="1">
                <a:solidFill>
                  <a:schemeClr val="accent2"/>
                </a:solidFill>
                <a:latin typeface="Aldrich"/>
                <a:ea typeface="Aldrich"/>
                <a:cs typeface="Aldrich"/>
              </a:rPr>
              <a:t>QtCreator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QLineEdit</a:t>
            </a:r>
            <a:r>
              <a:rPr lang="es-ES" sz="1600" dirty="0">
                <a:solidFill>
                  <a:schemeClr val="accent2"/>
                </a:solidFill>
                <a:latin typeface="Aldrich"/>
                <a:ea typeface="Aldrich"/>
                <a:cs typeface="Aldrich"/>
              </a:rPr>
              <a:t> para ingresar un número</a:t>
            </a:r>
            <a:r>
              <a:rPr lang="es-ES" sz="1600" dirty="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2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("Agregar al Frente" y "Agregar al Final</a:t>
            </a:r>
            <a:r>
              <a:rPr lang="es-ES" sz="1600" dirty="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para mostrar el </a:t>
            </a:r>
            <a:r>
              <a:rPr lang="es-ES" sz="1600" dirty="0" err="1">
                <a:solidFill>
                  <a:schemeClr val="accent2"/>
                </a:solidFill>
                <a:latin typeface="Aldrich"/>
                <a:ea typeface="Aldrich"/>
                <a:cs typeface="Aldrich"/>
              </a:rPr>
              <a:t>deque</a:t>
            </a:r>
            <a:r>
              <a:rPr lang="es-ES" sz="1600" dirty="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para mostrar el contenido.</a:t>
            </a:r>
            <a:endParaRPr lang="es-AR" sz="1600" dirty="0">
              <a:solidFill>
                <a:schemeClr val="accent2"/>
              </a:solidFill>
              <a:latin typeface="Aldrich"/>
              <a:ea typeface="Aldrich"/>
              <a:cs typeface="Aldrich"/>
            </a:endParaRPr>
          </a:p>
        </p:txBody>
      </p:sp>
      <p:sp>
        <p:nvSpPr>
          <p:cNvPr id="8" name="7 Rectángulo"/>
          <p:cNvSpPr/>
          <p:nvPr/>
        </p:nvSpPr>
        <p:spPr>
          <a:xfrm>
            <a:off x="762506" y="3114645"/>
            <a:ext cx="7642354" cy="830997"/>
          </a:xfrm>
          <a:prstGeom prst="rect">
            <a:avLst/>
          </a:prstGeom>
        </p:spPr>
        <p:txBody>
          <a:bodyPr wrap="square">
            <a:spAutoFit/>
          </a:bodyPr>
          <a:lstStyle/>
          <a:p>
            <a:r>
              <a:rPr lang="es-ES" sz="1600" b="1" dirty="0">
                <a:solidFill>
                  <a:schemeClr val="accent2"/>
                </a:solidFill>
                <a:latin typeface="Aldrich"/>
                <a:ea typeface="Aldrich"/>
                <a:cs typeface="Aldrich"/>
              </a:rPr>
              <a:t>Lógica en C++:</a:t>
            </a:r>
          </a:p>
          <a:p>
            <a:r>
              <a:rPr lang="es-ES" sz="1600" dirty="0">
                <a:solidFill>
                  <a:schemeClr val="accent2"/>
                </a:solidFill>
                <a:latin typeface="Aldrich"/>
                <a:ea typeface="Aldrich"/>
                <a:cs typeface="Aldrich"/>
              </a:rPr>
              <a:t>El usuario podrá agregar números al frente o al final del </a:t>
            </a:r>
            <a:r>
              <a:rPr lang="es-ES" sz="1600" dirty="0" err="1">
                <a:solidFill>
                  <a:schemeClr val="accent2"/>
                </a:solidFill>
                <a:latin typeface="Aldrich"/>
                <a:ea typeface="Aldrich"/>
                <a:cs typeface="Aldrich"/>
              </a:rPr>
              <a:t>deque</a:t>
            </a:r>
            <a:r>
              <a:rPr lang="es-ES" sz="1600" dirty="0">
                <a:solidFill>
                  <a:schemeClr val="accent2"/>
                </a:solidFill>
                <a:latin typeface="Aldrich"/>
                <a:ea typeface="Aldrich"/>
                <a:cs typeface="Aldrich"/>
              </a:rPr>
              <a:t> usando los botones, y mostrarlos en el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al hacer clic en "Mostrar </a:t>
            </a:r>
            <a:r>
              <a:rPr lang="es-ES" sz="1600" dirty="0" err="1">
                <a:solidFill>
                  <a:schemeClr val="accent2"/>
                </a:solidFill>
                <a:latin typeface="Aldrich"/>
                <a:ea typeface="Aldrich"/>
                <a:cs typeface="Aldrich"/>
              </a:rPr>
              <a:t>deque</a:t>
            </a:r>
            <a:r>
              <a:rPr lang="es-ES" sz="1600" dirty="0">
                <a:solidFill>
                  <a:schemeClr val="accent2"/>
                </a:solidFill>
                <a:latin typeface="Aldrich"/>
                <a:ea typeface="Aldrich"/>
                <a:cs typeface="Aldrich"/>
              </a:rPr>
              <a:t>".</a:t>
            </a:r>
            <a:endParaRPr lang="es-ES" sz="1600" dirty="0">
              <a:solidFill>
                <a:schemeClr val="accent2"/>
              </a:solidFill>
              <a:latin typeface="Aldrich"/>
              <a:ea typeface="Aldrich"/>
              <a:cs typeface="Aldrich"/>
            </a:endParaRPr>
          </a:p>
        </p:txBody>
      </p:sp>
    </p:spTree>
    <p:extLst>
      <p:ext uri="{BB962C8B-B14F-4D97-AF65-F5344CB8AC3E}">
        <p14:creationId xmlns:p14="http://schemas.microsoft.com/office/powerpoint/2010/main" val="3132046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04</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Ejercicio de </a:t>
            </a:r>
            <a:r>
              <a:rPr lang="es-AR" sz="2400" dirty="0" err="1"/>
              <a:t>list</a:t>
            </a:r>
            <a:endParaRPr sz="2400" dirty="0"/>
          </a:p>
        </p:txBody>
      </p:sp>
      <p:sp>
        <p:nvSpPr>
          <p:cNvPr id="2" name="1 Rectángulo"/>
          <p:cNvSpPr/>
          <p:nvPr/>
        </p:nvSpPr>
        <p:spPr>
          <a:xfrm>
            <a:off x="575929" y="813435"/>
            <a:ext cx="8011811" cy="584775"/>
          </a:xfrm>
          <a:prstGeom prst="rect">
            <a:avLst/>
          </a:prstGeom>
        </p:spPr>
        <p:txBody>
          <a:bodyPr wrap="square">
            <a:spAutoFit/>
          </a:bodyPr>
          <a:lstStyle/>
          <a:p>
            <a:pPr algn="just"/>
            <a:r>
              <a:rPr lang="es-ES" sz="1600" dirty="0">
                <a:solidFill>
                  <a:schemeClr val="accent2"/>
                </a:solidFill>
                <a:latin typeface="Aldrich"/>
                <a:ea typeface="Aldrich"/>
                <a:cs typeface="Aldrich"/>
              </a:rPr>
              <a:t>Permite al usuario agregar números al principio o al final de una lista y mostrarlos.</a:t>
            </a:r>
            <a:endParaRPr lang="es-AR" sz="1600" dirty="0">
              <a:solidFill>
                <a:schemeClr val="accent2"/>
              </a:solidFill>
              <a:latin typeface="Aldrich"/>
              <a:ea typeface="Aldrich"/>
              <a:cs typeface="Aldrich"/>
            </a:endParaRPr>
          </a:p>
        </p:txBody>
      </p:sp>
      <p:sp>
        <p:nvSpPr>
          <p:cNvPr id="3" name="2 Rectángulo"/>
          <p:cNvSpPr/>
          <p:nvPr/>
        </p:nvSpPr>
        <p:spPr>
          <a:xfrm>
            <a:off x="762506" y="1666845"/>
            <a:ext cx="7642354" cy="1323439"/>
          </a:xfrm>
          <a:prstGeom prst="rect">
            <a:avLst/>
          </a:prstGeom>
        </p:spPr>
        <p:txBody>
          <a:bodyPr wrap="square">
            <a:spAutoFit/>
          </a:bodyPr>
          <a:lstStyle/>
          <a:p>
            <a:r>
              <a:rPr lang="es-ES" sz="1600" dirty="0" err="1">
                <a:solidFill>
                  <a:schemeClr val="accent2"/>
                </a:solidFill>
                <a:latin typeface="Aldrich"/>
                <a:ea typeface="Aldrich"/>
                <a:cs typeface="Aldrich"/>
              </a:rPr>
              <a:t>Frontend</a:t>
            </a:r>
            <a:r>
              <a:rPr lang="es-ES" sz="1600" dirty="0">
                <a:solidFill>
                  <a:schemeClr val="accent2"/>
                </a:solidFill>
                <a:latin typeface="Aldrich"/>
                <a:ea typeface="Aldrich"/>
                <a:cs typeface="Aldrich"/>
              </a:rPr>
              <a:t> (</a:t>
            </a:r>
            <a:r>
              <a:rPr lang="es-ES" sz="1600" dirty="0" err="1">
                <a:solidFill>
                  <a:schemeClr val="accent2"/>
                </a:solidFill>
                <a:latin typeface="Aldrich"/>
                <a:ea typeface="Aldrich"/>
                <a:cs typeface="Aldrich"/>
              </a:rPr>
              <a:t>QtCreator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QLineEdit</a:t>
            </a:r>
            <a:r>
              <a:rPr lang="es-ES" sz="1600" dirty="0">
                <a:solidFill>
                  <a:schemeClr val="accent2"/>
                </a:solidFill>
                <a:latin typeface="Aldrich"/>
                <a:ea typeface="Aldrich"/>
                <a:cs typeface="Aldrich"/>
              </a:rPr>
              <a:t> para ingresar un número</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2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("Agregar al Frente" y "Agregar al Final</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para mostrar la lista</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para mostrar el contenido de la lista.</a:t>
            </a:r>
            <a:endParaRPr lang="es-AR" sz="1600" dirty="0">
              <a:solidFill>
                <a:schemeClr val="accent2"/>
              </a:solidFill>
              <a:latin typeface="Aldrich"/>
              <a:ea typeface="Aldrich"/>
              <a:cs typeface="Aldrich"/>
            </a:endParaRPr>
          </a:p>
        </p:txBody>
      </p:sp>
      <p:sp>
        <p:nvSpPr>
          <p:cNvPr id="8" name="7 Rectángulo"/>
          <p:cNvSpPr/>
          <p:nvPr/>
        </p:nvSpPr>
        <p:spPr>
          <a:xfrm>
            <a:off x="762506" y="3114645"/>
            <a:ext cx="7642354" cy="1077218"/>
          </a:xfrm>
          <a:prstGeom prst="rect">
            <a:avLst/>
          </a:prstGeom>
        </p:spPr>
        <p:txBody>
          <a:bodyPr wrap="square">
            <a:spAutoFit/>
          </a:bodyPr>
          <a:lstStyle/>
          <a:p>
            <a:r>
              <a:rPr lang="es-ES" sz="1600" b="1" dirty="0">
                <a:solidFill>
                  <a:schemeClr val="accent2"/>
                </a:solidFill>
                <a:latin typeface="Aldrich"/>
                <a:ea typeface="Aldrich"/>
                <a:cs typeface="Aldrich"/>
              </a:rPr>
              <a:t>Lógica en C++:</a:t>
            </a:r>
          </a:p>
          <a:p>
            <a:r>
              <a:rPr lang="es-ES" sz="1600" dirty="0">
                <a:solidFill>
                  <a:schemeClr val="accent2"/>
                </a:solidFill>
                <a:latin typeface="Aldrich"/>
                <a:ea typeface="Aldrich"/>
                <a:cs typeface="Aldrich"/>
              </a:rPr>
              <a:t>Al presionar "Agregar al Frente" o "Agregar al Final", el número se insertará en la lista. El botón "Mostrar Lista" mostrará todos los números en el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a:t>
            </a:r>
            <a:endParaRPr lang="es-ES" sz="1600" dirty="0">
              <a:solidFill>
                <a:schemeClr val="accent2"/>
              </a:solidFill>
              <a:latin typeface="Aldrich"/>
              <a:ea typeface="Aldrich"/>
              <a:cs typeface="Aldrich"/>
            </a:endParaRPr>
          </a:p>
        </p:txBody>
      </p:sp>
    </p:spTree>
    <p:extLst>
      <p:ext uri="{BB962C8B-B14F-4D97-AF65-F5344CB8AC3E}">
        <p14:creationId xmlns:p14="http://schemas.microsoft.com/office/powerpoint/2010/main" val="432385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05</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Ejercicio de </a:t>
            </a:r>
            <a:r>
              <a:rPr lang="es-AR" sz="2400" dirty="0" err="1"/>
              <a:t>stack</a:t>
            </a:r>
            <a:endParaRPr sz="2400" dirty="0"/>
          </a:p>
        </p:txBody>
      </p:sp>
      <p:sp>
        <p:nvSpPr>
          <p:cNvPr id="2" name="1 Rectángulo"/>
          <p:cNvSpPr/>
          <p:nvPr/>
        </p:nvSpPr>
        <p:spPr>
          <a:xfrm>
            <a:off x="575929" y="813435"/>
            <a:ext cx="8011811" cy="584775"/>
          </a:xfrm>
          <a:prstGeom prst="rect">
            <a:avLst/>
          </a:prstGeom>
        </p:spPr>
        <p:txBody>
          <a:bodyPr wrap="square">
            <a:spAutoFit/>
          </a:bodyPr>
          <a:lstStyle/>
          <a:p>
            <a:pPr algn="just"/>
            <a:r>
              <a:rPr lang="es-ES" sz="1600" dirty="0">
                <a:solidFill>
                  <a:schemeClr val="accent2"/>
                </a:solidFill>
                <a:latin typeface="Aldrich"/>
                <a:ea typeface="Aldrich"/>
                <a:cs typeface="Aldrich"/>
              </a:rPr>
              <a:t>Crea un programa donde el usuario pueda apilar números en una pila (</a:t>
            </a:r>
            <a:r>
              <a:rPr lang="es-ES" sz="1600" dirty="0" err="1">
                <a:solidFill>
                  <a:schemeClr val="accent2"/>
                </a:solidFill>
                <a:latin typeface="Aldrich"/>
                <a:ea typeface="Aldrich"/>
                <a:cs typeface="Aldrich"/>
              </a:rPr>
              <a:t>stack</a:t>
            </a:r>
            <a:r>
              <a:rPr lang="es-ES" sz="1600" dirty="0">
                <a:solidFill>
                  <a:schemeClr val="accent2"/>
                </a:solidFill>
                <a:latin typeface="Aldrich"/>
                <a:ea typeface="Aldrich"/>
                <a:cs typeface="Aldrich"/>
              </a:rPr>
              <a:t>) y luego ver cuál es el número en la cima.</a:t>
            </a:r>
            <a:endParaRPr lang="es-AR" sz="1600" dirty="0">
              <a:solidFill>
                <a:schemeClr val="accent2"/>
              </a:solidFill>
              <a:latin typeface="Aldrich"/>
              <a:ea typeface="Aldrich"/>
              <a:cs typeface="Aldrich"/>
            </a:endParaRPr>
          </a:p>
        </p:txBody>
      </p:sp>
      <p:sp>
        <p:nvSpPr>
          <p:cNvPr id="3" name="2 Rectángulo"/>
          <p:cNvSpPr/>
          <p:nvPr/>
        </p:nvSpPr>
        <p:spPr>
          <a:xfrm>
            <a:off x="762506" y="1666845"/>
            <a:ext cx="7642354" cy="1323439"/>
          </a:xfrm>
          <a:prstGeom prst="rect">
            <a:avLst/>
          </a:prstGeom>
        </p:spPr>
        <p:txBody>
          <a:bodyPr wrap="square">
            <a:spAutoFit/>
          </a:bodyPr>
          <a:lstStyle/>
          <a:p>
            <a:r>
              <a:rPr lang="es-ES" sz="1600" dirty="0" err="1">
                <a:solidFill>
                  <a:schemeClr val="accent2"/>
                </a:solidFill>
                <a:latin typeface="Aldrich"/>
                <a:ea typeface="Aldrich"/>
                <a:cs typeface="Aldrich"/>
              </a:rPr>
              <a:t>Frontend</a:t>
            </a:r>
            <a:r>
              <a:rPr lang="es-ES" sz="1600" dirty="0">
                <a:solidFill>
                  <a:schemeClr val="accent2"/>
                </a:solidFill>
                <a:latin typeface="Aldrich"/>
                <a:ea typeface="Aldrich"/>
                <a:cs typeface="Aldrich"/>
              </a:rPr>
              <a:t> (</a:t>
            </a:r>
            <a:r>
              <a:rPr lang="es-ES" sz="1600" dirty="0" err="1">
                <a:solidFill>
                  <a:schemeClr val="accent2"/>
                </a:solidFill>
                <a:latin typeface="Aldrich"/>
                <a:ea typeface="Aldrich"/>
                <a:cs typeface="Aldrich"/>
              </a:rPr>
              <a:t>QtCreator</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a:solidFill>
                  <a:schemeClr val="accent2"/>
                </a:solidFill>
                <a:latin typeface="Aldrich"/>
                <a:ea typeface="Aldrich"/>
                <a:cs typeface="Aldrich"/>
              </a:rPr>
              <a:t>1 </a:t>
            </a:r>
            <a:r>
              <a:rPr lang="es-ES" sz="1600" dirty="0" err="1">
                <a:solidFill>
                  <a:schemeClr val="accent2"/>
                </a:solidFill>
                <a:latin typeface="Aldrich"/>
                <a:ea typeface="Aldrich"/>
                <a:cs typeface="Aldrich"/>
              </a:rPr>
              <a:t>QLineEdit</a:t>
            </a:r>
            <a:r>
              <a:rPr lang="es-ES" sz="1600" dirty="0">
                <a:solidFill>
                  <a:schemeClr val="accent2"/>
                </a:solidFill>
                <a:latin typeface="Aldrich"/>
                <a:ea typeface="Aldrich"/>
                <a:cs typeface="Aldrich"/>
              </a:rPr>
              <a:t> para ingresar un número</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con el texto "Apilar Número</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QPushButton</a:t>
            </a:r>
            <a:r>
              <a:rPr lang="es-ES" sz="1600" dirty="0">
                <a:solidFill>
                  <a:schemeClr val="accent2"/>
                </a:solidFill>
                <a:latin typeface="Aldrich"/>
                <a:ea typeface="Aldrich"/>
                <a:cs typeface="Aldrich"/>
              </a:rPr>
              <a:t> con el texto "Ver Cima</a:t>
            </a:r>
            <a:r>
              <a:rPr lang="es-ES" sz="1600" dirty="0" smtClean="0">
                <a:solidFill>
                  <a:schemeClr val="accent2"/>
                </a:solidFill>
                <a:latin typeface="Aldrich"/>
                <a:ea typeface="Aldrich"/>
                <a:cs typeface="Aldrich"/>
              </a:rPr>
              <a:t>".</a:t>
            </a:r>
          </a:p>
          <a:p>
            <a:pPr marL="285750" indent="-285750">
              <a:buClr>
                <a:srgbClr val="FF0000"/>
              </a:buClr>
              <a:buSzPct val="130000"/>
              <a:buFont typeface="Wingdings" pitchFamily="2" charset="2"/>
              <a:buChar char="ü"/>
            </a:pPr>
            <a:r>
              <a:rPr lang="es-ES" sz="1600" dirty="0" smtClean="0">
                <a:solidFill>
                  <a:schemeClr val="accent2"/>
                </a:solidFill>
                <a:latin typeface="Aldrich"/>
                <a:ea typeface="Aldrich"/>
                <a:cs typeface="Aldrich"/>
              </a:rPr>
              <a:t>1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 para mostrar el número en la cima de la pila.</a:t>
            </a:r>
            <a:endParaRPr lang="es-AR" sz="1600" dirty="0">
              <a:solidFill>
                <a:schemeClr val="accent2"/>
              </a:solidFill>
              <a:latin typeface="Aldrich"/>
              <a:ea typeface="Aldrich"/>
              <a:cs typeface="Aldrich"/>
            </a:endParaRPr>
          </a:p>
        </p:txBody>
      </p:sp>
      <p:sp>
        <p:nvSpPr>
          <p:cNvPr id="8" name="7 Rectángulo"/>
          <p:cNvSpPr/>
          <p:nvPr/>
        </p:nvSpPr>
        <p:spPr>
          <a:xfrm>
            <a:off x="762506" y="3114645"/>
            <a:ext cx="7642354" cy="830997"/>
          </a:xfrm>
          <a:prstGeom prst="rect">
            <a:avLst/>
          </a:prstGeom>
        </p:spPr>
        <p:txBody>
          <a:bodyPr wrap="square">
            <a:spAutoFit/>
          </a:bodyPr>
          <a:lstStyle/>
          <a:p>
            <a:r>
              <a:rPr lang="es-ES" sz="1600" b="1" dirty="0">
                <a:solidFill>
                  <a:schemeClr val="accent2"/>
                </a:solidFill>
                <a:latin typeface="Aldrich"/>
                <a:ea typeface="Aldrich"/>
                <a:cs typeface="Aldrich"/>
              </a:rPr>
              <a:t>Lógica en C++:</a:t>
            </a:r>
          </a:p>
          <a:p>
            <a:r>
              <a:rPr lang="es-ES" sz="1600" dirty="0">
                <a:solidFill>
                  <a:schemeClr val="accent2"/>
                </a:solidFill>
                <a:latin typeface="Aldrich"/>
                <a:ea typeface="Aldrich"/>
                <a:cs typeface="Aldrich"/>
              </a:rPr>
              <a:t>El botón "Apilar Número" añadirá un número a la pila, y "Ver Cima" mostrará el valor más alto de la pila en el </a:t>
            </a:r>
            <a:r>
              <a:rPr lang="es-ES" sz="1600" dirty="0" err="1">
                <a:solidFill>
                  <a:schemeClr val="accent2"/>
                </a:solidFill>
                <a:latin typeface="Aldrich"/>
                <a:ea typeface="Aldrich"/>
                <a:cs typeface="Aldrich"/>
              </a:rPr>
              <a:t>QLabel</a:t>
            </a:r>
            <a:r>
              <a:rPr lang="es-ES" sz="1600" dirty="0">
                <a:solidFill>
                  <a:schemeClr val="accent2"/>
                </a:solidFill>
                <a:latin typeface="Aldrich"/>
                <a:ea typeface="Aldrich"/>
                <a:cs typeface="Aldrich"/>
              </a:rPr>
              <a:t>.</a:t>
            </a:r>
            <a:endParaRPr lang="es-ES" sz="1600" dirty="0">
              <a:solidFill>
                <a:schemeClr val="accent2"/>
              </a:solidFill>
              <a:latin typeface="Aldrich"/>
              <a:ea typeface="Aldrich"/>
              <a:cs typeface="Aldrich"/>
            </a:endParaRPr>
          </a:p>
        </p:txBody>
      </p:sp>
    </p:spTree>
    <p:extLst>
      <p:ext uri="{BB962C8B-B14F-4D97-AF65-F5344CB8AC3E}">
        <p14:creationId xmlns:p14="http://schemas.microsoft.com/office/powerpoint/2010/main" val="1257589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7"/>
          <p:cNvPicPr preferRelativeResize="0">
            <a:picLocks noGrp="1"/>
          </p:cNvPicPr>
          <p:nvPr>
            <p:ph type="pic" idx="4"/>
          </p:nvPr>
        </p:nvPicPr>
        <p:blipFill rotWithShape="1">
          <a:blip r:embed="rId3">
            <a:alphaModFix/>
          </a:blip>
          <a:srcRect l="16626" r="16626"/>
          <a:stretch/>
        </p:blipFill>
        <p:spPr>
          <a:xfrm>
            <a:off x="3302421" y="905132"/>
            <a:ext cx="1817206" cy="1817208"/>
          </a:xfrm>
          <a:prstGeom prst="rect">
            <a:avLst/>
          </a:prstGeom>
        </p:spPr>
      </p:pic>
      <p:sp>
        <p:nvSpPr>
          <p:cNvPr id="457" name="Google Shape;457;p37"/>
          <p:cNvSpPr/>
          <p:nvPr/>
        </p:nvSpPr>
        <p:spPr>
          <a:xfrm>
            <a:off x="3302425" y="905124"/>
            <a:ext cx="18171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37"/>
          <p:cNvSpPr txBox="1">
            <a:spLocks noGrp="1"/>
          </p:cNvSpPr>
          <p:nvPr>
            <p:ph type="title"/>
          </p:nvPr>
        </p:nvSpPr>
        <p:spPr>
          <a:xfrm>
            <a:off x="5230905" y="984924"/>
            <a:ext cx="3133165" cy="1815544"/>
          </a:xfrm>
          <a:prstGeom prst="rect">
            <a:avLst/>
          </a:prstGeom>
        </p:spPr>
        <p:txBody>
          <a:bodyPr spcFirstLastPara="1" wrap="square" lIns="91425" tIns="91425" rIns="91425" bIns="91425" anchor="t" anchorCtr="0">
            <a:noAutofit/>
          </a:bodyPr>
          <a:lstStyle/>
          <a:p>
            <a:pPr lvl="0" algn="ctr"/>
            <a:r>
              <a:rPr lang="es-AR" dirty="0"/>
              <a:t>Biblioteca de </a:t>
            </a:r>
            <a:r>
              <a:rPr lang="es-AR" dirty="0" smtClean="0"/>
              <a:t>Plantillas Estándar </a:t>
            </a:r>
            <a:br>
              <a:rPr lang="es-AR" dirty="0" smtClean="0"/>
            </a:br>
            <a:r>
              <a:rPr lang="es-AR" dirty="0" smtClean="0"/>
              <a:t>(S.T.L</a:t>
            </a:r>
            <a:r>
              <a:rPr lang="es-AR" dirty="0"/>
              <a:t>)</a:t>
            </a:r>
            <a:endParaRPr lang="es-AR" dirty="0"/>
          </a:p>
        </p:txBody>
      </p:sp>
      <p:pic>
        <p:nvPicPr>
          <p:cNvPr id="460" name="Google Shape;460;p37"/>
          <p:cNvPicPr preferRelativeResize="0">
            <a:picLocks noGrp="1"/>
          </p:cNvPicPr>
          <p:nvPr>
            <p:ph type="pic" idx="2"/>
          </p:nvPr>
        </p:nvPicPr>
        <p:blipFill rotWithShape="1">
          <a:blip r:embed="rId4">
            <a:alphaModFix/>
          </a:blip>
          <a:srcRect l="22376" r="22371"/>
          <a:stretch/>
        </p:blipFill>
        <p:spPr>
          <a:xfrm>
            <a:off x="1007400" y="1064724"/>
            <a:ext cx="2440525" cy="2909577"/>
          </a:xfrm>
          <a:prstGeom prst="rect">
            <a:avLst/>
          </a:prstGeom>
        </p:spPr>
      </p:pic>
      <p:pic>
        <p:nvPicPr>
          <p:cNvPr id="461" name="Google Shape;461;p37"/>
          <p:cNvPicPr preferRelativeResize="0">
            <a:picLocks noGrp="1"/>
          </p:cNvPicPr>
          <p:nvPr>
            <p:ph type="pic" idx="3"/>
          </p:nvPr>
        </p:nvPicPr>
        <p:blipFill rotWithShape="1">
          <a:blip r:embed="rId5">
            <a:alphaModFix/>
          </a:blip>
          <a:srcRect t="16886" b="16892"/>
          <a:stretch/>
        </p:blipFill>
        <p:spPr>
          <a:xfrm>
            <a:off x="3185399" y="3061625"/>
            <a:ext cx="3257298" cy="1437700"/>
          </a:xfrm>
          <a:prstGeom prst="rect">
            <a:avLst/>
          </a:prstGeom>
        </p:spPr>
      </p:pic>
      <p:sp>
        <p:nvSpPr>
          <p:cNvPr id="462" name="Google Shape;462;p37"/>
          <p:cNvSpPr/>
          <p:nvPr/>
        </p:nvSpPr>
        <p:spPr>
          <a:xfrm>
            <a:off x="1007425" y="1064874"/>
            <a:ext cx="24405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37"/>
          <p:cNvSpPr/>
          <p:nvPr/>
        </p:nvSpPr>
        <p:spPr>
          <a:xfrm>
            <a:off x="3185300" y="3061624"/>
            <a:ext cx="32574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02161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a:t>Plantillas</a:t>
            </a:r>
            <a:endParaRPr lang="es-AR" dirty="0"/>
          </a:p>
        </p:txBody>
      </p:sp>
      <p:sp>
        <p:nvSpPr>
          <p:cNvPr id="16" name="15 Rectángulo"/>
          <p:cNvSpPr/>
          <p:nvPr/>
        </p:nvSpPr>
        <p:spPr>
          <a:xfrm>
            <a:off x="3002280" y="771824"/>
            <a:ext cx="5766889" cy="1077218"/>
          </a:xfrm>
          <a:prstGeom prst="rect">
            <a:avLst/>
          </a:prstGeom>
        </p:spPr>
        <p:txBody>
          <a:bodyPr wrap="square">
            <a:spAutoFit/>
          </a:bodyPr>
          <a:lstStyle/>
          <a:p>
            <a:pPr algn="just"/>
            <a:r>
              <a:rPr lang="es-ES" sz="1600" dirty="0" smtClean="0">
                <a:solidFill>
                  <a:schemeClr val="accent2">
                    <a:lumMod val="95000"/>
                  </a:schemeClr>
                </a:solidFill>
                <a:latin typeface="Aldrich"/>
                <a:ea typeface="Aldrich"/>
                <a:cs typeface="Aldrich"/>
              </a:rPr>
              <a:t>Una plantilla es una construcción que genera un tipo o función normal en tiempo de compilación en función de los argumentos que proporciona el usuario para los parámetros de la plantilla.</a:t>
            </a:r>
            <a:endParaRPr lang="es-ES" sz="1600" dirty="0">
              <a:solidFill>
                <a:schemeClr val="accent2">
                  <a:lumMod val="95000"/>
                </a:schemeClr>
              </a:solidFill>
              <a:latin typeface="Aldrich"/>
              <a:ea typeface="Aldrich"/>
              <a:cs typeface="Aldrich"/>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789287"/>
            <a:ext cx="2438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18" t="2660" r="2435" b="2909"/>
          <a:stretch/>
        </p:blipFill>
        <p:spPr bwMode="auto">
          <a:xfrm>
            <a:off x="457201" y="2241549"/>
            <a:ext cx="3709921" cy="251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4319907" y="2510167"/>
            <a:ext cx="3871593" cy="1323439"/>
          </a:xfrm>
          <a:prstGeom prst="rect">
            <a:avLst/>
          </a:prstGeom>
        </p:spPr>
        <p:txBody>
          <a:bodyPr wrap="square">
            <a:spAutoFit/>
          </a:bodyPr>
          <a:lstStyle/>
          <a:p>
            <a:r>
              <a:rPr lang="es-ES" sz="1600" dirty="0" smtClean="0">
                <a:solidFill>
                  <a:schemeClr val="accent2">
                    <a:lumMod val="95000"/>
                  </a:schemeClr>
                </a:solidFill>
                <a:latin typeface="Aldrich"/>
                <a:ea typeface="Aldrich"/>
                <a:cs typeface="Aldrich"/>
              </a:rPr>
              <a:t>La </a:t>
            </a:r>
            <a:r>
              <a:rPr lang="es-ES" sz="1600" dirty="0">
                <a:solidFill>
                  <a:schemeClr val="accent2">
                    <a:lumMod val="95000"/>
                  </a:schemeClr>
                </a:solidFill>
                <a:latin typeface="Aldrich"/>
                <a:ea typeface="Aldrich"/>
                <a:cs typeface="Aldrich"/>
              </a:rPr>
              <a:t>función </a:t>
            </a:r>
            <a:r>
              <a:rPr lang="es-ES" sz="1600" dirty="0" err="1">
                <a:solidFill>
                  <a:schemeClr val="accent2">
                    <a:lumMod val="95000"/>
                  </a:schemeClr>
                </a:solidFill>
                <a:latin typeface="Aldrich"/>
                <a:ea typeface="Aldrich"/>
                <a:cs typeface="Aldrich"/>
              </a:rPr>
              <a:t>max</a:t>
            </a:r>
            <a:r>
              <a:rPr lang="es-ES" sz="1600" dirty="0">
                <a:solidFill>
                  <a:schemeClr val="accent2">
                    <a:lumMod val="95000"/>
                  </a:schemeClr>
                </a:solidFill>
                <a:latin typeface="Aldrich"/>
                <a:ea typeface="Aldrich"/>
                <a:cs typeface="Aldrich"/>
              </a:rPr>
              <a:t> es genérica y </a:t>
            </a:r>
            <a:r>
              <a:rPr lang="es-ES" sz="1600" dirty="0" smtClean="0">
                <a:solidFill>
                  <a:schemeClr val="accent2">
                    <a:lumMod val="95000"/>
                  </a:schemeClr>
                </a:solidFill>
                <a:latin typeface="Aldrich"/>
                <a:ea typeface="Aldrich"/>
                <a:cs typeface="Aldrich"/>
              </a:rPr>
              <a:t>puede aceptar </a:t>
            </a:r>
            <a:r>
              <a:rPr lang="es-ES" sz="1600" dirty="0">
                <a:solidFill>
                  <a:schemeClr val="accent2">
                    <a:lumMod val="95000"/>
                  </a:schemeClr>
                </a:solidFill>
                <a:latin typeface="Aldrich"/>
                <a:ea typeface="Aldrich"/>
                <a:cs typeface="Aldrich"/>
              </a:rPr>
              <a:t>cualquier tipo de dato (</a:t>
            </a:r>
            <a:r>
              <a:rPr lang="es-ES" sz="1600" dirty="0" err="1">
                <a:solidFill>
                  <a:schemeClr val="accent2">
                    <a:lumMod val="95000"/>
                  </a:schemeClr>
                </a:solidFill>
                <a:latin typeface="Aldrich"/>
                <a:ea typeface="Aldrich"/>
                <a:cs typeface="Aldrich"/>
              </a:rPr>
              <a:t>int</a:t>
            </a:r>
            <a:r>
              <a:rPr lang="es-ES" sz="1600" dirty="0">
                <a:solidFill>
                  <a:schemeClr val="accent2">
                    <a:lumMod val="95000"/>
                  </a:schemeClr>
                </a:solidFill>
                <a:latin typeface="Aldrich"/>
                <a:ea typeface="Aldrich"/>
                <a:cs typeface="Aldrich"/>
              </a:rPr>
              <a:t>, </a:t>
            </a:r>
            <a:r>
              <a:rPr lang="es-ES" sz="1600" dirty="0" err="1">
                <a:solidFill>
                  <a:schemeClr val="accent2">
                    <a:lumMod val="95000"/>
                  </a:schemeClr>
                </a:solidFill>
                <a:latin typeface="Aldrich"/>
                <a:ea typeface="Aldrich"/>
                <a:cs typeface="Aldrich"/>
              </a:rPr>
              <a:t>double</a:t>
            </a:r>
            <a:r>
              <a:rPr lang="es-ES" sz="1600" dirty="0">
                <a:solidFill>
                  <a:schemeClr val="accent2">
                    <a:lumMod val="95000"/>
                  </a:schemeClr>
                </a:solidFill>
                <a:latin typeface="Aldrich"/>
                <a:ea typeface="Aldrich"/>
                <a:cs typeface="Aldrich"/>
              </a:rPr>
              <a:t>, etc.) al usar la palabra clave </a:t>
            </a:r>
            <a:r>
              <a:rPr lang="es-ES" sz="1600" dirty="0" err="1">
                <a:solidFill>
                  <a:schemeClr val="accent2">
                    <a:lumMod val="95000"/>
                  </a:schemeClr>
                </a:solidFill>
                <a:latin typeface="Aldrich"/>
                <a:ea typeface="Aldrich"/>
                <a:cs typeface="Aldrich"/>
              </a:rPr>
              <a:t>template</a:t>
            </a:r>
            <a:r>
              <a:rPr lang="es-ES" sz="1600" dirty="0" smtClean="0">
                <a:solidFill>
                  <a:schemeClr val="accent2">
                    <a:lumMod val="95000"/>
                  </a:schemeClr>
                </a:solidFill>
                <a:latin typeface="Aldrich"/>
                <a:ea typeface="Aldrich"/>
                <a:cs typeface="Aldrich"/>
              </a:rPr>
              <a:t>.</a:t>
            </a:r>
          </a:p>
          <a:p>
            <a:pPr algn="just"/>
            <a:endParaRPr lang="es-ES" sz="1600" dirty="0">
              <a:solidFill>
                <a:schemeClr val="accent2">
                  <a:lumMod val="95000"/>
                </a:schemeClr>
              </a:solidFill>
              <a:latin typeface="Aldrich"/>
              <a:ea typeface="Aldrich"/>
              <a:cs typeface="Aldrich"/>
            </a:endParaRPr>
          </a:p>
        </p:txBody>
      </p:sp>
    </p:spTree>
    <p:extLst>
      <p:ext uri="{BB962C8B-B14F-4D97-AF65-F5344CB8AC3E}">
        <p14:creationId xmlns:p14="http://schemas.microsoft.com/office/powerpoint/2010/main" val="1955067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smtClean="0"/>
              <a:t>Contenedores</a:t>
            </a:r>
            <a:endParaRPr lang="es-AR" dirty="0"/>
          </a:p>
        </p:txBody>
      </p:sp>
      <p:sp>
        <p:nvSpPr>
          <p:cNvPr id="3" name="2 Rectángulo"/>
          <p:cNvSpPr/>
          <p:nvPr/>
        </p:nvSpPr>
        <p:spPr>
          <a:xfrm>
            <a:off x="368686" y="838081"/>
            <a:ext cx="8337164" cy="1323439"/>
          </a:xfrm>
          <a:prstGeom prst="rect">
            <a:avLst/>
          </a:prstGeom>
        </p:spPr>
        <p:txBody>
          <a:bodyPr wrap="square">
            <a:spAutoFit/>
          </a:bodyPr>
          <a:lstStyle/>
          <a:p>
            <a:pPr algn="just"/>
            <a:r>
              <a:rPr lang="es-ES" sz="1600" dirty="0">
                <a:solidFill>
                  <a:schemeClr val="accent2">
                    <a:lumMod val="95000"/>
                  </a:schemeClr>
                </a:solidFill>
                <a:latin typeface="Aldrich"/>
                <a:ea typeface="Aldrich"/>
                <a:cs typeface="Aldrich"/>
              </a:rPr>
              <a:t>Los contenedores son estructuras de datos que se utilizan para almacenar objetos y datos según los requisitos. Cada contenedor se implementa como una clase de plantilla que también contiene los métodos para realizar operaciones básicas en él. Cada contenedor STL se define dentro de su propio archivo de encabezado.</a:t>
            </a:r>
            <a:endParaRPr lang="es-AR" sz="1600" dirty="0">
              <a:solidFill>
                <a:schemeClr val="accent2">
                  <a:lumMod val="95000"/>
                </a:schemeClr>
              </a:solidFill>
              <a:latin typeface="Aldrich"/>
              <a:ea typeface="Aldrich"/>
              <a:cs typeface="Aldrich"/>
            </a:endParaRPr>
          </a:p>
        </p:txBody>
      </p:sp>
      <p:sp>
        <p:nvSpPr>
          <p:cNvPr id="4" name="3 Rectángulo"/>
          <p:cNvSpPr/>
          <p:nvPr/>
        </p:nvSpPr>
        <p:spPr>
          <a:xfrm>
            <a:off x="533400" y="2310140"/>
            <a:ext cx="8064500" cy="1569660"/>
          </a:xfrm>
          <a:prstGeom prst="rect">
            <a:avLst/>
          </a:prstGeom>
        </p:spPr>
        <p:txBody>
          <a:bodyPr wrap="square">
            <a:spAutoFit/>
          </a:bodyPr>
          <a:lstStyle/>
          <a:p>
            <a:r>
              <a:rPr lang="es-AR" sz="1600" dirty="0">
                <a:solidFill>
                  <a:schemeClr val="accent2">
                    <a:lumMod val="95000"/>
                  </a:schemeClr>
                </a:solidFill>
                <a:latin typeface="Aldrich"/>
                <a:ea typeface="Aldrich"/>
                <a:cs typeface="Aldrich"/>
              </a:rPr>
              <a:t>Contenedores de secuencia: </a:t>
            </a:r>
            <a:r>
              <a:rPr lang="es-AR" sz="1600" dirty="0">
                <a:solidFill>
                  <a:schemeClr val="accent2">
                    <a:lumMod val="95000"/>
                  </a:schemeClr>
                </a:solidFill>
                <a:latin typeface="Aldrich"/>
                <a:ea typeface="Aldrich"/>
                <a:cs typeface="Aldrich"/>
              </a:rPr>
              <a:t/>
            </a:r>
            <a:br>
              <a:rPr lang="es-AR" sz="1600" dirty="0">
                <a:solidFill>
                  <a:schemeClr val="accent2">
                    <a:lumMod val="95000"/>
                  </a:schemeClr>
                </a:solidFill>
                <a:latin typeface="Aldrich"/>
                <a:ea typeface="Aldrich"/>
                <a:cs typeface="Aldrich"/>
              </a:rPr>
            </a:br>
            <a:r>
              <a:rPr lang="es-AR" sz="1600" dirty="0" err="1">
                <a:solidFill>
                  <a:schemeClr val="accent2">
                    <a:lumMod val="95000"/>
                  </a:schemeClr>
                </a:solidFill>
                <a:latin typeface="Aldrich"/>
                <a:ea typeface="Aldrich"/>
                <a:cs typeface="Aldrich"/>
              </a:rPr>
              <a:t>array</a:t>
            </a:r>
            <a:r>
              <a:rPr lang="es-AR" sz="1600" dirty="0">
                <a:solidFill>
                  <a:schemeClr val="accent2">
                    <a:lumMod val="95000"/>
                  </a:schemeClr>
                </a:solidFill>
                <a:latin typeface="Aldrich"/>
                <a:ea typeface="Aldrich"/>
                <a:cs typeface="Aldrich"/>
              </a:rPr>
              <a:t> </a:t>
            </a:r>
          </a:p>
          <a:p>
            <a:pPr marL="285750" indent="-285750">
              <a:buClr>
                <a:schemeClr val="tx2"/>
              </a:buClr>
              <a:buSzPct val="125000"/>
              <a:buFont typeface="Arial" pitchFamily="34" charset="0"/>
              <a:buChar char="•"/>
            </a:pPr>
            <a:r>
              <a:rPr lang="es-AR" sz="1600" dirty="0">
                <a:solidFill>
                  <a:schemeClr val="accent2">
                    <a:lumMod val="95000"/>
                  </a:schemeClr>
                </a:solidFill>
                <a:latin typeface="Aldrich"/>
                <a:ea typeface="Aldrich"/>
                <a:cs typeface="Aldrich"/>
              </a:rPr>
              <a:t>vector </a:t>
            </a:r>
          </a:p>
          <a:p>
            <a:pPr marL="285750" indent="-285750">
              <a:buClr>
                <a:schemeClr val="tx2"/>
              </a:buClr>
              <a:buSzPct val="125000"/>
              <a:buFont typeface="Arial" pitchFamily="34" charset="0"/>
              <a:buChar char="•"/>
            </a:pPr>
            <a:r>
              <a:rPr lang="es-AR" sz="1600" dirty="0" err="1">
                <a:solidFill>
                  <a:schemeClr val="accent2">
                    <a:lumMod val="95000"/>
                  </a:schemeClr>
                </a:solidFill>
                <a:latin typeface="Aldrich"/>
                <a:ea typeface="Aldrich"/>
                <a:cs typeface="Aldrich"/>
              </a:rPr>
              <a:t>deque</a:t>
            </a:r>
            <a:r>
              <a:rPr lang="es-AR" sz="1600" dirty="0">
                <a:solidFill>
                  <a:schemeClr val="accent2">
                    <a:lumMod val="95000"/>
                  </a:schemeClr>
                </a:solidFill>
                <a:latin typeface="Aldrich"/>
                <a:ea typeface="Aldrich"/>
                <a:cs typeface="Aldrich"/>
              </a:rPr>
              <a:t> </a:t>
            </a:r>
          </a:p>
          <a:p>
            <a:pPr marL="285750" indent="-285750">
              <a:buClr>
                <a:schemeClr val="tx2"/>
              </a:buClr>
              <a:buSzPct val="125000"/>
              <a:buFont typeface="Arial" pitchFamily="34" charset="0"/>
              <a:buChar char="•"/>
            </a:pPr>
            <a:r>
              <a:rPr lang="es-AR" sz="1600" dirty="0" err="1">
                <a:solidFill>
                  <a:schemeClr val="accent2">
                    <a:lumMod val="95000"/>
                  </a:schemeClr>
                </a:solidFill>
                <a:latin typeface="Aldrich"/>
                <a:ea typeface="Aldrich"/>
                <a:cs typeface="Aldrich"/>
              </a:rPr>
              <a:t>List</a:t>
            </a:r>
            <a:endParaRPr lang="es-AR" sz="1600" dirty="0">
              <a:solidFill>
                <a:schemeClr val="accent2">
                  <a:lumMod val="95000"/>
                </a:schemeClr>
              </a:solidFill>
              <a:latin typeface="Aldrich"/>
              <a:ea typeface="Aldrich"/>
              <a:cs typeface="Aldrich"/>
            </a:endParaRPr>
          </a:p>
          <a:p>
            <a:pPr marL="285750" indent="-285750">
              <a:buClr>
                <a:schemeClr val="tx2"/>
              </a:buClr>
              <a:buSzPct val="125000"/>
              <a:buFont typeface="Arial" pitchFamily="34" charset="0"/>
              <a:buChar char="•"/>
            </a:pPr>
            <a:r>
              <a:rPr lang="es-AR" sz="1600" dirty="0" err="1">
                <a:solidFill>
                  <a:schemeClr val="accent2">
                    <a:lumMod val="95000"/>
                  </a:schemeClr>
                </a:solidFill>
                <a:latin typeface="Aldrich"/>
                <a:ea typeface="Aldrich"/>
                <a:cs typeface="Aldrich"/>
              </a:rPr>
              <a:t>forward_list</a:t>
            </a:r>
            <a:endParaRPr lang="es-AR" sz="1600" dirty="0">
              <a:solidFill>
                <a:schemeClr val="accent2">
                  <a:lumMod val="95000"/>
                </a:schemeClr>
              </a:solidFill>
              <a:latin typeface="Aldrich"/>
              <a:ea typeface="Aldrich"/>
              <a:cs typeface="Aldrich"/>
            </a:endParaRPr>
          </a:p>
        </p:txBody>
      </p:sp>
    </p:spTree>
    <p:extLst>
      <p:ext uri="{BB962C8B-B14F-4D97-AF65-F5344CB8AC3E}">
        <p14:creationId xmlns:p14="http://schemas.microsoft.com/office/powerpoint/2010/main" val="3607198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smtClean="0"/>
              <a:t>Contenedores</a:t>
            </a:r>
            <a:endParaRPr lang="es-AR" dirty="0"/>
          </a:p>
        </p:txBody>
      </p:sp>
      <p:sp>
        <p:nvSpPr>
          <p:cNvPr id="3" name="2 Rectángulo"/>
          <p:cNvSpPr/>
          <p:nvPr/>
        </p:nvSpPr>
        <p:spPr>
          <a:xfrm>
            <a:off x="3498850" y="838081"/>
            <a:ext cx="5207000" cy="1569660"/>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5&gt;: Es una estructura de datos estática que almacena elementos en una secuencia continua de memoria. Aquí, hemos declarado un </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 de 5 enteros</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for</a:t>
            </a:r>
            <a:r>
              <a:rPr lang="es-ES" sz="1200" dirty="0" smtClean="0">
                <a:solidFill>
                  <a:schemeClr val="accent2">
                    <a:lumMod val="95000"/>
                  </a:schemeClr>
                </a:solidFill>
                <a:latin typeface="Aldrich"/>
                <a:ea typeface="Aldrich"/>
                <a:cs typeface="Aldrich"/>
              </a:rPr>
              <a:t> </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i : </a:t>
            </a:r>
            <a:r>
              <a:rPr lang="es-ES" sz="1200" dirty="0" err="1">
                <a:solidFill>
                  <a:schemeClr val="accent2">
                    <a:lumMod val="95000"/>
                  </a:schemeClr>
                </a:solidFill>
                <a:latin typeface="Aldrich"/>
                <a:ea typeface="Aldrich"/>
                <a:cs typeface="Aldrich"/>
              </a:rPr>
              <a:t>arr</a:t>
            </a:r>
            <a:r>
              <a:rPr lang="es-ES" sz="1200" dirty="0">
                <a:solidFill>
                  <a:schemeClr val="accent2">
                    <a:lumMod val="95000"/>
                  </a:schemeClr>
                </a:solidFill>
                <a:latin typeface="Aldrich"/>
                <a:ea typeface="Aldrich"/>
                <a:cs typeface="Aldrich"/>
              </a:rPr>
              <a:t>): Este es un ciclo "</a:t>
            </a:r>
            <a:r>
              <a:rPr lang="es-ES" sz="1200" dirty="0" err="1">
                <a:solidFill>
                  <a:schemeClr val="accent2">
                    <a:lumMod val="95000"/>
                  </a:schemeClr>
                </a:solidFill>
                <a:latin typeface="Aldrich"/>
                <a:ea typeface="Aldrich"/>
                <a:cs typeface="Aldrich"/>
              </a:rPr>
              <a:t>range-based</a:t>
            </a:r>
            <a:r>
              <a:rPr lang="es-ES" sz="1200" dirty="0">
                <a:solidFill>
                  <a:schemeClr val="accent2">
                    <a:lumMod val="95000"/>
                  </a:schemeClr>
                </a:solidFill>
                <a:latin typeface="Aldrich"/>
                <a:ea typeface="Aldrich"/>
                <a:cs typeface="Aldrich"/>
              </a:rPr>
              <a:t> </a:t>
            </a:r>
            <a:r>
              <a:rPr lang="es-ES" sz="1200" dirty="0" err="1">
                <a:solidFill>
                  <a:schemeClr val="accent2">
                    <a:lumMod val="95000"/>
                  </a:schemeClr>
                </a:solidFill>
                <a:latin typeface="Aldrich"/>
                <a:ea typeface="Aldrich"/>
                <a:cs typeface="Aldrich"/>
              </a:rPr>
              <a:t>for</a:t>
            </a:r>
            <a:r>
              <a:rPr lang="es-ES" sz="1200" dirty="0">
                <a:solidFill>
                  <a:schemeClr val="accent2">
                    <a:lumMod val="95000"/>
                  </a:schemeClr>
                </a:solidFill>
                <a:latin typeface="Aldrich"/>
                <a:ea typeface="Aldrich"/>
                <a:cs typeface="Aldrich"/>
              </a:rPr>
              <a:t>", que recorre cada elemento del </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 y lo asigna a la variable i</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cout</a:t>
            </a:r>
            <a:r>
              <a:rPr lang="es-ES" sz="1200" dirty="0">
                <a:solidFill>
                  <a:schemeClr val="accent2">
                    <a:lumMod val="95000"/>
                  </a:schemeClr>
                </a:solidFill>
                <a:latin typeface="Aldrich"/>
                <a:ea typeface="Aldrich"/>
                <a:cs typeface="Aldrich"/>
              </a:rPr>
              <a:t> &lt;&lt; i &lt;&lt; " ": Imprime cada elemento del </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 seguido de un </a:t>
            </a:r>
            <a:r>
              <a:rPr lang="es-ES" sz="1200" dirty="0" err="1">
                <a:solidFill>
                  <a:schemeClr val="accent2">
                    <a:lumMod val="95000"/>
                  </a:schemeClr>
                </a:solidFill>
                <a:latin typeface="Aldrich"/>
                <a:ea typeface="Aldrich"/>
                <a:cs typeface="Aldrich"/>
              </a:rPr>
              <a:t>espacio.Este</a:t>
            </a:r>
            <a:r>
              <a:rPr lang="es-ES" sz="1200" dirty="0">
                <a:solidFill>
                  <a:schemeClr val="accent2">
                    <a:lumMod val="95000"/>
                  </a:schemeClr>
                </a:solidFill>
                <a:latin typeface="Aldrich"/>
                <a:ea typeface="Aldrich"/>
                <a:cs typeface="Aldrich"/>
              </a:rPr>
              <a:t> ejemplo inicializa el </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 con los valores {1, 2, 3, 4, 5} y luego los imprime uno por uno.</a:t>
            </a:r>
            <a:endParaRPr lang="es-AR" sz="1200" dirty="0">
              <a:solidFill>
                <a:schemeClr val="accent2">
                  <a:lumMod val="95000"/>
                </a:schemeClr>
              </a:solidFill>
              <a:latin typeface="Aldrich"/>
              <a:ea typeface="Aldrich"/>
              <a:cs typeface="Aldrich"/>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96" t="26847" r="12923" b="36576"/>
          <a:stretch/>
        </p:blipFill>
        <p:spPr bwMode="auto">
          <a:xfrm>
            <a:off x="514350" y="1573210"/>
            <a:ext cx="2868286" cy="6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404" t="24475" r="12135" b="34084"/>
          <a:stretch/>
        </p:blipFill>
        <p:spPr bwMode="auto">
          <a:xfrm>
            <a:off x="513436" y="3615836"/>
            <a:ext cx="2869200" cy="75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3562170" y="2721577"/>
            <a:ext cx="5207000" cy="2123658"/>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::vector&lt;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 contenedor dinámico que puede redimensionarse automáticamente cuando se agregan o eliminan elementos. Al igual que el </a:t>
            </a:r>
            <a:r>
              <a:rPr lang="es-ES" sz="1200" dirty="0" err="1">
                <a:solidFill>
                  <a:schemeClr val="accent2">
                    <a:lumMod val="95000"/>
                  </a:schemeClr>
                </a:solidFill>
                <a:latin typeface="Aldrich"/>
                <a:ea typeface="Aldrich"/>
                <a:cs typeface="Aldrich"/>
              </a:rPr>
              <a:t>array</a:t>
            </a:r>
            <a:r>
              <a:rPr lang="es-ES" sz="1200" dirty="0">
                <a:solidFill>
                  <a:schemeClr val="accent2">
                    <a:lumMod val="95000"/>
                  </a:schemeClr>
                </a:solidFill>
                <a:latin typeface="Aldrich"/>
                <a:ea typeface="Aldrich"/>
                <a:cs typeface="Aldrich"/>
              </a:rPr>
              <a:t>, almacena elementos de tipo </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en una secuencia continua de memoria</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vec.push_back</a:t>
            </a:r>
            <a:r>
              <a:rPr lang="es-ES" sz="1200" dirty="0" smtClean="0">
                <a:solidFill>
                  <a:schemeClr val="accent2">
                    <a:lumMod val="95000"/>
                  </a:schemeClr>
                </a:solidFill>
                <a:latin typeface="Aldrich"/>
                <a:ea typeface="Aldrich"/>
                <a:cs typeface="Aldrich"/>
              </a:rPr>
              <a:t>(6</a:t>
            </a:r>
            <a:r>
              <a:rPr lang="es-ES" sz="1200" dirty="0">
                <a:solidFill>
                  <a:schemeClr val="accent2">
                    <a:lumMod val="95000"/>
                  </a:schemeClr>
                </a:solidFill>
                <a:latin typeface="Aldrich"/>
                <a:ea typeface="Aldrich"/>
                <a:cs typeface="Aldrich"/>
              </a:rPr>
              <a:t>): Añade el valor 6 al final del vector. El vector ahora contiene {1, 2, 3, 4, 5, 6</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for</a:t>
            </a:r>
            <a:r>
              <a:rPr lang="es-ES" sz="1200" dirty="0" smtClean="0">
                <a:solidFill>
                  <a:schemeClr val="accent2">
                    <a:lumMod val="95000"/>
                  </a:schemeClr>
                </a:solidFill>
                <a:latin typeface="Aldrich"/>
                <a:ea typeface="Aldrich"/>
                <a:cs typeface="Aldrich"/>
              </a:rPr>
              <a:t> </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i : </a:t>
            </a:r>
            <a:r>
              <a:rPr lang="es-ES" sz="1200" dirty="0" err="1">
                <a:solidFill>
                  <a:schemeClr val="accent2">
                    <a:lumMod val="95000"/>
                  </a:schemeClr>
                </a:solidFill>
                <a:latin typeface="Aldrich"/>
                <a:ea typeface="Aldrich"/>
                <a:cs typeface="Aldrich"/>
              </a:rPr>
              <a:t>vec</a:t>
            </a:r>
            <a:r>
              <a:rPr lang="es-ES" sz="1200" dirty="0">
                <a:solidFill>
                  <a:schemeClr val="accent2">
                    <a:lumMod val="95000"/>
                  </a:schemeClr>
                </a:solidFill>
                <a:latin typeface="Aldrich"/>
                <a:ea typeface="Aldrich"/>
                <a:cs typeface="Aldrich"/>
              </a:rPr>
              <a:t>): Un ciclo "</a:t>
            </a:r>
            <a:r>
              <a:rPr lang="es-ES" sz="1200" dirty="0" err="1">
                <a:solidFill>
                  <a:schemeClr val="accent2">
                    <a:lumMod val="95000"/>
                  </a:schemeClr>
                </a:solidFill>
                <a:latin typeface="Aldrich"/>
                <a:ea typeface="Aldrich"/>
                <a:cs typeface="Aldrich"/>
              </a:rPr>
              <a:t>range-based</a:t>
            </a:r>
            <a:r>
              <a:rPr lang="es-ES" sz="1200" dirty="0">
                <a:solidFill>
                  <a:schemeClr val="accent2">
                    <a:lumMod val="95000"/>
                  </a:schemeClr>
                </a:solidFill>
                <a:latin typeface="Aldrich"/>
                <a:ea typeface="Aldrich"/>
                <a:cs typeface="Aldrich"/>
              </a:rPr>
              <a:t> </a:t>
            </a:r>
            <a:r>
              <a:rPr lang="es-ES" sz="1200" dirty="0" err="1">
                <a:solidFill>
                  <a:schemeClr val="accent2">
                    <a:lumMod val="95000"/>
                  </a:schemeClr>
                </a:solidFill>
                <a:latin typeface="Aldrich"/>
                <a:ea typeface="Aldrich"/>
                <a:cs typeface="Aldrich"/>
              </a:rPr>
              <a:t>for</a:t>
            </a:r>
            <a:r>
              <a:rPr lang="es-ES" sz="1200" dirty="0">
                <a:solidFill>
                  <a:schemeClr val="accent2">
                    <a:lumMod val="95000"/>
                  </a:schemeClr>
                </a:solidFill>
                <a:latin typeface="Aldrich"/>
                <a:ea typeface="Aldrich"/>
                <a:cs typeface="Aldrich"/>
              </a:rPr>
              <a:t>" que recorre el vector y asigna cada valor a la variable i</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cout</a:t>
            </a:r>
            <a:r>
              <a:rPr lang="es-ES" sz="1200" dirty="0">
                <a:solidFill>
                  <a:schemeClr val="accent2">
                    <a:lumMod val="95000"/>
                  </a:schemeClr>
                </a:solidFill>
                <a:latin typeface="Aldrich"/>
                <a:ea typeface="Aldrich"/>
                <a:cs typeface="Aldrich"/>
              </a:rPr>
              <a:t> &lt;&lt; i &lt;&lt; " ": Imprime los valores del vector uno por uno.</a:t>
            </a:r>
            <a:endParaRPr lang="es-AR" sz="1200" dirty="0">
              <a:solidFill>
                <a:schemeClr val="accent2">
                  <a:lumMod val="95000"/>
                </a:schemeClr>
              </a:solidFill>
              <a:latin typeface="Aldrich"/>
              <a:ea typeface="Aldrich"/>
              <a:cs typeface="Aldrich"/>
            </a:endParaRPr>
          </a:p>
        </p:txBody>
      </p:sp>
      <p:sp>
        <p:nvSpPr>
          <p:cNvPr id="12" name="1 Título"/>
          <p:cNvSpPr>
            <a:spLocks noGrp="1"/>
          </p:cNvSpPr>
          <p:nvPr>
            <p:ph type="title"/>
          </p:nvPr>
        </p:nvSpPr>
        <p:spPr>
          <a:xfrm>
            <a:off x="514350" y="838081"/>
            <a:ext cx="2869200" cy="572700"/>
          </a:xfrm>
        </p:spPr>
        <p:txBody>
          <a:bodyPr/>
          <a:lstStyle/>
          <a:p>
            <a:r>
              <a:rPr lang="es-AR" sz="2400" dirty="0" err="1"/>
              <a:t>Array</a:t>
            </a:r>
            <a:endParaRPr lang="es-AR" sz="2400" dirty="0"/>
          </a:p>
        </p:txBody>
      </p:sp>
      <p:sp>
        <p:nvSpPr>
          <p:cNvPr id="13" name="1 Título"/>
          <p:cNvSpPr>
            <a:spLocks noGrp="1"/>
          </p:cNvSpPr>
          <p:nvPr>
            <p:ph type="title"/>
          </p:nvPr>
        </p:nvSpPr>
        <p:spPr>
          <a:xfrm>
            <a:off x="513436" y="2673231"/>
            <a:ext cx="2869200" cy="572700"/>
          </a:xfrm>
        </p:spPr>
        <p:txBody>
          <a:bodyPr/>
          <a:lstStyle/>
          <a:p>
            <a:r>
              <a:rPr lang="es-AR" sz="2400" dirty="0"/>
              <a:t>Vector</a:t>
            </a:r>
            <a:endParaRPr lang="es-AR" sz="2400" dirty="0"/>
          </a:p>
        </p:txBody>
      </p:sp>
    </p:spTree>
    <p:extLst>
      <p:ext uri="{BB962C8B-B14F-4D97-AF65-F5344CB8AC3E}">
        <p14:creationId xmlns:p14="http://schemas.microsoft.com/office/powerpoint/2010/main" val="7922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smtClean="0"/>
              <a:t>Contenedores</a:t>
            </a:r>
            <a:endParaRPr lang="es-AR" dirty="0"/>
          </a:p>
        </p:txBody>
      </p:sp>
      <p:sp>
        <p:nvSpPr>
          <p:cNvPr id="3" name="2 Rectángulo"/>
          <p:cNvSpPr/>
          <p:nvPr/>
        </p:nvSpPr>
        <p:spPr>
          <a:xfrm>
            <a:off x="3498850" y="838081"/>
            <a:ext cx="5207000" cy="1569660"/>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 contenedor dinámico que permite la inserción y eliminación de elementos en ambos extremos (frontal y posterior</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dq.push_front</a:t>
            </a:r>
            <a:r>
              <a:rPr lang="es-ES" sz="1200" dirty="0" smtClean="0">
                <a:solidFill>
                  <a:schemeClr val="accent2">
                    <a:lumMod val="95000"/>
                  </a:schemeClr>
                </a:solidFill>
                <a:latin typeface="Aldrich"/>
                <a:ea typeface="Aldrich"/>
                <a:cs typeface="Aldrich"/>
              </a:rPr>
              <a:t>(0</a:t>
            </a:r>
            <a:r>
              <a:rPr lang="es-ES" sz="1200" dirty="0">
                <a:solidFill>
                  <a:schemeClr val="accent2">
                    <a:lumMod val="95000"/>
                  </a:schemeClr>
                </a:solidFill>
                <a:latin typeface="Aldrich"/>
                <a:ea typeface="Aldrich"/>
                <a:cs typeface="Aldrich"/>
              </a:rPr>
              <a:t>): Añade el valor 0 al frente del </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 Ahora el </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 contiene {0, 1, 2, 3</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dq.push_back</a:t>
            </a:r>
            <a:r>
              <a:rPr lang="es-ES" sz="1200" dirty="0" smtClean="0">
                <a:solidFill>
                  <a:schemeClr val="accent2">
                    <a:lumMod val="95000"/>
                  </a:schemeClr>
                </a:solidFill>
                <a:latin typeface="Aldrich"/>
                <a:ea typeface="Aldrich"/>
                <a:cs typeface="Aldrich"/>
              </a:rPr>
              <a:t>(4</a:t>
            </a:r>
            <a:r>
              <a:rPr lang="es-ES" sz="1200" dirty="0">
                <a:solidFill>
                  <a:schemeClr val="accent2">
                    <a:lumMod val="95000"/>
                  </a:schemeClr>
                </a:solidFill>
                <a:latin typeface="Aldrich"/>
                <a:ea typeface="Aldrich"/>
                <a:cs typeface="Aldrich"/>
              </a:rPr>
              <a:t>): Añade el valor 4 al final del </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 El </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 contiene ahora {0, 1, 2, 3, 4</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for</a:t>
            </a:r>
            <a:r>
              <a:rPr lang="es-ES" sz="1200" dirty="0" smtClean="0">
                <a:solidFill>
                  <a:schemeClr val="accent2">
                    <a:lumMod val="95000"/>
                  </a:schemeClr>
                </a:solidFill>
                <a:latin typeface="Aldrich"/>
                <a:ea typeface="Aldrich"/>
                <a:cs typeface="Aldrich"/>
              </a:rPr>
              <a:t> </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i : </a:t>
            </a:r>
            <a:r>
              <a:rPr lang="es-ES" sz="1200" dirty="0" err="1">
                <a:solidFill>
                  <a:schemeClr val="accent2">
                    <a:lumMod val="95000"/>
                  </a:schemeClr>
                </a:solidFill>
                <a:latin typeface="Aldrich"/>
                <a:ea typeface="Aldrich"/>
                <a:cs typeface="Aldrich"/>
              </a:rPr>
              <a:t>dq</a:t>
            </a:r>
            <a:r>
              <a:rPr lang="es-ES" sz="1200" dirty="0">
                <a:solidFill>
                  <a:schemeClr val="accent2">
                    <a:lumMod val="95000"/>
                  </a:schemeClr>
                </a:solidFill>
                <a:latin typeface="Aldrich"/>
                <a:ea typeface="Aldrich"/>
                <a:cs typeface="Aldrich"/>
              </a:rPr>
              <a:t>): Recorre el </a:t>
            </a:r>
            <a:r>
              <a:rPr lang="es-ES" sz="1200" dirty="0" err="1">
                <a:solidFill>
                  <a:schemeClr val="accent2">
                    <a:lumMod val="95000"/>
                  </a:schemeClr>
                </a:solidFill>
                <a:latin typeface="Aldrich"/>
                <a:ea typeface="Aldrich"/>
                <a:cs typeface="Aldrich"/>
              </a:rPr>
              <a:t>deque</a:t>
            </a:r>
            <a:r>
              <a:rPr lang="es-ES" sz="1200" dirty="0">
                <a:solidFill>
                  <a:schemeClr val="accent2">
                    <a:lumMod val="95000"/>
                  </a:schemeClr>
                </a:solidFill>
                <a:latin typeface="Aldrich"/>
                <a:ea typeface="Aldrich"/>
                <a:cs typeface="Aldrich"/>
              </a:rPr>
              <a:t> e imprime sus elementos.</a:t>
            </a:r>
            <a:endParaRPr lang="es-AR" sz="1200" dirty="0">
              <a:solidFill>
                <a:schemeClr val="accent2">
                  <a:lumMod val="95000"/>
                </a:schemeClr>
              </a:solidFill>
              <a:latin typeface="Aldrich"/>
              <a:ea typeface="Aldrich"/>
              <a:cs typeface="Aldrich"/>
            </a:endParaRPr>
          </a:p>
        </p:txBody>
      </p:sp>
      <p:sp>
        <p:nvSpPr>
          <p:cNvPr id="11" name="10 Rectángulo"/>
          <p:cNvSpPr/>
          <p:nvPr/>
        </p:nvSpPr>
        <p:spPr>
          <a:xfrm>
            <a:off x="3562170" y="2899377"/>
            <a:ext cx="5207000" cy="1938992"/>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list</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una lista enlazada doble, lo que significa que cada elemento apunta tanto al siguiente como al anterior. Es eficiente para inserciones y eliminaciones en cualquier parte de la lista, pero no permite acceso aleatorio (a diferencia de vector o </a:t>
            </a:r>
            <a:r>
              <a:rPr lang="es-ES" sz="1200" dirty="0" err="1">
                <a:solidFill>
                  <a:schemeClr val="accent2">
                    <a:lumMod val="95000"/>
                  </a:schemeClr>
                </a:solidFill>
                <a:latin typeface="Aldrich"/>
                <a:ea typeface="Aldrich"/>
                <a:cs typeface="Aldrich"/>
              </a:rPr>
              <a:t>deque</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lst.push_back</a:t>
            </a:r>
            <a:r>
              <a:rPr lang="es-ES" sz="1200" dirty="0" smtClean="0">
                <a:solidFill>
                  <a:schemeClr val="accent2">
                    <a:lumMod val="95000"/>
                  </a:schemeClr>
                </a:solidFill>
                <a:latin typeface="Aldrich"/>
                <a:ea typeface="Aldrich"/>
                <a:cs typeface="Aldrich"/>
              </a:rPr>
              <a:t>(5</a:t>
            </a:r>
            <a:r>
              <a:rPr lang="es-ES" sz="1200" dirty="0">
                <a:solidFill>
                  <a:schemeClr val="accent2">
                    <a:lumMod val="95000"/>
                  </a:schemeClr>
                </a:solidFill>
                <a:latin typeface="Aldrich"/>
                <a:ea typeface="Aldrich"/>
                <a:cs typeface="Aldrich"/>
              </a:rPr>
              <a:t>): Añade el valor 5 al final de la lista. Ahora la lista contiene {1, 2, 3, 4, 5</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lst.push_front</a:t>
            </a:r>
            <a:r>
              <a:rPr lang="es-ES" sz="1200" dirty="0" smtClean="0">
                <a:solidFill>
                  <a:schemeClr val="accent2">
                    <a:lumMod val="95000"/>
                  </a:schemeClr>
                </a:solidFill>
                <a:latin typeface="Aldrich"/>
                <a:ea typeface="Aldrich"/>
                <a:cs typeface="Aldrich"/>
              </a:rPr>
              <a:t>(0</a:t>
            </a:r>
            <a:r>
              <a:rPr lang="es-ES" sz="1200" dirty="0">
                <a:solidFill>
                  <a:schemeClr val="accent2">
                    <a:lumMod val="95000"/>
                  </a:schemeClr>
                </a:solidFill>
                <a:latin typeface="Aldrich"/>
                <a:ea typeface="Aldrich"/>
                <a:cs typeface="Aldrich"/>
              </a:rPr>
              <a:t>): Añade el valor 0 al principio de la lista. La lista contiene ahora {0, 1, 2, 3, 4, 5</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for</a:t>
            </a:r>
            <a:r>
              <a:rPr lang="es-ES" sz="1200" dirty="0" smtClean="0">
                <a:solidFill>
                  <a:schemeClr val="accent2">
                    <a:lumMod val="95000"/>
                  </a:schemeClr>
                </a:solidFill>
                <a:latin typeface="Aldrich"/>
                <a:ea typeface="Aldrich"/>
                <a:cs typeface="Aldrich"/>
              </a:rPr>
              <a:t> </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i : </a:t>
            </a:r>
            <a:r>
              <a:rPr lang="es-ES" sz="1200" dirty="0" err="1">
                <a:solidFill>
                  <a:schemeClr val="accent2">
                    <a:lumMod val="95000"/>
                  </a:schemeClr>
                </a:solidFill>
                <a:latin typeface="Aldrich"/>
                <a:ea typeface="Aldrich"/>
                <a:cs typeface="Aldrich"/>
              </a:rPr>
              <a:t>lst</a:t>
            </a:r>
            <a:r>
              <a:rPr lang="es-ES" sz="1200" dirty="0">
                <a:solidFill>
                  <a:schemeClr val="accent2">
                    <a:lumMod val="95000"/>
                  </a:schemeClr>
                </a:solidFill>
                <a:latin typeface="Aldrich"/>
                <a:ea typeface="Aldrich"/>
                <a:cs typeface="Aldrich"/>
              </a:rPr>
              <a:t>): Recorre la lista e imprime cada elemento.</a:t>
            </a:r>
            <a:endParaRPr lang="es-AR" sz="1200" dirty="0">
              <a:solidFill>
                <a:schemeClr val="accent2">
                  <a:lumMod val="95000"/>
                </a:schemeClr>
              </a:solidFill>
              <a:latin typeface="Aldrich"/>
              <a:ea typeface="Aldrich"/>
              <a:cs typeface="Aldrich"/>
            </a:endParaRPr>
          </a:p>
        </p:txBody>
      </p:sp>
      <p:sp>
        <p:nvSpPr>
          <p:cNvPr id="12" name="1 Título"/>
          <p:cNvSpPr>
            <a:spLocks noGrp="1"/>
          </p:cNvSpPr>
          <p:nvPr>
            <p:ph type="title"/>
          </p:nvPr>
        </p:nvSpPr>
        <p:spPr>
          <a:xfrm>
            <a:off x="514350" y="838081"/>
            <a:ext cx="2869200" cy="572700"/>
          </a:xfrm>
        </p:spPr>
        <p:txBody>
          <a:bodyPr/>
          <a:lstStyle/>
          <a:p>
            <a:r>
              <a:rPr lang="es-AR" sz="1400" dirty="0" err="1"/>
              <a:t>Deque</a:t>
            </a:r>
            <a:r>
              <a:rPr lang="es-AR" sz="1400" dirty="0"/>
              <a:t> (</a:t>
            </a:r>
            <a:r>
              <a:rPr lang="es-AR" sz="1400" dirty="0" err="1"/>
              <a:t>double-ended</a:t>
            </a:r>
            <a:r>
              <a:rPr lang="es-AR" sz="1400" dirty="0"/>
              <a:t> </a:t>
            </a:r>
            <a:r>
              <a:rPr lang="es-AR" sz="1400" dirty="0" err="1"/>
              <a:t>queue</a:t>
            </a:r>
            <a:r>
              <a:rPr lang="es-AR" sz="1400" dirty="0"/>
              <a:t>)</a:t>
            </a:r>
            <a:endParaRPr lang="es-AR" sz="1400" dirty="0"/>
          </a:p>
        </p:txBody>
      </p:sp>
      <p:sp>
        <p:nvSpPr>
          <p:cNvPr id="13" name="1 Título"/>
          <p:cNvSpPr>
            <a:spLocks noGrp="1"/>
          </p:cNvSpPr>
          <p:nvPr>
            <p:ph type="title"/>
          </p:nvPr>
        </p:nvSpPr>
        <p:spPr>
          <a:xfrm>
            <a:off x="513436" y="2673231"/>
            <a:ext cx="2869200" cy="572700"/>
          </a:xfrm>
        </p:spPr>
        <p:txBody>
          <a:bodyPr/>
          <a:lstStyle/>
          <a:p>
            <a:r>
              <a:rPr lang="es-AR" sz="1600" dirty="0" err="1"/>
              <a:t>List</a:t>
            </a:r>
            <a:r>
              <a:rPr lang="es-AR" sz="1600" dirty="0"/>
              <a:t> (doble lista enlazada):</a:t>
            </a:r>
            <a:endParaRPr lang="es-AR" sz="16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33" t="23573" r="12128" b="25312"/>
          <a:stretch/>
        </p:blipFill>
        <p:spPr bwMode="auto">
          <a:xfrm>
            <a:off x="457406" y="1261048"/>
            <a:ext cx="2916855" cy="96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915" t="23423" r="14181" b="26126"/>
          <a:stretch/>
        </p:blipFill>
        <p:spPr bwMode="auto">
          <a:xfrm>
            <a:off x="457404" y="3510042"/>
            <a:ext cx="2916857" cy="100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281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smtClean="0"/>
              <a:t>Contenedores</a:t>
            </a:r>
            <a:endParaRPr lang="es-AR" dirty="0"/>
          </a:p>
        </p:txBody>
      </p:sp>
      <p:sp>
        <p:nvSpPr>
          <p:cNvPr id="3" name="2 Rectángulo"/>
          <p:cNvSpPr/>
          <p:nvPr/>
        </p:nvSpPr>
        <p:spPr>
          <a:xfrm>
            <a:off x="3498850" y="838081"/>
            <a:ext cx="5207000" cy="1754326"/>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forward_list</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una lista enlazada simple, donde cada elemento solo apunta al siguiente. Es más ligera que </a:t>
            </a: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list</a:t>
            </a:r>
            <a:r>
              <a:rPr lang="es-ES" sz="1200" dirty="0">
                <a:solidFill>
                  <a:schemeClr val="accent2">
                    <a:lumMod val="95000"/>
                  </a:schemeClr>
                </a:solidFill>
                <a:latin typeface="Aldrich"/>
                <a:ea typeface="Aldrich"/>
                <a:cs typeface="Aldrich"/>
              </a:rPr>
              <a:t> pero solo permite inserción eficiente al frente y no admite acceso aleatorio ni inserción en el medio de la lista de manera directa</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fl.push_front</a:t>
            </a:r>
            <a:r>
              <a:rPr lang="es-ES" sz="1200" dirty="0" smtClean="0">
                <a:solidFill>
                  <a:schemeClr val="accent2">
                    <a:lumMod val="95000"/>
                  </a:schemeClr>
                </a:solidFill>
                <a:latin typeface="Aldrich"/>
                <a:ea typeface="Aldrich"/>
                <a:cs typeface="Aldrich"/>
              </a:rPr>
              <a:t>(0</a:t>
            </a:r>
            <a:r>
              <a:rPr lang="es-ES" sz="1200" dirty="0">
                <a:solidFill>
                  <a:schemeClr val="accent2">
                    <a:lumMod val="95000"/>
                  </a:schemeClr>
                </a:solidFill>
                <a:latin typeface="Aldrich"/>
                <a:ea typeface="Aldrich"/>
                <a:cs typeface="Aldrich"/>
              </a:rPr>
              <a:t>): Añade el valor 0 al frente de la lista. La lista ahora contiene {0, 1, 2, 3</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for</a:t>
            </a:r>
            <a:r>
              <a:rPr lang="es-ES" sz="1200" dirty="0" smtClean="0">
                <a:solidFill>
                  <a:schemeClr val="accent2">
                    <a:lumMod val="95000"/>
                  </a:schemeClr>
                </a:solidFill>
                <a:latin typeface="Aldrich"/>
                <a:ea typeface="Aldrich"/>
                <a:cs typeface="Aldrich"/>
              </a:rPr>
              <a:t> </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 i : </a:t>
            </a:r>
            <a:r>
              <a:rPr lang="es-ES" sz="1200" dirty="0" err="1">
                <a:solidFill>
                  <a:schemeClr val="accent2">
                    <a:lumMod val="95000"/>
                  </a:schemeClr>
                </a:solidFill>
                <a:latin typeface="Aldrich"/>
                <a:ea typeface="Aldrich"/>
                <a:cs typeface="Aldrich"/>
              </a:rPr>
              <a:t>fl</a:t>
            </a:r>
            <a:r>
              <a:rPr lang="es-ES" sz="1200" dirty="0">
                <a:solidFill>
                  <a:schemeClr val="accent2">
                    <a:lumMod val="95000"/>
                  </a:schemeClr>
                </a:solidFill>
                <a:latin typeface="Aldrich"/>
                <a:ea typeface="Aldrich"/>
                <a:cs typeface="Aldrich"/>
              </a:rPr>
              <a:t>): Recorre la lista enlazada simple e imprime sus elementos.</a:t>
            </a:r>
            <a:endParaRPr lang="es-AR" sz="1200" dirty="0">
              <a:solidFill>
                <a:schemeClr val="accent2">
                  <a:lumMod val="95000"/>
                </a:schemeClr>
              </a:solidFill>
              <a:latin typeface="Aldrich"/>
              <a:ea typeface="Aldrich"/>
              <a:cs typeface="Aldrich"/>
            </a:endParaRPr>
          </a:p>
        </p:txBody>
      </p:sp>
      <p:sp>
        <p:nvSpPr>
          <p:cNvPr id="11" name="10 Rectángulo"/>
          <p:cNvSpPr/>
          <p:nvPr/>
        </p:nvSpPr>
        <p:spPr>
          <a:xfrm>
            <a:off x="3562170" y="2899377"/>
            <a:ext cx="5207000" cy="1569660"/>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stack</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una estructura LIFO (</a:t>
            </a:r>
            <a:r>
              <a:rPr lang="es-ES" sz="1200" dirty="0" err="1">
                <a:solidFill>
                  <a:schemeClr val="accent2">
                    <a:lumMod val="95000"/>
                  </a:schemeClr>
                </a:solidFill>
                <a:latin typeface="Aldrich"/>
                <a:ea typeface="Aldrich"/>
                <a:cs typeface="Aldrich"/>
              </a:rPr>
              <a:t>Last</a:t>
            </a:r>
            <a:r>
              <a:rPr lang="es-ES" sz="1200" dirty="0">
                <a:solidFill>
                  <a:schemeClr val="accent2">
                    <a:lumMod val="95000"/>
                  </a:schemeClr>
                </a:solidFill>
                <a:latin typeface="Aldrich"/>
                <a:ea typeface="Aldrich"/>
                <a:cs typeface="Aldrich"/>
              </a:rPr>
              <a:t> In, </a:t>
            </a:r>
            <a:r>
              <a:rPr lang="es-ES" sz="1200" dirty="0" err="1">
                <a:solidFill>
                  <a:schemeClr val="accent2">
                    <a:lumMod val="95000"/>
                  </a:schemeClr>
                </a:solidFill>
                <a:latin typeface="Aldrich"/>
                <a:ea typeface="Aldrich"/>
                <a:cs typeface="Aldrich"/>
              </a:rPr>
              <a:t>First</a:t>
            </a:r>
            <a:r>
              <a:rPr lang="es-ES" sz="1200" dirty="0">
                <a:solidFill>
                  <a:schemeClr val="accent2">
                    <a:lumMod val="95000"/>
                  </a:schemeClr>
                </a:solidFill>
                <a:latin typeface="Aldrich"/>
                <a:ea typeface="Aldrich"/>
                <a:cs typeface="Aldrich"/>
              </a:rPr>
              <a:t> </a:t>
            </a:r>
            <a:r>
              <a:rPr lang="es-ES" sz="1200" dirty="0" err="1">
                <a:solidFill>
                  <a:schemeClr val="accent2">
                    <a:lumMod val="95000"/>
                  </a:schemeClr>
                </a:solidFill>
                <a:latin typeface="Aldrich"/>
                <a:ea typeface="Aldrich"/>
                <a:cs typeface="Aldrich"/>
              </a:rPr>
              <a:t>Out</a:t>
            </a:r>
            <a:r>
              <a:rPr lang="es-ES" sz="1200" dirty="0">
                <a:solidFill>
                  <a:schemeClr val="accent2">
                    <a:lumMod val="95000"/>
                  </a:schemeClr>
                </a:solidFill>
                <a:latin typeface="Aldrich"/>
                <a:ea typeface="Aldrich"/>
                <a:cs typeface="Aldrich"/>
              </a:rPr>
              <a:t>), lo que significa que el último elemento añadido es el primero en salir</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stk.push</a:t>
            </a:r>
            <a:r>
              <a:rPr lang="es-ES" sz="1200" dirty="0" smtClean="0">
                <a:solidFill>
                  <a:schemeClr val="accent2">
                    <a:lumMod val="95000"/>
                  </a:schemeClr>
                </a:solidFill>
                <a:latin typeface="Aldrich"/>
                <a:ea typeface="Aldrich"/>
                <a:cs typeface="Aldrich"/>
              </a:rPr>
              <a:t>(10</a:t>
            </a:r>
            <a:r>
              <a:rPr lang="es-ES" sz="1200" dirty="0">
                <a:solidFill>
                  <a:schemeClr val="accent2">
                    <a:lumMod val="95000"/>
                  </a:schemeClr>
                </a:solidFill>
                <a:latin typeface="Aldrich"/>
                <a:ea typeface="Aldrich"/>
                <a:cs typeface="Aldrich"/>
              </a:rPr>
              <a:t>): Añade 10 a la pila</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stk.push</a:t>
            </a:r>
            <a:r>
              <a:rPr lang="es-ES" sz="1200" dirty="0" smtClean="0">
                <a:solidFill>
                  <a:schemeClr val="accent2">
                    <a:lumMod val="95000"/>
                  </a:schemeClr>
                </a:solidFill>
                <a:latin typeface="Aldrich"/>
                <a:ea typeface="Aldrich"/>
                <a:cs typeface="Aldrich"/>
              </a:rPr>
              <a:t>(20</a:t>
            </a:r>
            <a:r>
              <a:rPr lang="es-ES" sz="1200" dirty="0">
                <a:solidFill>
                  <a:schemeClr val="accent2">
                    <a:lumMod val="95000"/>
                  </a:schemeClr>
                </a:solidFill>
                <a:latin typeface="Aldrich"/>
                <a:ea typeface="Aldrich"/>
                <a:cs typeface="Aldrich"/>
              </a:rPr>
              <a:t>): Añade 20 a la pila, que ahora contiene {10, 20</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stk.top</a:t>
            </a:r>
            <a:r>
              <a:rPr lang="es-ES" sz="1200" dirty="0">
                <a:solidFill>
                  <a:schemeClr val="accent2">
                    <a:lumMod val="95000"/>
                  </a:schemeClr>
                </a:solidFill>
                <a:latin typeface="Aldrich"/>
                <a:ea typeface="Aldrich"/>
                <a:cs typeface="Aldrich"/>
              </a:rPr>
              <a:t>(): Devuelve el elemento en la parte superior de la pila, que es 20.</a:t>
            </a:r>
            <a:endParaRPr lang="es-AR" sz="1200" dirty="0">
              <a:solidFill>
                <a:schemeClr val="accent2">
                  <a:lumMod val="95000"/>
                </a:schemeClr>
              </a:solidFill>
              <a:latin typeface="Aldrich"/>
              <a:ea typeface="Aldrich"/>
              <a:cs typeface="Aldrich"/>
            </a:endParaRPr>
          </a:p>
        </p:txBody>
      </p:sp>
      <p:sp>
        <p:nvSpPr>
          <p:cNvPr id="12" name="1 Título"/>
          <p:cNvSpPr>
            <a:spLocks noGrp="1"/>
          </p:cNvSpPr>
          <p:nvPr>
            <p:ph type="title"/>
          </p:nvPr>
        </p:nvSpPr>
        <p:spPr>
          <a:xfrm>
            <a:off x="514350" y="838081"/>
            <a:ext cx="2869200" cy="422967"/>
          </a:xfrm>
        </p:spPr>
        <p:txBody>
          <a:bodyPr/>
          <a:lstStyle/>
          <a:p>
            <a:r>
              <a:rPr lang="es-AR" sz="1100" dirty="0" err="1"/>
              <a:t>Forward_list</a:t>
            </a:r>
            <a:r>
              <a:rPr lang="es-AR" sz="1100" dirty="0"/>
              <a:t> (lista enlazada simple</a:t>
            </a:r>
            <a:r>
              <a:rPr lang="es-AR" sz="1100" dirty="0" smtClean="0"/>
              <a:t>)</a:t>
            </a:r>
            <a:endParaRPr lang="es-AR" sz="1100" dirty="0"/>
          </a:p>
        </p:txBody>
      </p:sp>
      <p:sp>
        <p:nvSpPr>
          <p:cNvPr id="13" name="1 Título"/>
          <p:cNvSpPr>
            <a:spLocks noGrp="1"/>
          </p:cNvSpPr>
          <p:nvPr>
            <p:ph type="title"/>
          </p:nvPr>
        </p:nvSpPr>
        <p:spPr>
          <a:xfrm>
            <a:off x="513436" y="2673231"/>
            <a:ext cx="2869200" cy="572700"/>
          </a:xfrm>
        </p:spPr>
        <p:txBody>
          <a:bodyPr/>
          <a:lstStyle/>
          <a:p>
            <a:r>
              <a:rPr lang="es-AR" sz="1600" dirty="0" err="1"/>
              <a:t>Stack</a:t>
            </a:r>
            <a:r>
              <a:rPr lang="es-AR" sz="1600" dirty="0"/>
              <a:t> (pila)</a:t>
            </a:r>
            <a:endParaRPr lang="es-AR" sz="16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54" t="27668" r="13393" b="27832"/>
          <a:stretch/>
        </p:blipFill>
        <p:spPr bwMode="auto">
          <a:xfrm>
            <a:off x="457405" y="1384901"/>
            <a:ext cx="2916856" cy="91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897" t="24925" r="10541" b="25525"/>
          <a:stretch/>
        </p:blipFill>
        <p:spPr bwMode="auto">
          <a:xfrm>
            <a:off x="457405" y="3515161"/>
            <a:ext cx="2930896" cy="78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75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7704000" cy="572700"/>
          </a:xfrm>
        </p:spPr>
        <p:txBody>
          <a:bodyPr/>
          <a:lstStyle/>
          <a:p>
            <a:pPr algn="l"/>
            <a:r>
              <a:rPr lang="es-AR" dirty="0" smtClean="0"/>
              <a:t>Contenedores</a:t>
            </a:r>
            <a:endParaRPr lang="es-AR" dirty="0"/>
          </a:p>
        </p:txBody>
      </p:sp>
      <p:sp>
        <p:nvSpPr>
          <p:cNvPr id="3" name="2 Rectángulo"/>
          <p:cNvSpPr/>
          <p:nvPr/>
        </p:nvSpPr>
        <p:spPr>
          <a:xfrm>
            <a:off x="3498850" y="838081"/>
            <a:ext cx="5207000" cy="1200329"/>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queue</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una estructura FIFO (</a:t>
            </a:r>
            <a:r>
              <a:rPr lang="es-ES" sz="1200" dirty="0" err="1">
                <a:solidFill>
                  <a:schemeClr val="accent2">
                    <a:lumMod val="95000"/>
                  </a:schemeClr>
                </a:solidFill>
                <a:latin typeface="Aldrich"/>
                <a:ea typeface="Aldrich"/>
                <a:cs typeface="Aldrich"/>
              </a:rPr>
              <a:t>First</a:t>
            </a:r>
            <a:r>
              <a:rPr lang="es-ES" sz="1200" dirty="0">
                <a:solidFill>
                  <a:schemeClr val="accent2">
                    <a:lumMod val="95000"/>
                  </a:schemeClr>
                </a:solidFill>
                <a:latin typeface="Aldrich"/>
                <a:ea typeface="Aldrich"/>
                <a:cs typeface="Aldrich"/>
              </a:rPr>
              <a:t> In, </a:t>
            </a:r>
            <a:r>
              <a:rPr lang="es-ES" sz="1200" dirty="0" err="1">
                <a:solidFill>
                  <a:schemeClr val="accent2">
                    <a:lumMod val="95000"/>
                  </a:schemeClr>
                </a:solidFill>
                <a:latin typeface="Aldrich"/>
                <a:ea typeface="Aldrich"/>
                <a:cs typeface="Aldrich"/>
              </a:rPr>
              <a:t>First</a:t>
            </a:r>
            <a:r>
              <a:rPr lang="es-ES" sz="1200" dirty="0">
                <a:solidFill>
                  <a:schemeClr val="accent2">
                    <a:lumMod val="95000"/>
                  </a:schemeClr>
                </a:solidFill>
                <a:latin typeface="Aldrich"/>
                <a:ea typeface="Aldrich"/>
                <a:cs typeface="Aldrich"/>
              </a:rPr>
              <a:t> </a:t>
            </a:r>
            <a:r>
              <a:rPr lang="es-ES" sz="1200" dirty="0" err="1">
                <a:solidFill>
                  <a:schemeClr val="accent2">
                    <a:lumMod val="95000"/>
                  </a:schemeClr>
                </a:solidFill>
                <a:latin typeface="Aldrich"/>
                <a:ea typeface="Aldrich"/>
                <a:cs typeface="Aldrich"/>
              </a:rPr>
              <a:t>Out</a:t>
            </a:r>
            <a:r>
              <a:rPr lang="es-ES" sz="1200" dirty="0">
                <a:solidFill>
                  <a:schemeClr val="accent2">
                    <a:lumMod val="95000"/>
                  </a:schemeClr>
                </a:solidFill>
                <a:latin typeface="Aldrich"/>
                <a:ea typeface="Aldrich"/>
                <a:cs typeface="Aldrich"/>
              </a:rPr>
              <a:t>), lo que significa que el primer elemento que entra es el primero que sale</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q.push</a:t>
            </a:r>
            <a:r>
              <a:rPr lang="es-ES" sz="1200" dirty="0" smtClean="0">
                <a:solidFill>
                  <a:schemeClr val="accent2">
                    <a:lumMod val="95000"/>
                  </a:schemeClr>
                </a:solidFill>
                <a:latin typeface="Aldrich"/>
                <a:ea typeface="Aldrich"/>
                <a:cs typeface="Aldrich"/>
              </a:rPr>
              <a:t>(1</a:t>
            </a:r>
            <a:r>
              <a:rPr lang="es-ES" sz="1200" dirty="0">
                <a:solidFill>
                  <a:schemeClr val="accent2">
                    <a:lumMod val="95000"/>
                  </a:schemeClr>
                </a:solidFill>
                <a:latin typeface="Aldrich"/>
                <a:ea typeface="Aldrich"/>
                <a:cs typeface="Aldrich"/>
              </a:rPr>
              <a:t>): Añade 1 a la cola</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q.push</a:t>
            </a:r>
            <a:r>
              <a:rPr lang="es-ES" sz="1200" dirty="0" smtClean="0">
                <a:solidFill>
                  <a:schemeClr val="accent2">
                    <a:lumMod val="95000"/>
                  </a:schemeClr>
                </a:solidFill>
                <a:latin typeface="Aldrich"/>
                <a:ea typeface="Aldrich"/>
                <a:cs typeface="Aldrich"/>
              </a:rPr>
              <a:t>(2</a:t>
            </a:r>
            <a:r>
              <a:rPr lang="es-ES" sz="1200" dirty="0">
                <a:solidFill>
                  <a:schemeClr val="accent2">
                    <a:lumMod val="95000"/>
                  </a:schemeClr>
                </a:solidFill>
                <a:latin typeface="Aldrich"/>
                <a:ea typeface="Aldrich"/>
                <a:cs typeface="Aldrich"/>
              </a:rPr>
              <a:t>): Añade 2 a la cola, que ahora contiene {1, 2</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q.front</a:t>
            </a:r>
            <a:r>
              <a:rPr lang="es-ES" sz="1200" dirty="0">
                <a:solidFill>
                  <a:schemeClr val="accent2">
                    <a:lumMod val="95000"/>
                  </a:schemeClr>
                </a:solidFill>
                <a:latin typeface="Aldrich"/>
                <a:ea typeface="Aldrich"/>
                <a:cs typeface="Aldrich"/>
              </a:rPr>
              <a:t>(): Devuelve el primer elemento de la cola, que es </a:t>
            </a:r>
            <a:r>
              <a:rPr lang="es-ES" sz="1200" dirty="0" smtClean="0">
                <a:solidFill>
                  <a:schemeClr val="accent2">
                    <a:lumMod val="95000"/>
                  </a:schemeClr>
                </a:solidFill>
                <a:latin typeface="Aldrich"/>
                <a:ea typeface="Aldrich"/>
                <a:cs typeface="Aldrich"/>
              </a:rPr>
              <a:t> </a:t>
            </a:r>
            <a:endParaRPr lang="es-AR" sz="1200" dirty="0">
              <a:solidFill>
                <a:schemeClr val="accent2">
                  <a:lumMod val="95000"/>
                </a:schemeClr>
              </a:solidFill>
              <a:latin typeface="Aldrich"/>
              <a:ea typeface="Aldrich"/>
              <a:cs typeface="Aldrich"/>
            </a:endParaRPr>
          </a:p>
        </p:txBody>
      </p:sp>
      <p:sp>
        <p:nvSpPr>
          <p:cNvPr id="11" name="10 Rectángulo"/>
          <p:cNvSpPr/>
          <p:nvPr/>
        </p:nvSpPr>
        <p:spPr>
          <a:xfrm>
            <a:off x="3562170" y="2899377"/>
            <a:ext cx="5207000" cy="1938992"/>
          </a:xfrm>
          <a:prstGeom prst="rect">
            <a:avLst/>
          </a:prstGeom>
        </p:spPr>
        <p:txBody>
          <a:bodyPr wrap="square">
            <a:spAutoFit/>
          </a:bodyPr>
          <a:lstStyle/>
          <a:p>
            <a:pPr marL="285750" indent="-285750" algn="just">
              <a:buClr>
                <a:schemeClr val="accent1"/>
              </a:buClr>
              <a:buFont typeface="Wingdings" pitchFamily="2" charset="2"/>
              <a:buChar char="q"/>
            </a:pPr>
            <a:r>
              <a:rPr lang="es-ES" sz="1200" dirty="0" err="1">
                <a:solidFill>
                  <a:schemeClr val="accent2">
                    <a:lumMod val="95000"/>
                  </a:schemeClr>
                </a:solidFill>
                <a:latin typeface="Aldrich"/>
                <a:ea typeface="Aldrich"/>
                <a:cs typeface="Aldrich"/>
              </a:rPr>
              <a:t>std</a:t>
            </a:r>
            <a:r>
              <a:rPr lang="es-ES" sz="1200" dirty="0">
                <a:solidFill>
                  <a:schemeClr val="accent2">
                    <a:lumMod val="95000"/>
                  </a:schemeClr>
                </a:solidFill>
                <a:latin typeface="Aldrich"/>
                <a:ea typeface="Aldrich"/>
                <a:cs typeface="Aldrich"/>
              </a:rPr>
              <a:t>::</a:t>
            </a:r>
            <a:r>
              <a:rPr lang="es-ES" sz="1200" dirty="0" err="1">
                <a:solidFill>
                  <a:schemeClr val="accent2">
                    <a:lumMod val="95000"/>
                  </a:schemeClr>
                </a:solidFill>
                <a:latin typeface="Aldrich"/>
                <a:ea typeface="Aldrich"/>
                <a:cs typeface="Aldrich"/>
              </a:rPr>
              <a:t>priority_queue</a:t>
            </a:r>
            <a:r>
              <a:rPr lang="es-ES" sz="1200" dirty="0">
                <a:solidFill>
                  <a:schemeClr val="accent2">
                    <a:lumMod val="95000"/>
                  </a:schemeClr>
                </a:solidFill>
                <a:latin typeface="Aldrich"/>
                <a:ea typeface="Aldrich"/>
                <a:cs typeface="Aldrich"/>
              </a:rPr>
              <a:t>&lt;</a:t>
            </a:r>
            <a:r>
              <a:rPr lang="es-ES" sz="1200" dirty="0" err="1">
                <a:solidFill>
                  <a:schemeClr val="accent2">
                    <a:lumMod val="95000"/>
                  </a:schemeClr>
                </a:solidFill>
                <a:latin typeface="Aldrich"/>
                <a:ea typeface="Aldrich"/>
                <a:cs typeface="Aldrich"/>
              </a:rPr>
              <a:t>int</a:t>
            </a:r>
            <a:r>
              <a:rPr lang="es-ES" sz="1200" dirty="0">
                <a:solidFill>
                  <a:schemeClr val="accent2">
                    <a:lumMod val="95000"/>
                  </a:schemeClr>
                </a:solidFill>
                <a:latin typeface="Aldrich"/>
                <a:ea typeface="Aldrich"/>
                <a:cs typeface="Aldrich"/>
              </a:rPr>
              <a:t>&gt;: Es una cola donde los elementos se organizan automáticamente de acuerdo con su prioridad. Por defecto, la prioridad es que el valor más alto se encuentre al principio</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pq.push</a:t>
            </a:r>
            <a:r>
              <a:rPr lang="es-ES" sz="1200" dirty="0" smtClean="0">
                <a:solidFill>
                  <a:schemeClr val="accent2">
                    <a:lumMod val="95000"/>
                  </a:schemeClr>
                </a:solidFill>
                <a:latin typeface="Aldrich"/>
                <a:ea typeface="Aldrich"/>
                <a:cs typeface="Aldrich"/>
              </a:rPr>
              <a:t>(10</a:t>
            </a:r>
            <a:r>
              <a:rPr lang="es-ES" sz="1200" dirty="0">
                <a:solidFill>
                  <a:schemeClr val="accent2">
                    <a:lumMod val="95000"/>
                  </a:schemeClr>
                </a:solidFill>
                <a:latin typeface="Aldrich"/>
                <a:ea typeface="Aldrich"/>
                <a:cs typeface="Aldrich"/>
              </a:rPr>
              <a:t>), </a:t>
            </a:r>
            <a:r>
              <a:rPr lang="es-ES" sz="1200" dirty="0" err="1">
                <a:solidFill>
                  <a:schemeClr val="accent2">
                    <a:lumMod val="95000"/>
                  </a:schemeClr>
                </a:solidFill>
                <a:latin typeface="Aldrich"/>
                <a:ea typeface="Aldrich"/>
                <a:cs typeface="Aldrich"/>
              </a:rPr>
              <a:t>pq.push</a:t>
            </a:r>
            <a:r>
              <a:rPr lang="es-ES" sz="1200" dirty="0">
                <a:solidFill>
                  <a:schemeClr val="accent2">
                    <a:lumMod val="95000"/>
                  </a:schemeClr>
                </a:solidFill>
                <a:latin typeface="Aldrich"/>
                <a:ea typeface="Aldrich"/>
                <a:cs typeface="Aldrich"/>
              </a:rPr>
              <a:t>(5), </a:t>
            </a:r>
            <a:r>
              <a:rPr lang="es-ES" sz="1200" dirty="0" err="1" smtClean="0">
                <a:solidFill>
                  <a:schemeClr val="accent2">
                    <a:lumMod val="95000"/>
                  </a:schemeClr>
                </a:solidFill>
                <a:latin typeface="Aldrich"/>
                <a:ea typeface="Aldrich"/>
                <a:cs typeface="Aldrich"/>
              </a:rPr>
              <a:t>pq.push</a:t>
            </a:r>
            <a:r>
              <a:rPr lang="es-ES" sz="1200" dirty="0" smtClean="0">
                <a:solidFill>
                  <a:schemeClr val="accent2">
                    <a:lumMod val="95000"/>
                  </a:schemeClr>
                </a:solidFill>
                <a:latin typeface="Aldrich"/>
                <a:ea typeface="Aldrich"/>
                <a:cs typeface="Aldrich"/>
              </a:rPr>
              <a:t>(20</a:t>
            </a:r>
            <a:r>
              <a:rPr lang="es-ES" sz="1200" dirty="0">
                <a:solidFill>
                  <a:schemeClr val="accent2">
                    <a:lumMod val="95000"/>
                  </a:schemeClr>
                </a:solidFill>
                <a:latin typeface="Aldrich"/>
                <a:ea typeface="Aldrich"/>
                <a:cs typeface="Aldrich"/>
              </a:rPr>
              <a:t>): Añade los valores a la cola de prioridad. Internamente, los elementos se ordenan de forma que el valor más alto (20) tenga la prioridad más alta</a:t>
            </a:r>
            <a:r>
              <a:rPr lang="es-ES" sz="1200" dirty="0" smtClean="0">
                <a:solidFill>
                  <a:schemeClr val="accent2">
                    <a:lumMod val="95000"/>
                  </a:schemeClr>
                </a:solidFill>
                <a:latin typeface="Aldrich"/>
                <a:ea typeface="Aldrich"/>
                <a:cs typeface="Aldrich"/>
              </a:rPr>
              <a:t>.</a:t>
            </a:r>
          </a:p>
          <a:p>
            <a:pPr marL="285750" indent="-285750" algn="just">
              <a:buClr>
                <a:schemeClr val="accent1"/>
              </a:buClr>
              <a:buFont typeface="Wingdings" pitchFamily="2" charset="2"/>
              <a:buChar char="q"/>
            </a:pPr>
            <a:r>
              <a:rPr lang="es-ES" sz="1200" dirty="0" err="1" smtClean="0">
                <a:solidFill>
                  <a:schemeClr val="accent2">
                    <a:lumMod val="95000"/>
                  </a:schemeClr>
                </a:solidFill>
                <a:latin typeface="Aldrich"/>
                <a:ea typeface="Aldrich"/>
                <a:cs typeface="Aldrich"/>
              </a:rPr>
              <a:t>pq.top</a:t>
            </a:r>
            <a:r>
              <a:rPr lang="es-ES" sz="1200" dirty="0">
                <a:solidFill>
                  <a:schemeClr val="accent2">
                    <a:lumMod val="95000"/>
                  </a:schemeClr>
                </a:solidFill>
                <a:latin typeface="Aldrich"/>
                <a:ea typeface="Aldrich"/>
                <a:cs typeface="Aldrich"/>
              </a:rPr>
              <a:t>(): Devuelve el valor con mayor prioridad, que en este caso es 20.</a:t>
            </a:r>
            <a:endParaRPr lang="es-AR" sz="1200" dirty="0">
              <a:solidFill>
                <a:schemeClr val="accent2">
                  <a:lumMod val="95000"/>
                </a:schemeClr>
              </a:solidFill>
              <a:latin typeface="Aldrich"/>
              <a:ea typeface="Aldrich"/>
              <a:cs typeface="Aldrich"/>
            </a:endParaRPr>
          </a:p>
        </p:txBody>
      </p:sp>
      <p:sp>
        <p:nvSpPr>
          <p:cNvPr id="12" name="1 Título"/>
          <p:cNvSpPr>
            <a:spLocks noGrp="1"/>
          </p:cNvSpPr>
          <p:nvPr>
            <p:ph type="title"/>
          </p:nvPr>
        </p:nvSpPr>
        <p:spPr>
          <a:xfrm>
            <a:off x="514350" y="838081"/>
            <a:ext cx="2869200" cy="422967"/>
          </a:xfrm>
        </p:spPr>
        <p:txBody>
          <a:bodyPr/>
          <a:lstStyle/>
          <a:p>
            <a:r>
              <a:rPr lang="es-AR" sz="1800" dirty="0"/>
              <a:t> </a:t>
            </a:r>
            <a:r>
              <a:rPr lang="es-AR" sz="1800" dirty="0" err="1"/>
              <a:t>Queue</a:t>
            </a:r>
            <a:r>
              <a:rPr lang="es-AR" sz="1800" dirty="0"/>
              <a:t> (cola</a:t>
            </a:r>
            <a:r>
              <a:rPr lang="es-AR" sz="1800" dirty="0" smtClean="0"/>
              <a:t>)</a:t>
            </a:r>
            <a:endParaRPr lang="es-AR" sz="1800" dirty="0"/>
          </a:p>
        </p:txBody>
      </p:sp>
      <p:sp>
        <p:nvSpPr>
          <p:cNvPr id="13" name="1 Título"/>
          <p:cNvSpPr>
            <a:spLocks noGrp="1"/>
          </p:cNvSpPr>
          <p:nvPr>
            <p:ph type="title"/>
          </p:nvPr>
        </p:nvSpPr>
        <p:spPr>
          <a:xfrm>
            <a:off x="513436" y="2673231"/>
            <a:ext cx="2869200" cy="572700"/>
          </a:xfrm>
        </p:spPr>
        <p:txBody>
          <a:bodyPr/>
          <a:lstStyle/>
          <a:p>
            <a:r>
              <a:rPr lang="es-AR" sz="1600" dirty="0" err="1"/>
              <a:t>Priority_queue</a:t>
            </a:r>
            <a:r>
              <a:rPr lang="es-AR" sz="1600" dirty="0"/>
              <a:t> </a:t>
            </a:r>
            <a:r>
              <a:rPr lang="es-AR" sz="1600" dirty="0" smtClean="0"/>
              <a:t/>
            </a:r>
            <a:br>
              <a:rPr lang="es-AR" sz="1600" dirty="0" smtClean="0"/>
            </a:br>
            <a:r>
              <a:rPr lang="es-AR" sz="1600" dirty="0" smtClean="0"/>
              <a:t>(</a:t>
            </a:r>
            <a:r>
              <a:rPr lang="es-AR" sz="1600" dirty="0"/>
              <a:t>cola de prioridad</a:t>
            </a:r>
            <a:r>
              <a:rPr lang="es-AR" sz="1600" dirty="0" smtClean="0"/>
              <a:t>)</a:t>
            </a:r>
            <a:endParaRPr lang="es-AR" sz="16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125" t="24685" r="10067" b="26126"/>
          <a:stretch/>
        </p:blipFill>
        <p:spPr bwMode="auto">
          <a:xfrm>
            <a:off x="467638" y="1341120"/>
            <a:ext cx="2930896" cy="92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637" t="20540" r="8433" b="23028"/>
          <a:stretch/>
        </p:blipFill>
        <p:spPr bwMode="auto">
          <a:xfrm>
            <a:off x="427189" y="3524553"/>
            <a:ext cx="2930987" cy="81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60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39"/>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p:cNvSpPr txBox="1">
            <a:spLocks noGrp="1"/>
          </p:cNvSpPr>
          <p:nvPr>
            <p:ph type="title"/>
          </p:nvPr>
        </p:nvSpPr>
        <p:spPr>
          <a:xfrm>
            <a:off x="926200" y="681525"/>
            <a:ext cx="3259720" cy="11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Retos de Programacion</a:t>
            </a:r>
            <a:endParaRPr sz="3200" dirty="0"/>
          </a:p>
        </p:txBody>
      </p:sp>
      <p:grpSp>
        <p:nvGrpSpPr>
          <p:cNvPr id="484" name="Google Shape;484;p39"/>
          <p:cNvGrpSpPr/>
          <p:nvPr/>
        </p:nvGrpSpPr>
        <p:grpSpPr>
          <a:xfrm>
            <a:off x="496925" y="1436601"/>
            <a:ext cx="8150150" cy="3151497"/>
            <a:chOff x="496925" y="1436601"/>
            <a:chExt cx="8150150" cy="3151497"/>
          </a:xfrm>
        </p:grpSpPr>
        <p:sp>
          <p:nvSpPr>
            <p:cNvPr id="485" name="Google Shape;485;p3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2466023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22004</TotalTime>
  <Words>1391</Words>
  <Application>Microsoft Office PowerPoint</Application>
  <PresentationFormat>Presentación en pantalla (16:9)</PresentationFormat>
  <Paragraphs>107</Paragraphs>
  <Slides>14</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Wingdings</vt:lpstr>
      <vt:lpstr>Aldrich</vt:lpstr>
      <vt:lpstr>Nunito Light</vt:lpstr>
      <vt:lpstr>Open Sans</vt:lpstr>
      <vt:lpstr>IBM Plex Mono</vt:lpstr>
      <vt:lpstr>Senior Frontend Developer Portfolio by Slidesgo</vt:lpstr>
      <vt:lpstr>Programacion II [ PRACTICA ]</vt:lpstr>
      <vt:lpstr>Biblioteca de Plantillas Estándar  (S.T.L)</vt:lpstr>
      <vt:lpstr>Plantillas</vt:lpstr>
      <vt:lpstr>Contenedores</vt:lpstr>
      <vt:lpstr>Contenedores</vt:lpstr>
      <vt:lpstr>Contenedores</vt:lpstr>
      <vt:lpstr>Contenedores</vt:lpstr>
      <vt:lpstr>Contenedores</vt:lpstr>
      <vt:lpstr>Retos de Programacion</vt:lpstr>
      <vt:lpstr>Ejercicio de array</vt:lpstr>
      <vt:lpstr>Ejercicio de vector</vt:lpstr>
      <vt:lpstr>Ejercicio de deque</vt:lpstr>
      <vt:lpstr>Ejercicio de list</vt:lpstr>
      <vt:lpstr>Ejercicio de 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 [ PRACTICA ]</dc:title>
  <dc:creator>CarlosOC</dc:creator>
  <cp:lastModifiedBy>Win10</cp:lastModifiedBy>
  <cp:revision>168</cp:revision>
  <dcterms:modified xsi:type="dcterms:W3CDTF">2024-10-14T22:04:41Z</dcterms:modified>
</cp:coreProperties>
</file>