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57" r:id="rId4"/>
    <p:sldId id="269" r:id="rId5"/>
    <p:sldId id="258" r:id="rId6"/>
    <p:sldId id="270" r:id="rId7"/>
    <p:sldId id="259" r:id="rId8"/>
    <p:sldId id="271" r:id="rId9"/>
    <p:sldId id="260" r:id="rId10"/>
    <p:sldId id="272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3"/>
    <p:restoredTop sz="95820"/>
  </p:normalViewPr>
  <p:slideViewPr>
    <p:cSldViewPr snapToGrid="0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4D32-17FF-D073-83C1-EAD1F120C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685D4-D740-5B96-6FD8-A915EB6ED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0D43E-A1D3-F3DF-E9C4-5194FB46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9A61-3FA8-9448-A9E5-F67B81E49C69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C07A4-A2EB-1F3E-A828-062E73B6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AFFB-CCEE-535F-BBB7-71F97398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8DE9-292E-D745-8B7D-3B79827F3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4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3652-ADF1-A7C9-4673-04A5A11B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70B83-AADB-347A-2B2E-10DFED8C2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05F38-C892-3E4C-F3B4-C2474374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9A61-3FA8-9448-A9E5-F67B81E49C69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C343-64AE-7A5F-D307-F18F190D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84C7-C794-1B4E-BC32-2336C420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8DE9-292E-D745-8B7D-3B79827F3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5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F7281-8FF0-0EA8-FE96-E191C9692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E6EDF-9AD1-2B14-052F-A910E1224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1BB4F-B597-A88B-F6FE-B2906E91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9A61-3FA8-9448-A9E5-F67B81E49C69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1831F-E161-9D89-C6B7-B58FCC5C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E5506-BE82-87B1-CEE5-D8686C23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8DE9-292E-D745-8B7D-3B79827F3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B051-52AB-F00D-E92D-92E1ADDF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4A8A-FC41-1545-8317-2C107F05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4C5C-EE48-3CD5-8DBA-00A8ADA6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9A61-3FA8-9448-A9E5-F67B81E49C69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3319E-B99D-2D26-C9B8-E248A1F4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700D2-E6F6-D145-D283-77147CB0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8DE9-292E-D745-8B7D-3B79827F3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DF1F-38D3-B834-CB3B-0B35C3820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CE4F0-C1CC-E823-8D0C-95B2539B4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FE09-03EF-07EE-10CB-48E92CE3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9A61-3FA8-9448-A9E5-F67B81E49C69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43663-8A19-95AE-1A95-DB87D4B7E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7B45-45FC-4E67-0429-4A17ADEC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8DE9-292E-D745-8B7D-3B79827F3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0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2B52-9A4A-2A36-579F-BBCC329D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2F0D5-2911-C167-64D4-F2DF889A4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53A20-85BB-9F5C-30D0-F4DBF3DC5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6DAB0-2BFD-3A1A-EF00-04C769F4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9A61-3FA8-9448-A9E5-F67B81E49C69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90AAE-91D2-C135-C52F-8EF2D483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D1610-A752-9F04-3FBB-B87C2C65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8DE9-292E-D745-8B7D-3B79827F3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6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09F8-C6ED-0961-B05C-0A326FF8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9131E-56A7-814A-9D4D-9AECA31AA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6C484-B15B-853F-EFE6-AB9A7F896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91E45-9DE2-1DCE-210C-A71D311A5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D7F53-6E3B-513C-D0EB-44A668A7F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8D410-3772-FE75-BF40-09A81BD3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9A61-3FA8-9448-A9E5-F67B81E49C69}" type="datetimeFigureOut">
              <a:rPr lang="en-US" smtClean="0"/>
              <a:t>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60668-41CF-670E-8F98-B2272BEB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CF91F-56EA-B09C-6715-DE2E507D2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8DE9-292E-D745-8B7D-3B79827F3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9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F03C-4D34-DF37-BF3D-6BBE8F13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D26AC-56E6-255D-BECB-42C520CF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9A61-3FA8-9448-A9E5-F67B81E49C69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2DD03-A2C9-32CB-E1C5-A4E22EF5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636C4-CFF4-F658-3738-65F2ED9A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8DE9-292E-D745-8B7D-3B79827F3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3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AA649-DBF1-1882-872A-0C1B13F9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9A61-3FA8-9448-A9E5-F67B81E49C69}" type="datetimeFigureOut">
              <a:rPr lang="en-US" smtClean="0"/>
              <a:t>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52053-A494-508E-7A4A-F2141B0C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2955D-1534-6961-4FA9-449F6408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8DE9-292E-D745-8B7D-3B79827F3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7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0268-48E5-7CEE-DFAF-0DBEACF2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FF4D-4B15-B9DA-DF25-903F72126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A0669-CE4E-2D8D-D508-6AD999DF4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DBF4E-5F05-817A-D7D8-5CB536C5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9A61-3FA8-9448-A9E5-F67B81E49C69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150D4-40AF-6651-B342-1CE235BD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D4F5D-E8C7-1D3F-EC2F-F64D400C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8DE9-292E-D745-8B7D-3B79827F3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6A67-932F-0A93-E30A-785DBF4C9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DB4A4-4DF0-4CB6-C073-E9A3F953C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8942A-4368-9ED2-4029-122BBF515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0A783-1B01-8CEE-D500-2694B2E3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9A61-3FA8-9448-A9E5-F67B81E49C69}" type="datetimeFigureOut">
              <a:rPr lang="en-US" smtClean="0"/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8A071-507C-5145-4057-117D0F8E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E525F-0DD4-00F8-CB68-25C532F5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48DE9-292E-D745-8B7D-3B79827F3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0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A8DC4-1AF9-F694-4ABE-80520E2E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34E2D-16C8-96E8-AB52-37086D3FC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B8E5-76EF-2C2C-B590-7DA4E49DF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79A61-3FA8-9448-A9E5-F67B81E49C69}" type="datetimeFigureOut">
              <a:rPr lang="en-US" smtClean="0"/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54BEB-1DB1-146C-A7BC-648D93A8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7F1BC-7104-C1CC-20C1-B2CBB1DC8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8DE9-292E-D745-8B7D-3B79827F3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1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F126-2B58-F34E-8F4B-C95A8D64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– CARLOS OLIVELLA (CEO5302)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FC33-EDB8-FB43-BD74-56A8BDB9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27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0226B0E-A8BC-62A8-0408-30234CBD5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1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550B9A-5FCB-C8D9-5E4E-DD0B06BE8FA3}"/>
              </a:ext>
            </a:extLst>
          </p:cNvPr>
          <p:cNvGraphicFramePr>
            <a:graphicFrameLocks noGrp="1"/>
          </p:cNvGraphicFramePr>
          <p:nvPr/>
        </p:nvGraphicFramePr>
        <p:xfrm>
          <a:off x="643467" y="1141433"/>
          <a:ext cx="10905068" cy="4575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196">
                  <a:extLst>
                    <a:ext uri="{9D8B030D-6E8A-4147-A177-3AD203B41FA5}">
                      <a16:colId xmlns:a16="http://schemas.microsoft.com/office/drawing/2014/main" val="108711682"/>
                    </a:ext>
                  </a:extLst>
                </a:gridCol>
                <a:gridCol w="3530499">
                  <a:extLst>
                    <a:ext uri="{9D8B030D-6E8A-4147-A177-3AD203B41FA5}">
                      <a16:colId xmlns:a16="http://schemas.microsoft.com/office/drawing/2014/main" val="3640316407"/>
                    </a:ext>
                  </a:extLst>
                </a:gridCol>
                <a:gridCol w="2752373">
                  <a:extLst>
                    <a:ext uri="{9D8B030D-6E8A-4147-A177-3AD203B41FA5}">
                      <a16:colId xmlns:a16="http://schemas.microsoft.com/office/drawing/2014/main" val="3375586734"/>
                    </a:ext>
                  </a:extLst>
                </a:gridCol>
              </a:tblGrid>
              <a:tr h="5207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>
                          <a:effectLst/>
                        </a:rPr>
                        <a:t>REGION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91" marR="22791" marT="227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>
                          <a:effectLst/>
                        </a:rPr>
                        <a:t>TOTAL UNITS SOLD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91" marR="22791" marT="2279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>
                          <a:effectLst/>
                        </a:rPr>
                        <a:t>TOTAL PROFIT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91" marR="22791" marT="22791" marB="0" anchor="ctr"/>
                </a:tc>
                <a:extLst>
                  <a:ext uri="{0D108BD9-81ED-4DB2-BD59-A6C34878D82A}">
                    <a16:rowId xmlns:a16="http://schemas.microsoft.com/office/drawing/2014/main" val="1616844095"/>
                  </a:ext>
                </a:extLst>
              </a:tr>
              <a:tr h="520791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Asia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91" marR="22791" marT="2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>
                          <a:effectLst/>
                        </a:rPr>
                        <a:t>677524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22791" marR="22791" marT="2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>
                          <a:effectLst/>
                        </a:rPr>
                        <a:t>$ 50799399.1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91" marR="22791" marT="22791" marB="0" anchor="b"/>
                </a:tc>
                <a:extLst>
                  <a:ext uri="{0D108BD9-81ED-4DB2-BD59-A6C34878D82A}">
                    <a16:rowId xmlns:a16="http://schemas.microsoft.com/office/drawing/2014/main" val="3152555433"/>
                  </a:ext>
                </a:extLst>
              </a:tr>
              <a:tr h="520791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Europe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91" marR="22791" marT="2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>
                          <a:effectLst/>
                        </a:rPr>
                        <a:t>1285808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22791" marR="22791" marT="2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>
                          <a:effectLst/>
                        </a:rPr>
                        <a:t>$ 106771968.45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91" marR="22791" marT="22791" marB="0" anchor="b"/>
                </a:tc>
                <a:extLst>
                  <a:ext uri="{0D108BD9-81ED-4DB2-BD59-A6C34878D82A}">
                    <a16:rowId xmlns:a16="http://schemas.microsoft.com/office/drawing/2014/main" val="3751813853"/>
                  </a:ext>
                </a:extLst>
              </a:tr>
              <a:tr h="929597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 dirty="0">
                          <a:effectLst/>
                        </a:rPr>
                        <a:t>Central America and the Caribbean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91" marR="22791" marT="2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>
                          <a:effectLst/>
                        </a:rPr>
                        <a:t>503362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22791" marR="22791" marT="2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>
                          <a:effectLst/>
                        </a:rPr>
                        <a:t>$ 41336778.21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91" marR="22791" marT="22791" marB="0" anchor="b"/>
                </a:tc>
                <a:extLst>
                  <a:ext uri="{0D108BD9-81ED-4DB2-BD59-A6C34878D82A}">
                    <a16:rowId xmlns:a16="http://schemas.microsoft.com/office/drawing/2014/main" val="3611687958"/>
                  </a:ext>
                </a:extLst>
              </a:tr>
              <a:tr h="520791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Australia and Oceania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91" marR="22791" marT="2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>
                          <a:effectLst/>
                        </a:rPr>
                        <a:t>417298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22791" marR="22791" marT="2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>
                          <a:effectLst/>
                        </a:rPr>
                        <a:t>$ 31878420.73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91" marR="22791" marT="22791" marB="0" anchor="b"/>
                </a:tc>
                <a:extLst>
                  <a:ext uri="{0D108BD9-81ED-4DB2-BD59-A6C34878D82A}">
                    <a16:rowId xmlns:a16="http://schemas.microsoft.com/office/drawing/2014/main" val="3929111725"/>
                  </a:ext>
                </a:extLst>
              </a:tr>
              <a:tr h="520791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Middle East and North Africa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91" marR="22791" marT="2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>
                          <a:effectLst/>
                        </a:rPr>
                        <a:t>682363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22791" marR="22791" marT="2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>
                          <a:effectLst/>
                        </a:rPr>
                        <a:t>$ 51056993.34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91" marR="22791" marT="22791" marB="0" anchor="b"/>
                </a:tc>
                <a:extLst>
                  <a:ext uri="{0D108BD9-81ED-4DB2-BD59-A6C34878D82A}">
                    <a16:rowId xmlns:a16="http://schemas.microsoft.com/office/drawing/2014/main" val="1806642887"/>
                  </a:ext>
                </a:extLst>
              </a:tr>
              <a:tr h="520791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Sub-Saharan Africa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91" marR="22791" marT="2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>
                          <a:effectLst/>
                        </a:rPr>
                        <a:t>1386894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22791" marR="22791" marT="2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>
                          <a:effectLst/>
                        </a:rPr>
                        <a:t>$ 101650992.46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91" marR="22791" marT="22791" marB="0" anchor="b"/>
                </a:tc>
                <a:extLst>
                  <a:ext uri="{0D108BD9-81ED-4DB2-BD59-A6C34878D82A}">
                    <a16:rowId xmlns:a16="http://schemas.microsoft.com/office/drawing/2014/main" val="2427875185"/>
                  </a:ext>
                </a:extLst>
              </a:tr>
              <a:tr h="520791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u="none" strike="noStrike">
                          <a:effectLst/>
                        </a:rPr>
                        <a:t>North America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91" marR="22791" marT="2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>
                          <a:effectLst/>
                        </a:rPr>
                        <a:t>100739</a:t>
                      </a:r>
                      <a:endParaRPr lang="en-US" sz="27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22791" marR="22791" marT="2279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>
                          <a:effectLst/>
                        </a:rPr>
                        <a:t>$ 7708059.27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791" marR="22791" marT="22791" marB="0" anchor="b"/>
                </a:tc>
                <a:extLst>
                  <a:ext uri="{0D108BD9-81ED-4DB2-BD59-A6C34878D82A}">
                    <a16:rowId xmlns:a16="http://schemas.microsoft.com/office/drawing/2014/main" val="1158632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03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19B278-C868-FCDE-5FE2-73FBD6BFA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2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997B13-6BC0-9B10-A0FF-47D6F5F62D08}"/>
              </a:ext>
            </a:extLst>
          </p:cNvPr>
          <p:cNvGraphicFramePr>
            <a:graphicFrameLocks noGrp="1"/>
          </p:cNvGraphicFramePr>
          <p:nvPr/>
        </p:nvGraphicFramePr>
        <p:xfrm>
          <a:off x="738700" y="643466"/>
          <a:ext cx="10714604" cy="557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612">
                  <a:extLst>
                    <a:ext uri="{9D8B030D-6E8A-4147-A177-3AD203B41FA5}">
                      <a16:colId xmlns:a16="http://schemas.microsoft.com/office/drawing/2014/main" val="2615473491"/>
                    </a:ext>
                  </a:extLst>
                </a:gridCol>
                <a:gridCol w="1172749">
                  <a:extLst>
                    <a:ext uri="{9D8B030D-6E8A-4147-A177-3AD203B41FA5}">
                      <a16:colId xmlns:a16="http://schemas.microsoft.com/office/drawing/2014/main" val="315985693"/>
                    </a:ext>
                  </a:extLst>
                </a:gridCol>
                <a:gridCol w="1172749">
                  <a:extLst>
                    <a:ext uri="{9D8B030D-6E8A-4147-A177-3AD203B41FA5}">
                      <a16:colId xmlns:a16="http://schemas.microsoft.com/office/drawing/2014/main" val="3422877946"/>
                    </a:ext>
                  </a:extLst>
                </a:gridCol>
                <a:gridCol w="1172749">
                  <a:extLst>
                    <a:ext uri="{9D8B030D-6E8A-4147-A177-3AD203B41FA5}">
                      <a16:colId xmlns:a16="http://schemas.microsoft.com/office/drawing/2014/main" val="1804501668"/>
                    </a:ext>
                  </a:extLst>
                </a:gridCol>
                <a:gridCol w="1172749">
                  <a:extLst>
                    <a:ext uri="{9D8B030D-6E8A-4147-A177-3AD203B41FA5}">
                      <a16:colId xmlns:a16="http://schemas.microsoft.com/office/drawing/2014/main" val="467463409"/>
                    </a:ext>
                  </a:extLst>
                </a:gridCol>
                <a:gridCol w="1172749">
                  <a:extLst>
                    <a:ext uri="{9D8B030D-6E8A-4147-A177-3AD203B41FA5}">
                      <a16:colId xmlns:a16="http://schemas.microsoft.com/office/drawing/2014/main" val="885865350"/>
                    </a:ext>
                  </a:extLst>
                </a:gridCol>
                <a:gridCol w="1172749">
                  <a:extLst>
                    <a:ext uri="{9D8B030D-6E8A-4147-A177-3AD203B41FA5}">
                      <a16:colId xmlns:a16="http://schemas.microsoft.com/office/drawing/2014/main" val="881432687"/>
                    </a:ext>
                  </a:extLst>
                </a:gridCol>
                <a:gridCol w="1172749">
                  <a:extLst>
                    <a:ext uri="{9D8B030D-6E8A-4147-A177-3AD203B41FA5}">
                      <a16:colId xmlns:a16="http://schemas.microsoft.com/office/drawing/2014/main" val="3661717431"/>
                    </a:ext>
                  </a:extLst>
                </a:gridCol>
                <a:gridCol w="1172749">
                  <a:extLst>
                    <a:ext uri="{9D8B030D-6E8A-4147-A177-3AD203B41FA5}">
                      <a16:colId xmlns:a16="http://schemas.microsoft.com/office/drawing/2014/main" val="1391113814"/>
                    </a:ext>
                  </a:extLst>
                </a:gridCol>
              </a:tblGrid>
              <a:tr h="3824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ITEM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ctr"/>
                </a:tc>
                <a:extLst>
                  <a:ext uri="{0D108BD9-81ED-4DB2-BD59-A6C34878D82A}">
                    <a16:rowId xmlns:a16="http://schemas.microsoft.com/office/drawing/2014/main" val="3367376156"/>
                  </a:ext>
                </a:extLst>
              </a:tr>
              <a:tr h="382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Baby Food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extLst>
                  <a:ext uri="{0D108BD9-81ED-4DB2-BD59-A6C34878D82A}">
                    <a16:rowId xmlns:a16="http://schemas.microsoft.com/office/drawing/2014/main" val="2385466487"/>
                  </a:ext>
                </a:extLst>
              </a:tr>
              <a:tr h="382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Beverages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extLst>
                  <a:ext uri="{0D108BD9-81ED-4DB2-BD59-A6C34878D82A}">
                    <a16:rowId xmlns:a16="http://schemas.microsoft.com/office/drawing/2014/main" val="2860074634"/>
                  </a:ext>
                </a:extLst>
              </a:tr>
              <a:tr h="382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Cereal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extLst>
                  <a:ext uri="{0D108BD9-81ED-4DB2-BD59-A6C34878D82A}">
                    <a16:rowId xmlns:a16="http://schemas.microsoft.com/office/drawing/2014/main" val="2161775476"/>
                  </a:ext>
                </a:extLst>
              </a:tr>
              <a:tr h="382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Clothes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extLst>
                  <a:ext uri="{0D108BD9-81ED-4DB2-BD59-A6C34878D82A}">
                    <a16:rowId xmlns:a16="http://schemas.microsoft.com/office/drawing/2014/main" val="1728866889"/>
                  </a:ext>
                </a:extLst>
              </a:tr>
              <a:tr h="382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Cosmetics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extLst>
                  <a:ext uri="{0D108BD9-81ED-4DB2-BD59-A6C34878D82A}">
                    <a16:rowId xmlns:a16="http://schemas.microsoft.com/office/drawing/2014/main" val="2238397897"/>
                  </a:ext>
                </a:extLst>
              </a:tr>
              <a:tr h="382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Fruits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extLst>
                  <a:ext uri="{0D108BD9-81ED-4DB2-BD59-A6C34878D82A}">
                    <a16:rowId xmlns:a16="http://schemas.microsoft.com/office/drawing/2014/main" val="2430718131"/>
                  </a:ext>
                </a:extLst>
              </a:tr>
              <a:tr h="382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Household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extLst>
                  <a:ext uri="{0D108BD9-81ED-4DB2-BD59-A6C34878D82A}">
                    <a16:rowId xmlns:a16="http://schemas.microsoft.com/office/drawing/2014/main" val="2897221785"/>
                  </a:ext>
                </a:extLst>
              </a:tr>
              <a:tr h="382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Meat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extLst>
                  <a:ext uri="{0D108BD9-81ED-4DB2-BD59-A6C34878D82A}">
                    <a16:rowId xmlns:a16="http://schemas.microsoft.com/office/drawing/2014/main" val="3113480917"/>
                  </a:ext>
                </a:extLst>
              </a:tr>
              <a:tr h="6823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Office Supplies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extLst>
                  <a:ext uri="{0D108BD9-81ED-4DB2-BD59-A6C34878D82A}">
                    <a16:rowId xmlns:a16="http://schemas.microsoft.com/office/drawing/2014/main" val="2486488039"/>
                  </a:ext>
                </a:extLst>
              </a:tr>
              <a:tr h="6823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Personal Care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extLst>
                  <a:ext uri="{0D108BD9-81ED-4DB2-BD59-A6C34878D82A}">
                    <a16:rowId xmlns:a16="http://schemas.microsoft.com/office/drawing/2014/main" val="3477628453"/>
                  </a:ext>
                </a:extLst>
              </a:tr>
              <a:tr h="382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Snacks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extLst>
                  <a:ext uri="{0D108BD9-81ED-4DB2-BD59-A6C34878D82A}">
                    <a16:rowId xmlns:a16="http://schemas.microsoft.com/office/drawing/2014/main" val="4267589734"/>
                  </a:ext>
                </a:extLst>
              </a:tr>
              <a:tr h="38240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Vegetables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17041" marR="17041" marT="17041" marB="0" anchor="b"/>
                </a:tc>
                <a:extLst>
                  <a:ext uri="{0D108BD9-81ED-4DB2-BD59-A6C34878D82A}">
                    <a16:rowId xmlns:a16="http://schemas.microsoft.com/office/drawing/2014/main" val="2857876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65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4C64D9EA-803D-AA46-EED1-5FF580B7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5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A25F1E-8B04-3388-2786-CD3BBC8DDE77}"/>
              </a:ext>
            </a:extLst>
          </p:cNvPr>
          <p:cNvGraphicFramePr>
            <a:graphicFrameLocks noGrp="1"/>
          </p:cNvGraphicFramePr>
          <p:nvPr/>
        </p:nvGraphicFramePr>
        <p:xfrm>
          <a:off x="1345560" y="1505330"/>
          <a:ext cx="9500880" cy="3847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108">
                  <a:extLst>
                    <a:ext uri="{9D8B030D-6E8A-4147-A177-3AD203B41FA5}">
                      <a16:colId xmlns:a16="http://schemas.microsoft.com/office/drawing/2014/main" val="382114128"/>
                    </a:ext>
                  </a:extLst>
                </a:gridCol>
                <a:gridCol w="2844015">
                  <a:extLst>
                    <a:ext uri="{9D8B030D-6E8A-4147-A177-3AD203B41FA5}">
                      <a16:colId xmlns:a16="http://schemas.microsoft.com/office/drawing/2014/main" val="2131446452"/>
                    </a:ext>
                  </a:extLst>
                </a:gridCol>
                <a:gridCol w="3515757">
                  <a:extLst>
                    <a:ext uri="{9D8B030D-6E8A-4147-A177-3AD203B41FA5}">
                      <a16:colId xmlns:a16="http://schemas.microsoft.com/office/drawing/2014/main" val="3660920426"/>
                    </a:ext>
                  </a:extLst>
                </a:gridCol>
              </a:tblGrid>
              <a:tr h="641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ITEM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REGION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UNITS_SOLD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2478067080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Office Supplies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Europe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 137,140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4143480244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Baby Food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Europe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 129,003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3031011772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Vegetables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Europe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 126,028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586591617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Snacks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Europe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>
                          <a:effectLst/>
                        </a:rPr>
                        <a:t> 125,661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4201676478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Beverages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Europe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 124,509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146963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09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6B5C6365-C122-B417-B442-CF4F7A71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6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4CC827-EA4F-43A4-D579-881B348AAE8D}"/>
              </a:ext>
            </a:extLst>
          </p:cNvPr>
          <p:cNvGraphicFramePr>
            <a:graphicFrameLocks noGrp="1"/>
          </p:cNvGraphicFramePr>
          <p:nvPr/>
        </p:nvGraphicFramePr>
        <p:xfrm>
          <a:off x="643467" y="689721"/>
          <a:ext cx="10905067" cy="547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0325">
                  <a:extLst>
                    <a:ext uri="{9D8B030D-6E8A-4147-A177-3AD203B41FA5}">
                      <a16:colId xmlns:a16="http://schemas.microsoft.com/office/drawing/2014/main" val="3965879101"/>
                    </a:ext>
                  </a:extLst>
                </a:gridCol>
                <a:gridCol w="6354742">
                  <a:extLst>
                    <a:ext uri="{9D8B030D-6E8A-4147-A177-3AD203B41FA5}">
                      <a16:colId xmlns:a16="http://schemas.microsoft.com/office/drawing/2014/main" val="1671962376"/>
                    </a:ext>
                  </a:extLst>
                </a:gridCol>
              </a:tblGrid>
              <a:tr h="10216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dirty="0">
                          <a:effectLst/>
                        </a:rPr>
                        <a:t>REGION</a:t>
                      </a:r>
                      <a:endParaRPr 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515" marR="25515" marT="255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dirty="0">
                          <a:effectLst/>
                        </a:rPr>
                        <a:t>CORRELATION (LAG_TIME VS. PROFIT)</a:t>
                      </a:r>
                      <a:endParaRPr 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515" marR="25515" marT="25515" marB="0" anchor="ctr"/>
                </a:tc>
                <a:extLst>
                  <a:ext uri="{0D108BD9-81ED-4DB2-BD59-A6C34878D82A}">
                    <a16:rowId xmlns:a16="http://schemas.microsoft.com/office/drawing/2014/main" val="1597227696"/>
                  </a:ext>
                </a:extLst>
              </a:tr>
              <a:tr h="1021617">
                <a:tc>
                  <a:txBody>
                    <a:bodyPr/>
                    <a:lstStyle/>
                    <a:p>
                      <a:pPr algn="l" fontAlgn="b"/>
                      <a:r>
                        <a:rPr lang="en-US" sz="2900" u="none" strike="noStrike">
                          <a:effectLst/>
                        </a:rPr>
                        <a:t>Central America and the Caribbean</a:t>
                      </a:r>
                      <a:endParaRPr lang="en-US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515" marR="25515" marT="255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dirty="0">
                          <a:effectLst/>
                        </a:rPr>
                        <a:t>-0.17</a:t>
                      </a:r>
                      <a:endParaRPr 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25515" marR="25515" marT="25515" marB="0" anchor="b"/>
                </a:tc>
                <a:extLst>
                  <a:ext uri="{0D108BD9-81ED-4DB2-BD59-A6C34878D82A}">
                    <a16:rowId xmlns:a16="http://schemas.microsoft.com/office/drawing/2014/main" val="4292722297"/>
                  </a:ext>
                </a:extLst>
              </a:tr>
              <a:tr h="572555">
                <a:tc>
                  <a:txBody>
                    <a:bodyPr/>
                    <a:lstStyle/>
                    <a:p>
                      <a:pPr algn="l" fontAlgn="b"/>
                      <a:r>
                        <a:rPr lang="en-US" sz="2900" u="none" strike="noStrike">
                          <a:effectLst/>
                        </a:rPr>
                        <a:t>Middle East and North Africa</a:t>
                      </a:r>
                      <a:endParaRPr lang="en-US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515" marR="25515" marT="255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dirty="0">
                          <a:effectLst/>
                        </a:rPr>
                        <a:t>-0.06</a:t>
                      </a:r>
                      <a:endParaRPr 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25515" marR="25515" marT="25515" marB="0" anchor="b"/>
                </a:tc>
                <a:extLst>
                  <a:ext uri="{0D108BD9-81ED-4DB2-BD59-A6C34878D82A}">
                    <a16:rowId xmlns:a16="http://schemas.microsoft.com/office/drawing/2014/main" val="612976427"/>
                  </a:ext>
                </a:extLst>
              </a:tr>
              <a:tr h="572555">
                <a:tc>
                  <a:txBody>
                    <a:bodyPr/>
                    <a:lstStyle/>
                    <a:p>
                      <a:pPr algn="l" fontAlgn="b"/>
                      <a:r>
                        <a:rPr lang="en-US" sz="2900" u="none" strike="noStrike">
                          <a:effectLst/>
                        </a:rPr>
                        <a:t>Australia and Oceania</a:t>
                      </a:r>
                      <a:endParaRPr lang="en-US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515" marR="25515" marT="255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dirty="0">
                          <a:effectLst/>
                        </a:rPr>
                        <a:t>-0.04</a:t>
                      </a:r>
                      <a:endParaRPr 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25515" marR="25515" marT="25515" marB="0" anchor="b"/>
                </a:tc>
                <a:extLst>
                  <a:ext uri="{0D108BD9-81ED-4DB2-BD59-A6C34878D82A}">
                    <a16:rowId xmlns:a16="http://schemas.microsoft.com/office/drawing/2014/main" val="244390542"/>
                  </a:ext>
                </a:extLst>
              </a:tr>
              <a:tr h="572555">
                <a:tc>
                  <a:txBody>
                    <a:bodyPr/>
                    <a:lstStyle/>
                    <a:p>
                      <a:pPr algn="l" fontAlgn="b"/>
                      <a:r>
                        <a:rPr lang="en-US" sz="2900" u="none" strike="noStrike">
                          <a:effectLst/>
                        </a:rPr>
                        <a:t>Europe</a:t>
                      </a:r>
                      <a:endParaRPr lang="en-US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515" marR="25515" marT="255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dirty="0">
                          <a:effectLst/>
                        </a:rPr>
                        <a:t>-0.04</a:t>
                      </a:r>
                      <a:endParaRPr 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25515" marR="25515" marT="25515" marB="0" anchor="b"/>
                </a:tc>
                <a:extLst>
                  <a:ext uri="{0D108BD9-81ED-4DB2-BD59-A6C34878D82A}">
                    <a16:rowId xmlns:a16="http://schemas.microsoft.com/office/drawing/2014/main" val="436470535"/>
                  </a:ext>
                </a:extLst>
              </a:tr>
              <a:tr h="572555">
                <a:tc>
                  <a:txBody>
                    <a:bodyPr/>
                    <a:lstStyle/>
                    <a:p>
                      <a:pPr algn="l" fontAlgn="b"/>
                      <a:r>
                        <a:rPr lang="en-US" sz="2900" u="none" strike="noStrike">
                          <a:effectLst/>
                        </a:rPr>
                        <a:t>Asia</a:t>
                      </a:r>
                      <a:endParaRPr lang="en-US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515" marR="25515" marT="255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dirty="0">
                          <a:effectLst/>
                        </a:rPr>
                        <a:t>-0.02</a:t>
                      </a:r>
                      <a:endParaRPr 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25515" marR="25515" marT="25515" marB="0" anchor="b"/>
                </a:tc>
                <a:extLst>
                  <a:ext uri="{0D108BD9-81ED-4DB2-BD59-A6C34878D82A}">
                    <a16:rowId xmlns:a16="http://schemas.microsoft.com/office/drawing/2014/main" val="275582941"/>
                  </a:ext>
                </a:extLst>
              </a:tr>
              <a:tr h="572555">
                <a:tc>
                  <a:txBody>
                    <a:bodyPr/>
                    <a:lstStyle/>
                    <a:p>
                      <a:pPr algn="l" fontAlgn="b"/>
                      <a:r>
                        <a:rPr lang="en-US" sz="2900" u="none" strike="noStrike">
                          <a:effectLst/>
                        </a:rPr>
                        <a:t>Sub-Saharan Africa</a:t>
                      </a:r>
                      <a:endParaRPr lang="en-US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515" marR="25515" marT="255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dirty="0">
                          <a:effectLst/>
                        </a:rPr>
                        <a:t>0.03</a:t>
                      </a:r>
                      <a:endParaRPr 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25515" marR="25515" marT="25515" marB="0" anchor="b"/>
                </a:tc>
                <a:extLst>
                  <a:ext uri="{0D108BD9-81ED-4DB2-BD59-A6C34878D82A}">
                    <a16:rowId xmlns:a16="http://schemas.microsoft.com/office/drawing/2014/main" val="1616513390"/>
                  </a:ext>
                </a:extLst>
              </a:tr>
              <a:tr h="572555">
                <a:tc>
                  <a:txBody>
                    <a:bodyPr/>
                    <a:lstStyle/>
                    <a:p>
                      <a:pPr algn="l" fontAlgn="b"/>
                      <a:r>
                        <a:rPr lang="en-US" sz="2900" u="none" strike="noStrike">
                          <a:effectLst/>
                        </a:rPr>
                        <a:t>North America</a:t>
                      </a:r>
                      <a:endParaRPr lang="en-US" sz="2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5515" marR="25515" marT="2551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900" u="none" strike="noStrike" dirty="0">
                          <a:effectLst/>
                        </a:rPr>
                        <a:t>0.23</a:t>
                      </a:r>
                      <a:endParaRPr lang="en-US" sz="29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25515" marR="25515" marT="25515" marB="0" anchor="b"/>
                </a:tc>
                <a:extLst>
                  <a:ext uri="{0D108BD9-81ED-4DB2-BD59-A6C34878D82A}">
                    <a16:rowId xmlns:a16="http://schemas.microsoft.com/office/drawing/2014/main" val="1133036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7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0BD3DBC-0A87-1B51-262B-DBD261AC5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AA49D0-3FA9-5887-F06E-43EFDD938721}"/>
              </a:ext>
            </a:extLst>
          </p:cNvPr>
          <p:cNvGraphicFramePr>
            <a:graphicFrameLocks noGrp="1"/>
          </p:cNvGraphicFramePr>
          <p:nvPr/>
        </p:nvGraphicFramePr>
        <p:xfrm>
          <a:off x="2986088" y="2033396"/>
          <a:ext cx="6343650" cy="1808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650">
                  <a:extLst>
                    <a:ext uri="{9D8B030D-6E8A-4147-A177-3AD203B41FA5}">
                      <a16:colId xmlns:a16="http://schemas.microsoft.com/office/drawing/2014/main" val="3707341453"/>
                    </a:ext>
                  </a:extLst>
                </a:gridCol>
              </a:tblGrid>
              <a:tr h="11670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2014 Q3 OFFLINE SALES - LIBERIA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3528153600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300" u="none" strike="noStrike" dirty="0">
                          <a:effectLst/>
                        </a:rPr>
                        <a:t>4828</a:t>
                      </a:r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Dialog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14123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31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248</Words>
  <Application>Microsoft Macintosh PowerPoint</Application>
  <PresentationFormat>Widescreen</PresentationFormat>
  <Paragraphs>178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Dialog</vt:lpstr>
      <vt:lpstr>Office Theme</vt:lpstr>
      <vt:lpstr>MIDTERM – CARLOS OLIVELLA (CEO5302)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– CARLOS OLIVELLA (CEO5302) </dc:title>
  <dc:creator>angela lora</dc:creator>
  <cp:lastModifiedBy>angela lora</cp:lastModifiedBy>
  <cp:revision>3</cp:revision>
  <dcterms:created xsi:type="dcterms:W3CDTF">2022-07-30T18:40:44Z</dcterms:created>
  <dcterms:modified xsi:type="dcterms:W3CDTF">2023-02-19T00:21:13Z</dcterms:modified>
</cp:coreProperties>
</file>