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0" r:id="rId3"/>
    <p:sldId id="261" r:id="rId4"/>
    <p:sldId id="285" r:id="rId5"/>
    <p:sldId id="262" r:id="rId6"/>
    <p:sldId id="286" r:id="rId7"/>
    <p:sldId id="263" r:id="rId8"/>
    <p:sldId id="287" r:id="rId9"/>
    <p:sldId id="288" r:id="rId10"/>
    <p:sldId id="289" r:id="rId11"/>
  </p:sldIdLst>
  <p:sldSz cx="15122525" cy="7921625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000000"/>
          </p15:clr>
        </p15:guide>
        <p15:guide id="2" pos="4763">
          <p15:clr>
            <a:srgbClr val="0000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Z" initials="F" lastIdx="1" clrIdx="0">
    <p:extLst>
      <p:ext uri="{19B8F6BF-5375-455C-9EA6-DF929625EA0E}">
        <p15:presenceInfo xmlns:p15="http://schemas.microsoft.com/office/powerpoint/2012/main" userId="FR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8" y="348"/>
      </p:cViewPr>
      <p:guideLst>
        <p:guide orient="horz" pos="2472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04T22:41:20.529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7163" y="685800"/>
            <a:ext cx="65436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0ed0b217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80ed0b217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8072d242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98072d242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58166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8072d242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98072d242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8072d242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98072d242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8072d242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98072d242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37237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8072d2428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98072d2428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8072d242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98072d242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852849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8072d2428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98072d2428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8072d2428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98072d2428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062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8072d242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98072d242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00527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515509" y="1146737"/>
            <a:ext cx="14091599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15496" y="4364902"/>
            <a:ext cx="14091599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515496" y="1703569"/>
            <a:ext cx="14091599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515496" y="4854816"/>
            <a:ext cx="14091599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ctr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15496" y="3312575"/>
            <a:ext cx="14091599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7991917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515496" y="855693"/>
            <a:ext cx="4644000" cy="11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515496" y="2140156"/>
            <a:ext cx="4644000" cy="4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10785" y="693287"/>
            <a:ext cx="10531200" cy="6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7561263" y="-193"/>
            <a:ext cx="7561200" cy="79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39089" y="1899242"/>
            <a:ext cx="6690000" cy="22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439089" y="4317082"/>
            <a:ext cx="6690000" cy="19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169041" y="1115165"/>
            <a:ext cx="6345600" cy="56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515496" y="6515608"/>
            <a:ext cx="99210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●"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4650" algn="l" rtl="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github.com/CarlosOmarRamirezZaragoza/Deserci-n-en-escuelas-de-jalisco-2018/blob/main/ProyectoFinal.ipynb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C1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1131994" y="5806420"/>
            <a:ext cx="8144085" cy="1417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Análisis de datos</a:t>
            </a:r>
            <a:endParaRPr lang="es-MX" sz="32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Carlos Omar Ramirez Zaragoza</a:t>
            </a:r>
            <a:endParaRPr sz="32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925971"/>
            <a:ext cx="182144" cy="2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86526" y="773525"/>
            <a:ext cx="2369774" cy="126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F096ACFD-02FC-4536-9FAD-9BA102CF441C}"/>
              </a:ext>
            </a:extLst>
          </p:cNvPr>
          <p:cNvGrpSpPr/>
          <p:nvPr/>
        </p:nvGrpSpPr>
        <p:grpSpPr>
          <a:xfrm>
            <a:off x="1131994" y="3019998"/>
            <a:ext cx="11401800" cy="1721813"/>
            <a:chOff x="1131994" y="3019998"/>
            <a:chExt cx="11401800" cy="1721813"/>
          </a:xfrm>
        </p:grpSpPr>
        <p:sp>
          <p:nvSpPr>
            <p:cNvPr id="58" name="Google Shape;58;p13"/>
            <p:cNvSpPr txBox="1"/>
            <p:nvPr/>
          </p:nvSpPr>
          <p:spPr>
            <a:xfrm>
              <a:off x="1131994" y="3019998"/>
              <a:ext cx="11401800" cy="1721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7725" tIns="147725" rIns="147725" bIns="147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500"/>
                <a:buFont typeface="Arial"/>
                <a:buNone/>
              </a:pPr>
              <a:r>
                <a:rPr lang="es-MX" sz="6500" b="1" i="0" u="none" strike="noStrike" cap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Deserción en escuelas de Jalisco 2018</a:t>
              </a:r>
              <a:endParaRPr sz="6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7ED1F521-8599-40AF-9978-C8BA50269380}"/>
                </a:ext>
              </a:extLst>
            </p:cNvPr>
            <p:cNvGrpSpPr/>
            <p:nvPr/>
          </p:nvGrpSpPr>
          <p:grpSpPr>
            <a:xfrm>
              <a:off x="1308838" y="3733752"/>
              <a:ext cx="5193562" cy="997898"/>
              <a:chOff x="1308838" y="3733752"/>
              <a:chExt cx="5193562" cy="997898"/>
            </a:xfrm>
          </p:grpSpPr>
          <p:cxnSp>
            <p:nvCxnSpPr>
              <p:cNvPr id="63" name="Google Shape;63;p13"/>
              <p:cNvCxnSpPr>
                <a:cxnSpLocks/>
              </p:cNvCxnSpPr>
              <p:nvPr/>
            </p:nvCxnSpPr>
            <p:spPr>
              <a:xfrm>
                <a:off x="1308838" y="3733752"/>
                <a:ext cx="4411242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4B22F4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" name="Google Shape;63;p13">
                <a:extLst>
                  <a:ext uri="{FF2B5EF4-FFF2-40B4-BE49-F238E27FC236}">
                    <a16:creationId xmlns:a16="http://schemas.microsoft.com/office/drawing/2014/main" id="{9F4EFFBD-C095-4533-932A-49AC010B94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8838" y="4731650"/>
                <a:ext cx="5193562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4B22F4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13943866" y="-1"/>
            <a:ext cx="1178657" cy="79216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2059968" y="3282570"/>
            <a:ext cx="6008266" cy="1334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Gracias</a:t>
            </a:r>
            <a:endParaRPr sz="6800" b="1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8" name="Google Shape;10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0925" y="432666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7"/>
          <p:cNvCxnSpPr/>
          <p:nvPr/>
        </p:nvCxnSpPr>
        <p:spPr>
          <a:xfrm>
            <a:off x="14475844" y="-11"/>
            <a:ext cx="0" cy="2549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" name="Google Shape;395;p38">
            <a:extLst>
              <a:ext uri="{FF2B5EF4-FFF2-40B4-BE49-F238E27FC236}">
                <a16:creationId xmlns:a16="http://schemas.microsoft.com/office/drawing/2014/main" id="{BAD3B96C-D050-4148-99F1-FFEF8DB7DB4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68387" y="5188209"/>
            <a:ext cx="3384330" cy="200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489;p41">
            <a:extLst>
              <a:ext uri="{FF2B5EF4-FFF2-40B4-BE49-F238E27FC236}">
                <a16:creationId xmlns:a16="http://schemas.microsoft.com/office/drawing/2014/main" id="{AB7625BF-D884-4992-83D4-89DB4C7C553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92501" y="2901792"/>
            <a:ext cx="2151465" cy="2095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091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1898824" y="3217540"/>
            <a:ext cx="7214400" cy="1334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Problemática</a:t>
            </a:r>
            <a:endParaRPr sz="6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8" name="Google Shape;10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7"/>
          <p:cNvCxnSpPr/>
          <p:nvPr/>
        </p:nvCxnSpPr>
        <p:spPr>
          <a:xfrm>
            <a:off x="14475844" y="-11"/>
            <a:ext cx="0" cy="2549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" name="Google Shape;216;p26">
            <a:extLst>
              <a:ext uri="{FF2B5EF4-FFF2-40B4-BE49-F238E27FC236}">
                <a16:creationId xmlns:a16="http://schemas.microsoft.com/office/drawing/2014/main" id="{28FA9D85-6CCC-40DA-9247-B0B795438DC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13152" y="2284904"/>
            <a:ext cx="3402760" cy="3402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18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Problemática</a:t>
            </a:r>
            <a:endParaRPr sz="2300" b="0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98;p16">
            <a:extLst>
              <a:ext uri="{FF2B5EF4-FFF2-40B4-BE49-F238E27FC236}">
                <a16:creationId xmlns:a16="http://schemas.microsoft.com/office/drawing/2014/main" id="{3F8DF84E-3EC8-4DFA-8333-1AFB8D381E19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13787" y="1938739"/>
            <a:ext cx="3735225" cy="37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D8B0131-FA44-4120-9D8D-2E6E1029C206}"/>
              </a:ext>
            </a:extLst>
          </p:cNvPr>
          <p:cNvSpPr txBox="1"/>
          <p:nvPr/>
        </p:nvSpPr>
        <p:spPr>
          <a:xfrm>
            <a:off x="5866993" y="2191097"/>
            <a:ext cx="73619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>
                <a:solidFill>
                  <a:schemeClr val="tx1"/>
                </a:solidFill>
              </a:rPr>
              <a:t>Desde hace tiempo se ha visto la deserción de los alumnos con el paso de los ciclos escolares. </a:t>
            </a:r>
          </a:p>
          <a:p>
            <a:pPr algn="just"/>
            <a:endParaRPr lang="es-MX" sz="3200" dirty="0">
              <a:solidFill>
                <a:schemeClr val="tx1"/>
              </a:solidFill>
            </a:endParaRPr>
          </a:p>
          <a:p>
            <a:pPr algn="just"/>
            <a:r>
              <a:rPr lang="es-MX" sz="3200" dirty="0">
                <a:solidFill>
                  <a:schemeClr val="tx1"/>
                </a:solidFill>
              </a:rPr>
              <a:t>Por lo cual se busca definir las razones principales por lo que un alumno deja los estudios.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11601449" y="-13075"/>
            <a:ext cx="3521075" cy="7934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1773094" y="3287205"/>
            <a:ext cx="4501976" cy="1334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Solución</a:t>
            </a:r>
            <a:endParaRPr sz="6800" b="1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8" name="Google Shape;10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0925" y="432666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7"/>
          <p:cNvCxnSpPr/>
          <p:nvPr/>
        </p:nvCxnSpPr>
        <p:spPr>
          <a:xfrm>
            <a:off x="14475844" y="-11"/>
            <a:ext cx="0" cy="2549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" name="Google Shape;201;p25">
            <a:extLst>
              <a:ext uri="{FF2B5EF4-FFF2-40B4-BE49-F238E27FC236}">
                <a16:creationId xmlns:a16="http://schemas.microsoft.com/office/drawing/2014/main" id="{E70F1931-AB6A-4FEF-86D7-27C68B4E2838}"/>
              </a:ext>
            </a:extLst>
          </p:cNvPr>
          <p:cNvPicPr preferRelativeResize="0"/>
          <p:nvPr/>
        </p:nvPicPr>
        <p:blipFill rotWithShape="1">
          <a:blip r:embed="rId5">
            <a:alphaModFix amt="50000"/>
          </a:blip>
          <a:srcRect t="199" b="208"/>
          <a:stretch/>
        </p:blipFill>
        <p:spPr>
          <a:xfrm>
            <a:off x="7781360" y="882271"/>
            <a:ext cx="6734005" cy="63242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220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19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" name="Google Shape;129;p19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80" y="687748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Solución</a:t>
            </a:r>
            <a:endParaRPr sz="2300" b="0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5897880" y="1879201"/>
            <a:ext cx="7768947" cy="416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rgbClr val="2B303C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Realizar un análisis de los datos obtenido de </a:t>
            </a:r>
            <a:r>
              <a:rPr lang="es-MX" sz="3200" dirty="0" err="1">
                <a:solidFill>
                  <a:srgbClr val="2B303C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kaggle</a:t>
            </a:r>
            <a:r>
              <a:rPr lang="es-MX" sz="3200" dirty="0">
                <a:solidFill>
                  <a:srgbClr val="2B303C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</a:pPr>
            <a:endParaRPr lang="es-MX" sz="3200" dirty="0">
              <a:solidFill>
                <a:srgbClr val="2B303C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rgbClr val="2B303C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Utilizando Python y algunas librerías como </a:t>
            </a:r>
            <a:r>
              <a:rPr lang="es-MX" sz="3200" dirty="0" err="1">
                <a:solidFill>
                  <a:srgbClr val="2B303C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Matplotlib</a:t>
            </a:r>
            <a:r>
              <a:rPr lang="es-MX" sz="3200" dirty="0">
                <a:solidFill>
                  <a:srgbClr val="2B303C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se realizo un filtrado y análisis de los datos, convirtiéndolos en información  relevante.</a:t>
            </a:r>
            <a:endParaRPr sz="2600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3275" y="6515100"/>
            <a:ext cx="3601595" cy="718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431;p40">
            <a:extLst>
              <a:ext uri="{FF2B5EF4-FFF2-40B4-BE49-F238E27FC236}">
                <a16:creationId xmlns:a16="http://schemas.microsoft.com/office/drawing/2014/main" id="{0D0CEEDB-8CCD-4F63-8BAC-7153DC40D62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19742" y="2075388"/>
            <a:ext cx="4729546" cy="3770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12515850" y="-13075"/>
            <a:ext cx="2606674" cy="7934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1773094" y="3287205"/>
            <a:ext cx="6008266" cy="1334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Producto</a:t>
            </a:r>
            <a:endParaRPr sz="6800" b="1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8" name="Google Shape;10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0925" y="432666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7"/>
          <p:cNvCxnSpPr/>
          <p:nvPr/>
        </p:nvCxnSpPr>
        <p:spPr>
          <a:xfrm>
            <a:off x="14475844" y="-11"/>
            <a:ext cx="0" cy="2549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" name="Google Shape;502;p41">
            <a:extLst>
              <a:ext uri="{FF2B5EF4-FFF2-40B4-BE49-F238E27FC236}">
                <a16:creationId xmlns:a16="http://schemas.microsoft.com/office/drawing/2014/main" id="{7AEE7180-CDB5-4599-A564-026BF86599C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69630" y="4103927"/>
            <a:ext cx="3862623" cy="2755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504;p41">
            <a:extLst>
              <a:ext uri="{FF2B5EF4-FFF2-40B4-BE49-F238E27FC236}">
                <a16:creationId xmlns:a16="http://schemas.microsoft.com/office/drawing/2014/main" id="{965F4DDE-790F-4619-A651-3A01E3E6BB0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14556" y="1714500"/>
            <a:ext cx="2617697" cy="2765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369;p36">
            <a:extLst>
              <a:ext uri="{FF2B5EF4-FFF2-40B4-BE49-F238E27FC236}">
                <a16:creationId xmlns:a16="http://schemas.microsoft.com/office/drawing/2014/main" id="{BBCB6C56-6260-44DF-92B8-5FED924EDA6E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23987" y="4328110"/>
            <a:ext cx="1430575" cy="829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9609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2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2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Producto</a:t>
            </a:r>
            <a:endParaRPr sz="2300" b="0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Total de escuelas en Jalisco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2FA5064-3848-47EE-9B9E-BD7FBD128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4098" y="1541619"/>
            <a:ext cx="7301887" cy="48383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2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2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Producto</a:t>
            </a:r>
            <a:endParaRPr sz="2300" b="0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E07C5E6-9592-4733-8BBB-16025E73F2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832" y="1524841"/>
            <a:ext cx="6854837" cy="470529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96D6A6F-5FA3-4B35-A808-0DE3DCF90403}"/>
              </a:ext>
            </a:extLst>
          </p:cNvPr>
          <p:cNvSpPr txBox="1"/>
          <p:nvPr/>
        </p:nvSpPr>
        <p:spPr>
          <a:xfrm>
            <a:off x="8592939" y="2320087"/>
            <a:ext cx="49596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Total de alumnos de  30 escuelas diferentes dentro de la misma ciudad. “Guadalajara”</a:t>
            </a:r>
          </a:p>
          <a:p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Al pasar de grado los alumnos van disminuyendo y cada vez menos alumnos concluyen sus estudios </a:t>
            </a:r>
          </a:p>
        </p:txBody>
      </p:sp>
    </p:spTree>
    <p:extLst>
      <p:ext uri="{BB962C8B-B14F-4D97-AF65-F5344CB8AC3E}">
        <p14:creationId xmlns:p14="http://schemas.microsoft.com/office/powerpoint/2010/main" val="2249578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13247268" y="-11"/>
            <a:ext cx="1875255" cy="79216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1733665" y="3440044"/>
            <a:ext cx="6008266" cy="1334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Demo</a:t>
            </a:r>
            <a:endParaRPr sz="6800" b="1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07160" y="4411099"/>
            <a:ext cx="182144" cy="2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8" name="Google Shape;108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70925" y="432666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7"/>
          <p:cNvCxnSpPr/>
          <p:nvPr/>
        </p:nvCxnSpPr>
        <p:spPr>
          <a:xfrm>
            <a:off x="14475844" y="-11"/>
            <a:ext cx="0" cy="2549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" name="Google Shape;369;p36">
            <a:extLst>
              <a:ext uri="{FF2B5EF4-FFF2-40B4-BE49-F238E27FC236}">
                <a16:creationId xmlns:a16="http://schemas.microsoft.com/office/drawing/2014/main" id="{BBCB6C56-6260-44DF-92B8-5FED924EDA6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76460" y="4350089"/>
            <a:ext cx="1430575" cy="82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525;p41">
            <a:extLst>
              <a:ext uri="{FF2B5EF4-FFF2-40B4-BE49-F238E27FC236}">
                <a16:creationId xmlns:a16="http://schemas.microsoft.com/office/drawing/2014/main" id="{EED89481-36F3-4173-B576-27AEF9CD5566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68234" y="3448857"/>
            <a:ext cx="4234673" cy="3167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482;p41">
            <a:extLst>
              <a:ext uri="{FF2B5EF4-FFF2-40B4-BE49-F238E27FC236}">
                <a16:creationId xmlns:a16="http://schemas.microsoft.com/office/drawing/2014/main" id="{502C18F6-EF28-4EF5-9ACB-9F3C1615A9A7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966960" y="1508760"/>
            <a:ext cx="2057400" cy="17784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487CBE0-AB54-4E39-8B78-5FF8CA068E57}"/>
              </a:ext>
            </a:extLst>
          </p:cNvPr>
          <p:cNvSpPr txBox="1"/>
          <p:nvPr/>
        </p:nvSpPr>
        <p:spPr>
          <a:xfrm>
            <a:off x="1609527" y="5361063"/>
            <a:ext cx="7443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>
                <a:solidFill>
                  <a:schemeClr val="bg1"/>
                </a:solidFill>
              </a:rPr>
              <a:t>https://github.com/CarlosOmarRamirezZaragoza/Deserci-n-en-escuelas-de-jalisco-2018/blob/main/ProyectoFinal.ipynb</a:t>
            </a:r>
          </a:p>
        </p:txBody>
      </p:sp>
    </p:spTree>
    <p:extLst>
      <p:ext uri="{BB962C8B-B14F-4D97-AF65-F5344CB8AC3E}">
        <p14:creationId xmlns:p14="http://schemas.microsoft.com/office/powerpoint/2010/main" val="25306138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240</Words>
  <Application>Microsoft Office PowerPoint</Application>
  <PresentationFormat>Personalizado</PresentationFormat>
  <Paragraphs>28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Calibri</vt:lpstr>
      <vt:lpstr>Montserrat</vt:lpstr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FRZ</cp:lastModifiedBy>
  <cp:revision>7</cp:revision>
  <dcterms:modified xsi:type="dcterms:W3CDTF">2021-08-05T03:44:38Z</dcterms:modified>
</cp:coreProperties>
</file>