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68" r:id="rId2"/>
    <p:sldId id="269" r:id="rId3"/>
    <p:sldId id="267" r:id="rId4"/>
    <p:sldId id="266" r:id="rId5"/>
    <p:sldId id="270" r:id="rId6"/>
    <p:sldId id="274" r:id="rId7"/>
    <p:sldId id="258" r:id="rId8"/>
    <p:sldId id="275" r:id="rId9"/>
    <p:sldId id="277" r:id="rId10"/>
    <p:sldId id="276" r:id="rId11"/>
    <p:sldId id="261" r:id="rId12"/>
    <p:sldId id="278" r:id="rId13"/>
    <p:sldId id="264" r:id="rId14"/>
    <p:sldId id="279" r:id="rId15"/>
    <p:sldId id="28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77" autoAdjust="0"/>
    <p:restoredTop sz="94660"/>
  </p:normalViewPr>
  <p:slideViewPr>
    <p:cSldViewPr>
      <p:cViewPr varScale="1">
        <p:scale>
          <a:sx n="50" d="100"/>
          <a:sy n="50" d="100"/>
        </p:scale>
        <p:origin x="139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13B2E8-2111-4CC4-91B7-1F28096E78BE}" type="datetimeFigureOut">
              <a:rPr lang="en-IN" smtClean="0"/>
              <a:t>18-03-2021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882EA-F36A-4D2C-AB92-D7919CD2AA3A}" type="slidenum">
              <a:rPr lang="en-IN" smtClean="0"/>
              <a:t>‹nº›</a:t>
            </a:fld>
            <a:endParaRPr lang="en-IN"/>
          </a:p>
        </p:txBody>
      </p:sp>
    </p:spTree>
    <p:extLst>
      <p:ext uri="{BB962C8B-B14F-4D97-AF65-F5344CB8AC3E}">
        <p14:creationId xmlns:p14="http://schemas.microsoft.com/office/powerpoint/2010/main" val="1862368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4882EA-F36A-4D2C-AB92-D7919CD2AA3A}" type="slidenum">
              <a:rPr lang="en-IN" smtClean="0"/>
              <a:t>7</a:t>
            </a:fld>
            <a:endParaRPr lang="en-IN"/>
          </a:p>
        </p:txBody>
      </p:sp>
    </p:spTree>
    <p:extLst>
      <p:ext uri="{BB962C8B-B14F-4D97-AF65-F5344CB8AC3E}">
        <p14:creationId xmlns:p14="http://schemas.microsoft.com/office/powerpoint/2010/main" val="955446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4882EA-F36A-4D2C-AB92-D7919CD2AA3A}" type="slidenum">
              <a:rPr lang="en-IN" smtClean="0"/>
              <a:t>8</a:t>
            </a:fld>
            <a:endParaRPr lang="en-IN"/>
          </a:p>
        </p:txBody>
      </p:sp>
    </p:spTree>
    <p:extLst>
      <p:ext uri="{BB962C8B-B14F-4D97-AF65-F5344CB8AC3E}">
        <p14:creationId xmlns:p14="http://schemas.microsoft.com/office/powerpoint/2010/main" val="654972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4882EA-F36A-4D2C-AB92-D7919CD2AA3A}" type="slidenum">
              <a:rPr lang="en-IN" smtClean="0"/>
              <a:t>9</a:t>
            </a:fld>
            <a:endParaRPr lang="en-IN"/>
          </a:p>
        </p:txBody>
      </p:sp>
    </p:spTree>
    <p:extLst>
      <p:ext uri="{BB962C8B-B14F-4D97-AF65-F5344CB8AC3E}">
        <p14:creationId xmlns:p14="http://schemas.microsoft.com/office/powerpoint/2010/main" val="1208137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729A3502-E470-4CCB-8DBB-104642E0A760}" type="datetimeFigureOut">
              <a:rPr lang="en-IN" smtClean="0"/>
              <a:t>18-03-2021</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9014A5D-3F95-4C0D-B8BE-4828F0ADC904}" type="slidenum">
              <a:rPr lang="en-IN" smtClean="0"/>
              <a:t>‹nº›</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9A3502-E470-4CCB-8DBB-104642E0A760}"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14A5D-3F95-4C0D-B8BE-4828F0ADC904}" type="slidenum">
              <a:rPr lang="en-IN" smtClean="0"/>
              <a:t>‹nº›</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9A3502-E470-4CCB-8DBB-104642E0A760}"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14A5D-3F95-4C0D-B8BE-4828F0ADC904}" type="slidenum">
              <a:rPr lang="en-IN" smtClean="0"/>
              <a:t>‹nº›</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9A3502-E470-4CCB-8DBB-104642E0A760}"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14A5D-3F95-4C0D-B8BE-4828F0ADC904}" type="slidenum">
              <a:rPr lang="en-IN" smtClean="0"/>
              <a:t>‹nº›</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29A3502-E470-4CCB-8DBB-104642E0A760}" type="datetimeFigureOut">
              <a:rPr lang="en-IN" smtClean="0"/>
              <a:t>18-03-2021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14A5D-3F95-4C0D-B8BE-4828F0ADC904}" type="slidenum">
              <a:rPr lang="en-IN" smtClean="0"/>
              <a:t>‹nº›</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29A3502-E470-4CCB-8DBB-104642E0A760}" type="datetimeFigureOut">
              <a:rPr lang="en-IN" smtClean="0"/>
              <a:t>18-03-2021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014A5D-3F95-4C0D-B8BE-4828F0ADC904}" type="slidenum">
              <a:rPr lang="en-IN" smtClean="0"/>
              <a:t>‹nº›</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29A3502-E470-4CCB-8DBB-104642E0A760}" type="datetimeFigureOut">
              <a:rPr lang="en-IN" smtClean="0"/>
              <a:t>18-03-2021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014A5D-3F95-4C0D-B8BE-4828F0ADC904}" type="slidenum">
              <a:rPr lang="en-IN" smtClean="0"/>
              <a:t>‹nº›</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729A3502-E470-4CCB-8DBB-104642E0A760}" type="datetimeFigureOut">
              <a:rPr lang="en-IN" smtClean="0"/>
              <a:t>18-03-2021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014A5D-3F95-4C0D-B8BE-4828F0ADC904}" type="slidenum">
              <a:rPr lang="en-IN" smtClean="0"/>
              <a:t>‹nº›</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729A3502-E470-4CCB-8DBB-104642E0A760}" type="datetimeFigureOut">
              <a:rPr lang="en-IN" smtClean="0"/>
              <a:t>18-03-2021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014A5D-3F95-4C0D-B8BE-4828F0ADC904}" type="slidenum">
              <a:rPr lang="en-IN" smtClean="0"/>
              <a:t>‹nº›</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29A3502-E470-4CCB-8DBB-104642E0A760}" type="datetimeFigureOut">
              <a:rPr lang="en-IN" smtClean="0"/>
              <a:t>18-03-2021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014A5D-3F95-4C0D-B8BE-4828F0ADC904}" type="slidenum">
              <a:rPr lang="en-IN" smtClean="0"/>
              <a:t>‹nº›</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729A3502-E470-4CCB-8DBB-104642E0A760}" type="datetimeFigureOut">
              <a:rPr lang="en-IN" smtClean="0"/>
              <a:t>18-03-2021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014A5D-3F95-4C0D-B8BE-4828F0ADC904}" type="slidenum">
              <a:rPr lang="en-IN" smtClean="0"/>
              <a:t>‹nº›</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29A3502-E470-4CCB-8DBB-104642E0A760}" type="datetimeFigureOut">
              <a:rPr lang="en-IN" smtClean="0"/>
              <a:t>18-03-2021</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9014A5D-3F95-4C0D-B8BE-4828F0ADC904}" type="slidenum">
              <a:rPr lang="en-IN" smtClean="0"/>
              <a:t>‹nº›</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216" y="1052736"/>
            <a:ext cx="7498080" cy="1143000"/>
          </a:xfrm>
        </p:spPr>
        <p:txBody>
          <a:bodyPr>
            <a:normAutofit fontScale="90000"/>
          </a:bodyPr>
          <a:lstStyle/>
          <a:p>
            <a:pPr marL="0" indent="0" algn="ctr"/>
            <a:r>
              <a:rPr lang="en-GB" sz="5400" b="1" dirty="0">
                <a:solidFill>
                  <a:srgbClr val="FFFF00"/>
                </a:solidFill>
              </a:rPr>
              <a:t> </a:t>
            </a:r>
            <a:r>
              <a:rPr lang="en-GB" sz="6000" b="1" i="1" u="sng" dirty="0"/>
              <a:t>CLOUD INFRASTRUCTURE</a:t>
            </a:r>
            <a:br>
              <a:rPr lang="en-GB" sz="6000" b="1" i="1" u="sng" dirty="0"/>
            </a:br>
            <a:br>
              <a:rPr lang="en-GB" sz="6000" b="1" i="1" u="sng" dirty="0"/>
            </a:br>
            <a:r>
              <a:rPr lang="en-GB" sz="6000" b="1" i="1" u="sng" dirty="0"/>
              <a:t> FINAL PROJECT</a:t>
            </a:r>
            <a:endParaRPr lang="en-GB" sz="6000" b="1" dirty="0">
              <a:solidFill>
                <a:schemeClr val="tx1"/>
              </a:solidFill>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7256" y="3789040"/>
            <a:ext cx="4253601" cy="3058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59616" y="3004210"/>
            <a:ext cx="4013239" cy="1569660"/>
          </a:xfrm>
          <a:prstGeom prst="rect">
            <a:avLst/>
          </a:prstGeom>
        </p:spPr>
        <p:txBody>
          <a:bodyPr wrap="square">
            <a:spAutoFit/>
          </a:bodyPr>
          <a:lstStyle/>
          <a:p>
            <a:pPr algn="ctr"/>
            <a:endParaRPr lang="en-GB" sz="3200" b="1" i="1" u="sng"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algn="ctr"/>
            <a:endParaRPr lang="en-GB" sz="3200" b="1" i="1" u="sng"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algn="ctr"/>
            <a:r>
              <a:rPr lang="en-GB" sz="3200" b="1" i="1" u="sng" dirty="0">
                <a:solidFill>
                  <a:schemeClr val="tx2">
                    <a:satMod val="130000"/>
                  </a:schemeClr>
                </a:solidFill>
                <a:effectLst>
                  <a:outerShdw blurRad="50000" dist="30000" dir="5400000" algn="tl" rotWithShape="0">
                    <a:srgbClr val="000000">
                      <a:alpha val="30000"/>
                    </a:srgbClr>
                  </a:outerShdw>
                </a:effectLst>
                <a:latin typeface="Calibri" panose="020F0502020204030204" pitchFamily="34" charset="0"/>
                <a:ea typeface="+mj-ea"/>
                <a:cs typeface="Calibri" panose="020F0502020204030204" pitchFamily="34" charset="0"/>
              </a:rPr>
              <a:t>CARLOS &amp; MOHAN</a:t>
            </a:r>
          </a:p>
        </p:txBody>
      </p:sp>
      <p:sp>
        <p:nvSpPr>
          <p:cNvPr id="3" name="AutoShape 2" descr="Communiqué de presse - AKKA technologies successfully raises a €450 million  schuldschein to finance its ambitious growth pla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205" y="5104127"/>
            <a:ext cx="26479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714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7D911-5B61-4FCF-9289-F3B5219E3DD1}"/>
              </a:ext>
            </a:extLst>
          </p:cNvPr>
          <p:cNvSpPr>
            <a:spLocks noGrp="1"/>
          </p:cNvSpPr>
          <p:nvPr>
            <p:ph type="title"/>
          </p:nvPr>
        </p:nvSpPr>
        <p:spPr/>
        <p:txBody>
          <a:bodyPr>
            <a:normAutofit/>
          </a:bodyPr>
          <a:lstStyle/>
          <a:p>
            <a:pPr algn="ctr"/>
            <a:r>
              <a:rPr lang="fr-FR" dirty="0"/>
              <a:t>ANSIBLE</a:t>
            </a:r>
          </a:p>
        </p:txBody>
      </p:sp>
      <p:sp>
        <p:nvSpPr>
          <p:cNvPr id="3" name="Marcador de Posição de Conteúdo 2">
            <a:extLst>
              <a:ext uri="{FF2B5EF4-FFF2-40B4-BE49-F238E27FC236}">
                <a16:creationId xmlns:a16="http://schemas.microsoft.com/office/drawing/2014/main" id="{67EE3D47-6BC8-44E7-BA81-00113F5BFE0B}"/>
              </a:ext>
            </a:extLst>
          </p:cNvPr>
          <p:cNvSpPr>
            <a:spLocks noGrp="1"/>
          </p:cNvSpPr>
          <p:nvPr>
            <p:ph idx="1"/>
          </p:nvPr>
        </p:nvSpPr>
        <p:spPr>
          <a:xfrm>
            <a:off x="1435608" y="1447800"/>
            <a:ext cx="7498080" cy="5135562"/>
          </a:xfrm>
        </p:spPr>
        <p:txBody>
          <a:bodyPr/>
          <a:lstStyle/>
          <a:p>
            <a:pPr marL="82296" indent="0">
              <a:buNone/>
            </a:pPr>
            <a:r>
              <a:rPr lang="fr-FR" dirty="0"/>
              <a:t> </a:t>
            </a:r>
            <a:r>
              <a:rPr lang="fr-FR" dirty="0" err="1"/>
              <a:t>Two</a:t>
            </a:r>
            <a:r>
              <a:rPr lang="fr-FR" dirty="0"/>
              <a:t> </a:t>
            </a:r>
            <a:r>
              <a:rPr lang="fr-FR" dirty="0" err="1"/>
              <a:t>playbooks</a:t>
            </a:r>
            <a:r>
              <a:rPr lang="fr-FR" dirty="0"/>
              <a:t> </a:t>
            </a:r>
            <a:r>
              <a:rPr lang="fr-FR" dirty="0" err="1"/>
              <a:t>were</a:t>
            </a:r>
            <a:r>
              <a:rPr lang="fr-FR" dirty="0"/>
              <a:t> </a:t>
            </a:r>
            <a:r>
              <a:rPr lang="fr-FR" dirty="0" err="1"/>
              <a:t>used</a:t>
            </a:r>
            <a:r>
              <a:rPr lang="fr-FR" dirty="0"/>
              <a:t>:</a:t>
            </a:r>
          </a:p>
          <a:p>
            <a:pPr>
              <a:buFontTx/>
              <a:buChar char="-"/>
            </a:pPr>
            <a:r>
              <a:rPr lang="fr-FR" dirty="0" err="1"/>
              <a:t>Webserver</a:t>
            </a:r>
            <a:r>
              <a:rPr lang="fr-FR" dirty="0"/>
              <a:t> and </a:t>
            </a:r>
            <a:r>
              <a:rPr lang="fr-FR" dirty="0" err="1"/>
              <a:t>Appserver</a:t>
            </a:r>
            <a:r>
              <a:rPr lang="fr-FR" dirty="0"/>
              <a:t>;</a:t>
            </a:r>
          </a:p>
          <a:p>
            <a:pPr>
              <a:buFontTx/>
              <a:buChar char="-"/>
            </a:pPr>
            <a:r>
              <a:rPr lang="fr-FR" dirty="0" err="1"/>
              <a:t>Database</a:t>
            </a:r>
            <a:r>
              <a:rPr lang="fr-FR" dirty="0"/>
              <a:t> Server;</a:t>
            </a:r>
          </a:p>
          <a:p>
            <a:pPr>
              <a:buFontTx/>
              <a:buChar char="-"/>
            </a:pPr>
            <a:endParaRPr lang="fr-FR" dirty="0"/>
          </a:p>
          <a:p>
            <a:pPr marL="82296" indent="0">
              <a:buNone/>
            </a:pPr>
            <a:r>
              <a:rPr lang="fr-FR" dirty="0"/>
              <a:t>Main </a:t>
            </a:r>
            <a:r>
              <a:rPr lang="fr-FR" dirty="0" err="1"/>
              <a:t>tasks</a:t>
            </a:r>
            <a:r>
              <a:rPr lang="fr-FR" dirty="0"/>
              <a:t> </a:t>
            </a:r>
            <a:r>
              <a:rPr lang="fr-FR" dirty="0" err="1"/>
              <a:t>used</a:t>
            </a:r>
            <a:r>
              <a:rPr lang="fr-FR" dirty="0"/>
              <a:t>:</a:t>
            </a:r>
          </a:p>
          <a:p>
            <a:pPr marL="82296" indent="0">
              <a:buNone/>
            </a:pPr>
            <a:r>
              <a:rPr lang="en-US" sz="1400" dirty="0"/>
              <a:t>Looks in specified path and replaces an expression/word with a desired one:</a:t>
            </a:r>
          </a:p>
          <a:p>
            <a:pPr marL="82296" indent="0">
              <a:buNone/>
            </a:pPr>
            <a:endParaRPr lang="en-US" sz="1400" dirty="0"/>
          </a:p>
          <a:p>
            <a:pPr marL="82296" indent="0">
              <a:buNone/>
            </a:pPr>
            <a:endParaRPr lang="en-US" sz="1400" dirty="0"/>
          </a:p>
          <a:p>
            <a:pPr marL="82296" indent="0">
              <a:buNone/>
            </a:pPr>
            <a:endParaRPr lang="en-US" sz="1400" dirty="0"/>
          </a:p>
          <a:p>
            <a:pPr marL="82296" indent="0">
              <a:buNone/>
            </a:pPr>
            <a:r>
              <a:rPr lang="fr-FR" sz="1400" dirty="0"/>
              <a:t>Downloads a git repository and stores </a:t>
            </a:r>
            <a:r>
              <a:rPr lang="fr-FR" sz="1400" dirty="0" err="1"/>
              <a:t>it</a:t>
            </a:r>
            <a:r>
              <a:rPr lang="fr-FR" sz="1400" dirty="0"/>
              <a:t> in a </a:t>
            </a:r>
            <a:r>
              <a:rPr lang="fr-FR" sz="1400" dirty="0" err="1"/>
              <a:t>desired</a:t>
            </a:r>
            <a:r>
              <a:rPr lang="fr-FR" sz="1400" dirty="0"/>
              <a:t> directory:</a:t>
            </a:r>
          </a:p>
          <a:p>
            <a:pPr marL="82296" indent="0">
              <a:buNone/>
            </a:pPr>
            <a:endParaRPr lang="fr-FR" dirty="0"/>
          </a:p>
        </p:txBody>
      </p:sp>
      <p:pic>
        <p:nvPicPr>
          <p:cNvPr id="5" name="Imagem 4">
            <a:extLst>
              <a:ext uri="{FF2B5EF4-FFF2-40B4-BE49-F238E27FC236}">
                <a16:creationId xmlns:a16="http://schemas.microsoft.com/office/drawing/2014/main" id="{64E27DBE-226B-425A-A8FF-7D679F87F27E}"/>
              </a:ext>
            </a:extLst>
          </p:cNvPr>
          <p:cNvPicPr>
            <a:picLocks noChangeAspect="1"/>
          </p:cNvPicPr>
          <p:nvPr/>
        </p:nvPicPr>
        <p:blipFill>
          <a:blip r:embed="rId2"/>
          <a:stretch>
            <a:fillRect/>
          </a:stretch>
        </p:blipFill>
        <p:spPr>
          <a:xfrm>
            <a:off x="1547664" y="4535573"/>
            <a:ext cx="5868144" cy="666575"/>
          </a:xfrm>
          <a:prstGeom prst="rect">
            <a:avLst/>
          </a:prstGeom>
        </p:spPr>
      </p:pic>
      <p:pic>
        <p:nvPicPr>
          <p:cNvPr id="11" name="Imagem 10">
            <a:extLst>
              <a:ext uri="{FF2B5EF4-FFF2-40B4-BE49-F238E27FC236}">
                <a16:creationId xmlns:a16="http://schemas.microsoft.com/office/drawing/2014/main" id="{E7968D65-5BBC-4505-99AE-23B44707B421}"/>
              </a:ext>
            </a:extLst>
          </p:cNvPr>
          <p:cNvPicPr>
            <a:picLocks noChangeAspect="1"/>
          </p:cNvPicPr>
          <p:nvPr/>
        </p:nvPicPr>
        <p:blipFill>
          <a:blip r:embed="rId3"/>
          <a:stretch>
            <a:fillRect/>
          </a:stretch>
        </p:blipFill>
        <p:spPr>
          <a:xfrm>
            <a:off x="1543715" y="5805264"/>
            <a:ext cx="4075956" cy="686553"/>
          </a:xfrm>
          <a:prstGeom prst="rect">
            <a:avLst/>
          </a:prstGeom>
        </p:spPr>
      </p:pic>
    </p:spTree>
    <p:extLst>
      <p:ext uri="{BB962C8B-B14F-4D97-AF65-F5344CB8AC3E}">
        <p14:creationId xmlns:p14="http://schemas.microsoft.com/office/powerpoint/2010/main" val="152414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ANSIBLE</a:t>
            </a:r>
          </a:p>
        </p:txBody>
      </p:sp>
      <p:sp>
        <p:nvSpPr>
          <p:cNvPr id="3" name="Content Placeholder 2"/>
          <p:cNvSpPr>
            <a:spLocks noGrp="1"/>
          </p:cNvSpPr>
          <p:nvPr>
            <p:ph idx="1"/>
          </p:nvPr>
        </p:nvSpPr>
        <p:spPr/>
        <p:txBody>
          <a:bodyPr>
            <a:normAutofit/>
          </a:bodyPr>
          <a:lstStyle/>
          <a:p>
            <a:pPr marL="82296" indent="0">
              <a:buNone/>
            </a:pPr>
            <a:r>
              <a:rPr lang="en-IN" sz="1400" dirty="0"/>
              <a:t>Enable/disable apache2 modules</a:t>
            </a:r>
          </a:p>
          <a:p>
            <a:pPr marL="82296" indent="0">
              <a:buNone/>
            </a:pPr>
            <a:endParaRPr lang="en-IN" sz="1400" dirty="0"/>
          </a:p>
          <a:p>
            <a:pPr marL="82296" indent="0">
              <a:buNone/>
            </a:pPr>
            <a:endParaRPr lang="en-IN" sz="1400" dirty="0"/>
          </a:p>
          <a:p>
            <a:pPr marL="82296" indent="0">
              <a:buNone/>
            </a:pPr>
            <a:endParaRPr lang="en-IN" sz="1400" dirty="0"/>
          </a:p>
          <a:p>
            <a:pPr marL="82296" indent="0">
              <a:buNone/>
            </a:pPr>
            <a:endParaRPr lang="en-IN" sz="1400" dirty="0"/>
          </a:p>
          <a:p>
            <a:pPr marL="82296" indent="0">
              <a:buNone/>
            </a:pPr>
            <a:endParaRPr lang="en-IN" sz="1400" dirty="0"/>
          </a:p>
          <a:p>
            <a:pPr marL="82296" indent="0">
              <a:buNone/>
            </a:pPr>
            <a:endParaRPr lang="en-IN" sz="1400" dirty="0"/>
          </a:p>
          <a:p>
            <a:pPr marL="82296" indent="0">
              <a:buNone/>
            </a:pPr>
            <a:r>
              <a:rPr lang="en-IN" sz="1400" dirty="0"/>
              <a:t>Download a file from an </a:t>
            </a:r>
            <a:r>
              <a:rPr lang="en-IN" sz="1400" dirty="0" err="1"/>
              <a:t>url</a:t>
            </a:r>
            <a:r>
              <a:rPr lang="en-IN" sz="1400" dirty="0"/>
              <a:t> link into a specified directory </a:t>
            </a:r>
          </a:p>
          <a:p>
            <a:pPr marL="82296" indent="0">
              <a:buNone/>
            </a:pPr>
            <a:endParaRPr lang="en-IN" sz="1400" dirty="0"/>
          </a:p>
          <a:p>
            <a:pPr marL="82296" indent="0">
              <a:buNone/>
            </a:pPr>
            <a:endParaRPr lang="en-IN" sz="1400" dirty="0"/>
          </a:p>
          <a:p>
            <a:pPr marL="82296" indent="0">
              <a:buNone/>
            </a:pPr>
            <a:endParaRPr lang="en-IN" sz="1400" dirty="0"/>
          </a:p>
          <a:p>
            <a:pPr marL="82296" indent="0">
              <a:buNone/>
            </a:pPr>
            <a:endParaRPr lang="en-IN" sz="1400" dirty="0"/>
          </a:p>
          <a:p>
            <a:pPr marL="82296" indent="0">
              <a:buNone/>
            </a:pPr>
            <a:r>
              <a:rPr lang="en-IN" sz="1400" dirty="0"/>
              <a:t>Creation of an user in MySQL database:</a:t>
            </a:r>
          </a:p>
          <a:p>
            <a:pPr marL="82296" indent="0">
              <a:buNone/>
            </a:pPr>
            <a:endParaRPr lang="en-IN" sz="2400" dirty="0"/>
          </a:p>
          <a:p>
            <a:endParaRPr lang="en-IN" sz="2400" dirty="0"/>
          </a:p>
          <a:p>
            <a:endParaRPr lang="en-IN" dirty="0"/>
          </a:p>
          <a:p>
            <a:endParaRPr lang="en-IN" dirty="0"/>
          </a:p>
          <a:p>
            <a:pPr marL="82296" indent="0">
              <a:buNone/>
            </a:pPr>
            <a:endParaRPr lang="en-IN" dirty="0"/>
          </a:p>
          <a:p>
            <a:pPr marL="0" indent="0">
              <a:buNone/>
            </a:pPr>
            <a:endParaRPr lang="en-IN" dirty="0"/>
          </a:p>
          <a:p>
            <a:endParaRPr lang="en-IN" dirty="0"/>
          </a:p>
        </p:txBody>
      </p:sp>
      <p:pic>
        <p:nvPicPr>
          <p:cNvPr id="7" name="Imagem 6">
            <a:extLst>
              <a:ext uri="{FF2B5EF4-FFF2-40B4-BE49-F238E27FC236}">
                <a16:creationId xmlns:a16="http://schemas.microsoft.com/office/drawing/2014/main" id="{86F2D356-BE4D-4A91-92CE-DD61A73E67AF}"/>
              </a:ext>
            </a:extLst>
          </p:cNvPr>
          <p:cNvPicPr>
            <a:picLocks noChangeAspect="1"/>
          </p:cNvPicPr>
          <p:nvPr/>
        </p:nvPicPr>
        <p:blipFill>
          <a:blip r:embed="rId2"/>
          <a:stretch>
            <a:fillRect/>
          </a:stretch>
        </p:blipFill>
        <p:spPr>
          <a:xfrm>
            <a:off x="1619672" y="1700808"/>
            <a:ext cx="4171950" cy="1543050"/>
          </a:xfrm>
          <a:prstGeom prst="rect">
            <a:avLst/>
          </a:prstGeom>
        </p:spPr>
      </p:pic>
      <p:pic>
        <p:nvPicPr>
          <p:cNvPr id="9" name="Imagem 8">
            <a:extLst>
              <a:ext uri="{FF2B5EF4-FFF2-40B4-BE49-F238E27FC236}">
                <a16:creationId xmlns:a16="http://schemas.microsoft.com/office/drawing/2014/main" id="{495284EB-E7F4-47BB-AB9D-955C6ACA5170}"/>
              </a:ext>
            </a:extLst>
          </p:cNvPr>
          <p:cNvPicPr>
            <a:picLocks noChangeAspect="1"/>
          </p:cNvPicPr>
          <p:nvPr/>
        </p:nvPicPr>
        <p:blipFill>
          <a:blip r:embed="rId3"/>
          <a:stretch>
            <a:fillRect/>
          </a:stretch>
        </p:blipFill>
        <p:spPr>
          <a:xfrm>
            <a:off x="1619672" y="3789040"/>
            <a:ext cx="6562725" cy="838200"/>
          </a:xfrm>
          <a:prstGeom prst="rect">
            <a:avLst/>
          </a:prstGeom>
        </p:spPr>
      </p:pic>
      <p:pic>
        <p:nvPicPr>
          <p:cNvPr id="13" name="Imagem 12">
            <a:extLst>
              <a:ext uri="{FF2B5EF4-FFF2-40B4-BE49-F238E27FC236}">
                <a16:creationId xmlns:a16="http://schemas.microsoft.com/office/drawing/2014/main" id="{6913113D-515A-426E-9171-4B80C08C079E}"/>
              </a:ext>
            </a:extLst>
          </p:cNvPr>
          <p:cNvPicPr>
            <a:picLocks noChangeAspect="1"/>
          </p:cNvPicPr>
          <p:nvPr/>
        </p:nvPicPr>
        <p:blipFill>
          <a:blip r:embed="rId4"/>
          <a:stretch>
            <a:fillRect/>
          </a:stretch>
        </p:blipFill>
        <p:spPr>
          <a:xfrm>
            <a:off x="1619672" y="5252755"/>
            <a:ext cx="2821235" cy="1310146"/>
          </a:xfrm>
          <a:prstGeom prst="rect">
            <a:avLst/>
          </a:prstGeom>
        </p:spPr>
      </p:pic>
    </p:spTree>
    <p:extLst>
      <p:ext uri="{BB962C8B-B14F-4D97-AF65-F5344CB8AC3E}">
        <p14:creationId xmlns:p14="http://schemas.microsoft.com/office/powerpoint/2010/main" val="748679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ANSIBLE</a:t>
            </a:r>
          </a:p>
        </p:txBody>
      </p:sp>
      <p:sp>
        <p:nvSpPr>
          <p:cNvPr id="3" name="Content Placeholder 2"/>
          <p:cNvSpPr>
            <a:spLocks noGrp="1"/>
          </p:cNvSpPr>
          <p:nvPr>
            <p:ph idx="1"/>
          </p:nvPr>
        </p:nvSpPr>
        <p:spPr/>
        <p:txBody>
          <a:bodyPr>
            <a:normAutofit/>
          </a:bodyPr>
          <a:lstStyle/>
          <a:p>
            <a:pPr marL="82296" indent="0">
              <a:buNone/>
            </a:pPr>
            <a:r>
              <a:rPr lang="en-IN" sz="1400" dirty="0"/>
              <a:t>Enable/disable apache2 modules</a:t>
            </a:r>
          </a:p>
          <a:p>
            <a:pPr marL="82296" indent="0">
              <a:buNone/>
            </a:pPr>
            <a:endParaRPr lang="en-IN" sz="1400" dirty="0"/>
          </a:p>
          <a:p>
            <a:pPr marL="82296" indent="0">
              <a:buNone/>
            </a:pPr>
            <a:endParaRPr lang="en-IN" sz="1400" dirty="0"/>
          </a:p>
          <a:p>
            <a:pPr marL="82296" indent="0">
              <a:buNone/>
            </a:pPr>
            <a:endParaRPr lang="en-IN" sz="1400" dirty="0"/>
          </a:p>
          <a:p>
            <a:pPr marL="82296" indent="0">
              <a:buNone/>
            </a:pPr>
            <a:endParaRPr lang="en-IN" sz="1400" dirty="0"/>
          </a:p>
          <a:p>
            <a:pPr marL="82296" indent="0">
              <a:buNone/>
            </a:pPr>
            <a:endParaRPr lang="en-IN" sz="1400" dirty="0"/>
          </a:p>
          <a:p>
            <a:pPr marL="82296" indent="0">
              <a:buNone/>
            </a:pPr>
            <a:endParaRPr lang="en-IN" sz="1400" dirty="0"/>
          </a:p>
          <a:p>
            <a:pPr marL="82296" indent="0">
              <a:buNone/>
            </a:pPr>
            <a:r>
              <a:rPr lang="en-IN" sz="1400" dirty="0"/>
              <a:t>Download a file from an </a:t>
            </a:r>
            <a:r>
              <a:rPr lang="en-IN" sz="1400" dirty="0" err="1"/>
              <a:t>url</a:t>
            </a:r>
            <a:r>
              <a:rPr lang="en-IN" sz="1400" dirty="0"/>
              <a:t> link into a specified directory </a:t>
            </a:r>
          </a:p>
          <a:p>
            <a:pPr marL="82296" indent="0">
              <a:buNone/>
            </a:pPr>
            <a:endParaRPr lang="en-IN" sz="1400" dirty="0"/>
          </a:p>
          <a:p>
            <a:pPr marL="82296" indent="0">
              <a:buNone/>
            </a:pPr>
            <a:endParaRPr lang="en-IN" sz="1400" dirty="0"/>
          </a:p>
          <a:p>
            <a:pPr marL="82296" indent="0">
              <a:buNone/>
            </a:pPr>
            <a:endParaRPr lang="en-IN" sz="1400" dirty="0"/>
          </a:p>
          <a:p>
            <a:pPr marL="82296" indent="0">
              <a:buNone/>
            </a:pPr>
            <a:endParaRPr lang="en-IN" sz="1400" dirty="0"/>
          </a:p>
          <a:p>
            <a:pPr marL="82296" indent="0">
              <a:buNone/>
            </a:pPr>
            <a:r>
              <a:rPr lang="en-IN" sz="1400" dirty="0"/>
              <a:t>Creation of an user in MySQL database:</a:t>
            </a:r>
          </a:p>
          <a:p>
            <a:pPr marL="82296" indent="0">
              <a:buNone/>
            </a:pPr>
            <a:endParaRPr lang="en-IN" sz="2400" dirty="0"/>
          </a:p>
          <a:p>
            <a:endParaRPr lang="en-IN" sz="2400" dirty="0"/>
          </a:p>
          <a:p>
            <a:endParaRPr lang="en-IN" dirty="0"/>
          </a:p>
          <a:p>
            <a:endParaRPr lang="en-IN" dirty="0"/>
          </a:p>
          <a:p>
            <a:pPr marL="82296" indent="0">
              <a:buNone/>
            </a:pPr>
            <a:endParaRPr lang="en-IN" dirty="0"/>
          </a:p>
          <a:p>
            <a:pPr marL="0" indent="0">
              <a:buNone/>
            </a:pPr>
            <a:endParaRPr lang="en-IN" dirty="0"/>
          </a:p>
          <a:p>
            <a:endParaRPr lang="en-IN" dirty="0"/>
          </a:p>
        </p:txBody>
      </p:sp>
      <p:pic>
        <p:nvPicPr>
          <p:cNvPr id="7" name="Imagem 6">
            <a:extLst>
              <a:ext uri="{FF2B5EF4-FFF2-40B4-BE49-F238E27FC236}">
                <a16:creationId xmlns:a16="http://schemas.microsoft.com/office/drawing/2014/main" id="{86F2D356-BE4D-4A91-92CE-DD61A73E67AF}"/>
              </a:ext>
            </a:extLst>
          </p:cNvPr>
          <p:cNvPicPr>
            <a:picLocks noChangeAspect="1"/>
          </p:cNvPicPr>
          <p:nvPr/>
        </p:nvPicPr>
        <p:blipFill>
          <a:blip r:embed="rId2"/>
          <a:stretch>
            <a:fillRect/>
          </a:stretch>
        </p:blipFill>
        <p:spPr>
          <a:xfrm>
            <a:off x="1619672" y="1700808"/>
            <a:ext cx="4171950" cy="1543050"/>
          </a:xfrm>
          <a:prstGeom prst="rect">
            <a:avLst/>
          </a:prstGeom>
        </p:spPr>
      </p:pic>
      <p:pic>
        <p:nvPicPr>
          <p:cNvPr id="9" name="Imagem 8">
            <a:extLst>
              <a:ext uri="{FF2B5EF4-FFF2-40B4-BE49-F238E27FC236}">
                <a16:creationId xmlns:a16="http://schemas.microsoft.com/office/drawing/2014/main" id="{495284EB-E7F4-47BB-AB9D-955C6ACA5170}"/>
              </a:ext>
            </a:extLst>
          </p:cNvPr>
          <p:cNvPicPr>
            <a:picLocks noChangeAspect="1"/>
          </p:cNvPicPr>
          <p:nvPr/>
        </p:nvPicPr>
        <p:blipFill>
          <a:blip r:embed="rId3"/>
          <a:stretch>
            <a:fillRect/>
          </a:stretch>
        </p:blipFill>
        <p:spPr>
          <a:xfrm>
            <a:off x="1619672" y="3789040"/>
            <a:ext cx="6562725" cy="838200"/>
          </a:xfrm>
          <a:prstGeom prst="rect">
            <a:avLst/>
          </a:prstGeom>
        </p:spPr>
      </p:pic>
      <p:pic>
        <p:nvPicPr>
          <p:cNvPr id="13" name="Imagem 12">
            <a:extLst>
              <a:ext uri="{FF2B5EF4-FFF2-40B4-BE49-F238E27FC236}">
                <a16:creationId xmlns:a16="http://schemas.microsoft.com/office/drawing/2014/main" id="{6913113D-515A-426E-9171-4B80C08C079E}"/>
              </a:ext>
            </a:extLst>
          </p:cNvPr>
          <p:cNvPicPr>
            <a:picLocks noChangeAspect="1"/>
          </p:cNvPicPr>
          <p:nvPr/>
        </p:nvPicPr>
        <p:blipFill>
          <a:blip r:embed="rId4"/>
          <a:stretch>
            <a:fillRect/>
          </a:stretch>
        </p:blipFill>
        <p:spPr>
          <a:xfrm>
            <a:off x="1619672" y="5252755"/>
            <a:ext cx="2821235" cy="1310146"/>
          </a:xfrm>
          <a:prstGeom prst="rect">
            <a:avLst/>
          </a:prstGeom>
        </p:spPr>
      </p:pic>
    </p:spTree>
    <p:extLst>
      <p:ext uri="{BB962C8B-B14F-4D97-AF65-F5344CB8AC3E}">
        <p14:creationId xmlns:p14="http://schemas.microsoft.com/office/powerpoint/2010/main" val="65326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ANSIBLE PLAYBOOK</a:t>
            </a:r>
          </a:p>
        </p:txBody>
      </p:sp>
      <p:sp>
        <p:nvSpPr>
          <p:cNvPr id="3" name="Content Placeholder 2"/>
          <p:cNvSpPr>
            <a:spLocks noGrp="1"/>
          </p:cNvSpPr>
          <p:nvPr>
            <p:ph idx="1"/>
          </p:nvPr>
        </p:nvSpPr>
        <p:spPr>
          <a:xfrm>
            <a:off x="1435608" y="1447800"/>
            <a:ext cx="2736810" cy="4800600"/>
          </a:xfrm>
        </p:spPr>
        <p:txBody>
          <a:bodyPr>
            <a:normAutofit/>
          </a:bodyPr>
          <a:lstStyle/>
          <a:p>
            <a:endParaRPr lang="en-IN" sz="2000" dirty="0"/>
          </a:p>
          <a:p>
            <a:endParaRPr lang="en-IN" sz="2400" dirty="0"/>
          </a:p>
          <a:p>
            <a:endParaRPr lang="en-IN" dirty="0"/>
          </a:p>
          <a:p>
            <a:endParaRPr lang="en-IN" dirty="0"/>
          </a:p>
          <a:p>
            <a:pPr marL="0" indent="0">
              <a:buNone/>
            </a:pPr>
            <a:endParaRPr lang="en-IN" dirty="0"/>
          </a:p>
          <a:p>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22" r="6244"/>
          <a:stretch/>
        </p:blipFill>
        <p:spPr bwMode="auto">
          <a:xfrm>
            <a:off x="3203848" y="2924944"/>
            <a:ext cx="3447834" cy="288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aixaDeTexto 6">
            <a:extLst>
              <a:ext uri="{FF2B5EF4-FFF2-40B4-BE49-F238E27FC236}">
                <a16:creationId xmlns:a16="http://schemas.microsoft.com/office/drawing/2014/main" id="{21036A8A-1FE6-4110-8909-4CF5DB6441D6}"/>
              </a:ext>
            </a:extLst>
          </p:cNvPr>
          <p:cNvSpPr txBox="1"/>
          <p:nvPr/>
        </p:nvSpPr>
        <p:spPr>
          <a:xfrm>
            <a:off x="1435608" y="2204864"/>
            <a:ext cx="6768752" cy="369332"/>
          </a:xfrm>
          <a:prstGeom prst="rect">
            <a:avLst/>
          </a:prstGeom>
          <a:noFill/>
        </p:spPr>
        <p:txBody>
          <a:bodyPr wrap="square" rtlCol="0">
            <a:spAutoFit/>
          </a:bodyPr>
          <a:lstStyle/>
          <a:p>
            <a:r>
              <a:rPr lang="fr-FR" dirty="0" err="1"/>
              <a:t>Three</a:t>
            </a:r>
            <a:r>
              <a:rPr lang="fr-FR" dirty="0"/>
              <a:t> tier app user interface </a:t>
            </a:r>
            <a:r>
              <a:rPr lang="fr-FR" dirty="0" err="1"/>
              <a:t>webpage</a:t>
            </a:r>
            <a:r>
              <a:rPr lang="fr-FR" dirty="0"/>
              <a:t>:</a:t>
            </a:r>
          </a:p>
        </p:txBody>
      </p:sp>
    </p:spTree>
    <p:extLst>
      <p:ext uri="{BB962C8B-B14F-4D97-AF65-F5344CB8AC3E}">
        <p14:creationId xmlns:p14="http://schemas.microsoft.com/office/powerpoint/2010/main" val="4188610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06926-B227-4079-82E6-A3A78317C175}"/>
              </a:ext>
            </a:extLst>
          </p:cNvPr>
          <p:cNvSpPr>
            <a:spLocks noGrp="1"/>
          </p:cNvSpPr>
          <p:nvPr>
            <p:ph type="title"/>
          </p:nvPr>
        </p:nvSpPr>
        <p:spPr/>
        <p:txBody>
          <a:bodyPr/>
          <a:lstStyle/>
          <a:p>
            <a:pPr algn="ctr"/>
            <a:r>
              <a:rPr lang="fr-FR" dirty="0"/>
              <a:t>Docker</a:t>
            </a:r>
          </a:p>
        </p:txBody>
      </p:sp>
      <p:sp>
        <p:nvSpPr>
          <p:cNvPr id="3" name="Marcador de Posição de Conteúdo 2">
            <a:extLst>
              <a:ext uri="{FF2B5EF4-FFF2-40B4-BE49-F238E27FC236}">
                <a16:creationId xmlns:a16="http://schemas.microsoft.com/office/drawing/2014/main" id="{345A272D-5A20-4557-A764-AAB4C11EC049}"/>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54903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2A94C9-F6A0-4803-947B-9F466ED1D33C}"/>
              </a:ext>
            </a:extLst>
          </p:cNvPr>
          <p:cNvSpPr>
            <a:spLocks noGrp="1"/>
          </p:cNvSpPr>
          <p:nvPr>
            <p:ph type="title"/>
          </p:nvPr>
        </p:nvSpPr>
        <p:spPr/>
        <p:txBody>
          <a:bodyPr/>
          <a:lstStyle/>
          <a:p>
            <a:pPr algn="ctr"/>
            <a:r>
              <a:rPr lang="fr-FR" dirty="0" err="1"/>
              <a:t>Kubernetes</a:t>
            </a:r>
            <a:endParaRPr lang="fr-FR" dirty="0"/>
          </a:p>
        </p:txBody>
      </p:sp>
      <p:sp>
        <p:nvSpPr>
          <p:cNvPr id="3" name="Marcador de Posição de Conteúdo 2">
            <a:extLst>
              <a:ext uri="{FF2B5EF4-FFF2-40B4-BE49-F238E27FC236}">
                <a16:creationId xmlns:a16="http://schemas.microsoft.com/office/drawing/2014/main" id="{0ADD8A4C-E23A-4D28-A6C3-E3333FD28ED0}"/>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402723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chemeClr val="tx1"/>
                </a:solidFill>
              </a:rPr>
              <a:t>WHY AWS?</a:t>
            </a:r>
          </a:p>
        </p:txBody>
      </p:sp>
      <p:sp>
        <p:nvSpPr>
          <p:cNvPr id="6" name="Subtitle 2"/>
          <p:cNvSpPr txBox="1">
            <a:spLocks/>
          </p:cNvSpPr>
          <p:nvPr/>
        </p:nvSpPr>
        <p:spPr>
          <a:xfrm>
            <a:off x="1043608" y="1575729"/>
            <a:ext cx="7920880" cy="4503743"/>
          </a:xfrm>
          <a:prstGeom prst="rect">
            <a:avLst/>
          </a:prstGeom>
        </p:spPr>
        <p:txBody>
          <a:bodyPr vert="horz">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US" sz="2400" dirty="0"/>
              <a:t>It Has Been Around the Longest</a:t>
            </a:r>
            <a:endParaRPr lang="en-GB" sz="2400" b="1" dirty="0"/>
          </a:p>
          <a:p>
            <a:pPr marL="0" indent="0" algn="just">
              <a:buNone/>
            </a:pPr>
            <a:r>
              <a:rPr lang="en-US" sz="1600" dirty="0"/>
              <a:t>Amazon introduced the world to Amazon Web Services in 2006</a:t>
            </a:r>
          </a:p>
          <a:p>
            <a:pPr algn="just"/>
            <a:endParaRPr lang="en-GB" sz="2400" dirty="0"/>
          </a:p>
          <a:p>
            <a:pPr marL="0" indent="0" algn="just">
              <a:buNone/>
            </a:pPr>
            <a:endParaRPr lang="en-GB" sz="2400" dirty="0"/>
          </a:p>
          <a:p>
            <a:pPr marL="0" indent="0" algn="just">
              <a:buNone/>
            </a:pPr>
            <a:r>
              <a:rPr lang="en-US" sz="2400" dirty="0"/>
              <a:t>The biggest cloud provider</a:t>
            </a:r>
          </a:p>
          <a:p>
            <a:pPr marL="0" indent="0" algn="just">
              <a:buNone/>
            </a:pPr>
            <a:r>
              <a:rPr lang="en-US" sz="1600" dirty="0"/>
              <a:t>AWS has more than ten times the computing capacity of the next 14 largest infrastructure vendors combined.” AWS has multiple data centers located across the globe. As it stands, AWS has 33Availability Zones within 12 cloud regions.</a:t>
            </a:r>
            <a:endParaRPr lang="en-GB" sz="2400" dirty="0"/>
          </a:p>
        </p:txBody>
      </p:sp>
    </p:spTree>
    <p:extLst>
      <p:ext uri="{BB962C8B-B14F-4D97-AF65-F5344CB8AC3E}">
        <p14:creationId xmlns:p14="http://schemas.microsoft.com/office/powerpoint/2010/main" val="177965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sz="3600" b="1" dirty="0">
                <a:solidFill>
                  <a:schemeClr val="tx1"/>
                </a:solidFill>
              </a:rPr>
              <a:t>Key Differences Between AWS and Azure</a:t>
            </a:r>
          </a:p>
        </p:txBody>
      </p:sp>
      <p:sp>
        <p:nvSpPr>
          <p:cNvPr id="6" name="Subtitle 2"/>
          <p:cNvSpPr txBox="1">
            <a:spLocks/>
          </p:cNvSpPr>
          <p:nvPr/>
        </p:nvSpPr>
        <p:spPr>
          <a:xfrm>
            <a:off x="1043608" y="1548020"/>
            <a:ext cx="7920880" cy="4503743"/>
          </a:xfrm>
          <a:prstGeom prst="rect">
            <a:avLst/>
          </a:prstGeom>
        </p:spPr>
        <p:txBody>
          <a:bodyPr vert="horz">
            <a:normAutofit fontScale="4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n-GB" sz="6200" b="1" dirty="0"/>
          </a:p>
          <a:p>
            <a:pPr marL="457200" indent="-457200" algn="just">
              <a:buFont typeface="Arial" panose="020B0604020202020204" pitchFamily="34" charset="0"/>
              <a:buChar char="•"/>
            </a:pPr>
            <a:r>
              <a:rPr lang="en-GB" sz="4500" dirty="0"/>
              <a:t>Azure is open to Hybrid cloud systems whereas AWS is less open to private or third-party cloud providers.</a:t>
            </a:r>
          </a:p>
          <a:p>
            <a:pPr marL="457200" indent="-457200" algn="just">
              <a:buFont typeface="Arial" panose="020B0604020202020204" pitchFamily="34" charset="0"/>
              <a:buChar char="•"/>
            </a:pPr>
            <a:endParaRPr lang="en-GB" sz="4500" dirty="0"/>
          </a:p>
          <a:p>
            <a:pPr marL="457200" indent="-457200" algn="just">
              <a:buFont typeface="Arial" panose="020B0604020202020204" pitchFamily="34" charset="0"/>
              <a:buChar char="•"/>
            </a:pPr>
            <a:r>
              <a:rPr lang="en-GB" sz="4500" dirty="0"/>
              <a:t>AWS follows pay as you go and they charge per hour whereas Azure also follows pay as you go model and they charge per minute which provides more exact pricing model than AWS.</a:t>
            </a:r>
          </a:p>
          <a:p>
            <a:pPr marL="457200" indent="-457200" algn="just">
              <a:buFont typeface="Arial" panose="020B0604020202020204" pitchFamily="34" charset="0"/>
              <a:buChar char="•"/>
            </a:pPr>
            <a:endParaRPr lang="en-GB" sz="4500" dirty="0"/>
          </a:p>
          <a:p>
            <a:pPr marL="457200" indent="-457200" algn="just">
              <a:buFont typeface="Arial" panose="020B0604020202020204" pitchFamily="34" charset="0"/>
              <a:buChar char="•"/>
            </a:pPr>
            <a:r>
              <a:rPr lang="en-GB" sz="4500" dirty="0"/>
              <a:t>AWS has more features and configurations and it offers a lot of flexibility, power, and customization with support for many third party tools integration. Whereas Azure will be easy to use if we are familiar with windows as it is a windows platform and it’s easy to integrate on-premises windows servers with cloud instances to create a hybrid environment.</a:t>
            </a:r>
          </a:p>
          <a:p>
            <a:pPr marL="457200" indent="-457200" algn="just">
              <a:buFont typeface="Arial" panose="020B0604020202020204" pitchFamily="34" charset="0"/>
              <a:buChar char="•"/>
            </a:pPr>
            <a:endParaRPr lang="en-GB" sz="3400" dirty="0"/>
          </a:p>
          <a:p>
            <a:pPr marL="457200" indent="-457200" algn="just">
              <a:buFont typeface="Arial" panose="020B0604020202020204" pitchFamily="34" charset="0"/>
              <a:buChar char="•"/>
            </a:pPr>
            <a:r>
              <a:rPr lang="en-GB" sz="3400" dirty="0"/>
              <a:t>Source: https://www.educba.com/aws-vs-azure</a:t>
            </a:r>
            <a:endParaRPr lang="en-GB" sz="3500" dirty="0"/>
          </a:p>
        </p:txBody>
      </p:sp>
    </p:spTree>
    <p:extLst>
      <p:ext uri="{BB962C8B-B14F-4D97-AF65-F5344CB8AC3E}">
        <p14:creationId xmlns:p14="http://schemas.microsoft.com/office/powerpoint/2010/main" val="417947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tx1"/>
                </a:solidFill>
                <a:effectLst/>
              </a:rPr>
              <a:t>BASIC INFRASTRUCTURE</a:t>
            </a:r>
          </a:p>
        </p:txBody>
      </p:sp>
      <p:sp>
        <p:nvSpPr>
          <p:cNvPr id="3" name="Content Placeholder 2"/>
          <p:cNvSpPr>
            <a:spLocks noGrp="1"/>
          </p:cNvSpPr>
          <p:nvPr>
            <p:ph idx="1"/>
          </p:nvPr>
        </p:nvSpPr>
        <p:spPr/>
        <p:txBody>
          <a:bodyPr>
            <a:normAutofit/>
          </a:bodyPr>
          <a:lstStyle/>
          <a:p>
            <a:endParaRPr lang="en-IN" sz="2000" dirty="0"/>
          </a:p>
          <a:p>
            <a:r>
              <a:rPr lang="en-IN" sz="2000" dirty="0"/>
              <a:t>Preferred Cloud  Platform  -</a:t>
            </a:r>
            <a:r>
              <a:rPr lang="en-IN" sz="2000" b="1" dirty="0"/>
              <a:t> Amazon Web Service (AWS) </a:t>
            </a:r>
          </a:p>
          <a:p>
            <a:endParaRPr lang="en-IN" sz="2000" b="1" dirty="0"/>
          </a:p>
          <a:p>
            <a:r>
              <a:rPr lang="en-IN" sz="2000" b="1" dirty="0"/>
              <a:t>Terraform </a:t>
            </a:r>
            <a:r>
              <a:rPr lang="en-IN" sz="2000" dirty="0"/>
              <a:t>tool to automate the deployment of  Virtual Machines. </a:t>
            </a:r>
          </a:p>
          <a:p>
            <a:endParaRPr lang="en-GB" sz="2000" b="1" i="1" dirty="0"/>
          </a:p>
          <a:p>
            <a:r>
              <a:rPr lang="en-GB" sz="2000" b="1" i="1" dirty="0"/>
              <a:t>Ansible</a:t>
            </a:r>
            <a:r>
              <a:rPr lang="en-GB" sz="2000" i="1" dirty="0"/>
              <a:t> </a:t>
            </a:r>
            <a:r>
              <a:rPr lang="en-GB" sz="2000" dirty="0"/>
              <a:t>is a radically simple IT automation engine that automates cloud provisioning, configuration management, application deployment, intra-service orchestration, and many other IT needs</a:t>
            </a:r>
            <a:r>
              <a:rPr lang="en-GB" sz="2000" i="1" dirty="0"/>
              <a:t>.</a:t>
            </a:r>
          </a:p>
          <a:p>
            <a:endParaRPr lang="en-GB" sz="2000" i="1" dirty="0"/>
          </a:p>
          <a:p>
            <a:r>
              <a:rPr lang="en-GB" sz="2000" b="1" i="1" dirty="0" err="1"/>
              <a:t>Github</a:t>
            </a:r>
            <a:r>
              <a:rPr lang="en-GB" sz="2000" i="1" dirty="0"/>
              <a:t> </a:t>
            </a:r>
            <a:r>
              <a:rPr lang="en-GB" sz="2000" dirty="0"/>
              <a:t>is a code hosting platform for version control and collaboration. It lets you and others work together on projects from anywhere.</a:t>
            </a:r>
          </a:p>
          <a:p>
            <a:pPr marL="82296" indent="0">
              <a:buNone/>
            </a:pPr>
            <a:endParaRPr lang="en-IN" sz="2400"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348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BASIC INFRASTRUCTURE</a:t>
            </a:r>
          </a:p>
        </p:txBody>
      </p:sp>
      <p:sp>
        <p:nvSpPr>
          <p:cNvPr id="3" name="Content Placeholder 2"/>
          <p:cNvSpPr>
            <a:spLocks noGrp="1"/>
          </p:cNvSpPr>
          <p:nvPr>
            <p:ph idx="1"/>
          </p:nvPr>
        </p:nvSpPr>
        <p:spPr/>
        <p:txBody>
          <a:bodyPr>
            <a:normAutofit/>
          </a:bodyPr>
          <a:lstStyle/>
          <a:p>
            <a:endParaRPr lang="en-IN" sz="2400" dirty="0"/>
          </a:p>
          <a:p>
            <a:pPr>
              <a:lnSpc>
                <a:spcPct val="150000"/>
              </a:lnSpc>
            </a:pPr>
            <a:r>
              <a:rPr lang="en-GB" sz="1800" b="1" i="1" dirty="0"/>
              <a:t>Docker</a:t>
            </a:r>
            <a:r>
              <a:rPr lang="en-US" sz="1400" dirty="0"/>
              <a:t> is an open platform for developing, shipping, and running applications. </a:t>
            </a:r>
            <a:r>
              <a:rPr lang="en-US" sz="1400" b="1" dirty="0"/>
              <a:t>Docker</a:t>
            </a:r>
            <a:r>
              <a:rPr lang="en-US" sz="1400" dirty="0"/>
              <a:t> enables you to separate your applications from your infrastructure so you can deliver software quickly with </a:t>
            </a:r>
            <a:r>
              <a:rPr lang="en-US" sz="1400" b="1" dirty="0"/>
              <a:t>Docker</a:t>
            </a:r>
            <a:r>
              <a:rPr lang="en-US" sz="1400" dirty="0"/>
              <a:t>, you can manage your infrastructure in the same ways you manage your applications.</a:t>
            </a:r>
          </a:p>
          <a:p>
            <a:pPr marL="82296" indent="0">
              <a:lnSpc>
                <a:spcPct val="150000"/>
              </a:lnSpc>
              <a:buNone/>
            </a:pPr>
            <a:endParaRPr lang="en-GB" sz="2400" i="1" dirty="0"/>
          </a:p>
          <a:p>
            <a:pPr>
              <a:lnSpc>
                <a:spcPct val="150000"/>
              </a:lnSpc>
            </a:pPr>
            <a:r>
              <a:rPr lang="en-US" sz="1800" b="1" dirty="0"/>
              <a:t>Kubernetes</a:t>
            </a:r>
            <a:r>
              <a:rPr lang="en-US" sz="1400" dirty="0"/>
              <a:t> is an open-source container orchestration platform that enables the operation of an elastic web server framework for cloud applications.  </a:t>
            </a:r>
            <a:r>
              <a:rPr lang="en-US" sz="1400" b="1" dirty="0"/>
              <a:t>Kubernetes</a:t>
            </a:r>
            <a:r>
              <a:rPr lang="en-US" sz="1400" dirty="0"/>
              <a:t> can support data center outsourcing to public cloud service providers or can be used for web hosting at scale</a:t>
            </a:r>
            <a:r>
              <a:rPr lang="en-GB" sz="2400" b="1" i="1" dirty="0"/>
              <a:t> </a:t>
            </a:r>
          </a:p>
          <a:p>
            <a:pPr marL="82296"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89192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76572-3EF2-40BC-9E87-98E9A58917D6}"/>
              </a:ext>
            </a:extLst>
          </p:cNvPr>
          <p:cNvSpPr>
            <a:spLocks noGrp="1"/>
          </p:cNvSpPr>
          <p:nvPr>
            <p:ph type="title"/>
          </p:nvPr>
        </p:nvSpPr>
        <p:spPr/>
        <p:txBody>
          <a:bodyPr/>
          <a:lstStyle/>
          <a:p>
            <a:pPr algn="ctr"/>
            <a:r>
              <a:rPr lang="fr-FR" dirty="0"/>
              <a:t>Scope of Work</a:t>
            </a:r>
          </a:p>
        </p:txBody>
      </p:sp>
      <p:sp>
        <p:nvSpPr>
          <p:cNvPr id="3" name="Marcador de Posição de Conteúdo 2">
            <a:extLst>
              <a:ext uri="{FF2B5EF4-FFF2-40B4-BE49-F238E27FC236}">
                <a16:creationId xmlns:a16="http://schemas.microsoft.com/office/drawing/2014/main" id="{D3D85278-BF55-443B-8178-5E3E82880B9A}"/>
              </a:ext>
            </a:extLst>
          </p:cNvPr>
          <p:cNvSpPr>
            <a:spLocks noGrp="1"/>
          </p:cNvSpPr>
          <p:nvPr>
            <p:ph idx="1"/>
          </p:nvPr>
        </p:nvSpPr>
        <p:spPr/>
        <p:txBody>
          <a:bodyPr>
            <a:normAutofit/>
          </a:bodyPr>
          <a:lstStyle/>
          <a:p>
            <a:r>
              <a:rPr lang="en-US" sz="1800" dirty="0"/>
              <a:t> A development infrastructure:</a:t>
            </a:r>
          </a:p>
          <a:p>
            <a:pPr lvl="1"/>
            <a:r>
              <a:rPr lang="en-US" sz="1400" dirty="0"/>
              <a:t>Webserver machine,</a:t>
            </a:r>
            <a:r>
              <a:rPr lang="en-US" sz="1050" dirty="0"/>
              <a:t> </a:t>
            </a:r>
            <a:r>
              <a:rPr lang="en-US" sz="1050" dirty="0" err="1"/>
              <a:t>ts</a:t>
            </a:r>
            <a:r>
              <a:rPr lang="en-US" sz="1050" dirty="0"/>
              <a:t> job is to establish a connection between a server and the browsers of website visitors (Firefox, Google Chrome, Safari, etc.) while delivering files back and forth between them (client-server </a:t>
            </a:r>
            <a:r>
              <a:rPr lang="en-US" sz="1050" b="1" dirty="0"/>
              <a:t>structure</a:t>
            </a:r>
            <a:r>
              <a:rPr lang="en-US" sz="1050" dirty="0"/>
              <a:t>).</a:t>
            </a:r>
            <a:endParaRPr lang="en-US" sz="1400" dirty="0"/>
          </a:p>
          <a:p>
            <a:pPr lvl="1"/>
            <a:r>
              <a:rPr lang="en-US" sz="1400" dirty="0"/>
              <a:t> App Server machine, </a:t>
            </a:r>
            <a:r>
              <a:rPr lang="en-US" sz="1050" dirty="0"/>
              <a:t>is designed to install, operate and host applications and associated services for end users, IT services and organizations and facilitates the hosting and delivery of high-end consumer or business applications</a:t>
            </a:r>
            <a:endParaRPr lang="en-US" sz="1400" dirty="0"/>
          </a:p>
          <a:p>
            <a:pPr lvl="1"/>
            <a:r>
              <a:rPr lang="en-US" sz="1400" dirty="0"/>
              <a:t>Database machine, </a:t>
            </a:r>
            <a:r>
              <a:rPr lang="en-US" sz="1050" dirty="0"/>
              <a:t>a database and a program for managing read and write access to a database. This tier may also be referred to as the storage tier and can be hosted on-premises or in the cloud</a:t>
            </a:r>
            <a:endParaRPr lang="en-US" sz="1400" dirty="0"/>
          </a:p>
          <a:p>
            <a:pPr lvl="1"/>
            <a:endParaRPr lang="en-US" sz="1400" dirty="0"/>
          </a:p>
          <a:p>
            <a:pPr marL="82296" indent="0">
              <a:buNone/>
            </a:pPr>
            <a:endParaRPr lang="en-US" sz="1800" dirty="0"/>
          </a:p>
          <a:p>
            <a:endParaRPr lang="en-US" sz="1800" dirty="0"/>
          </a:p>
          <a:p>
            <a:endParaRPr lang="en-US" sz="1800" dirty="0"/>
          </a:p>
          <a:p>
            <a:pPr marL="82296" indent="0">
              <a:buNone/>
            </a:pPr>
            <a:endParaRPr lang="en-US" sz="1800" dirty="0"/>
          </a:p>
          <a:p>
            <a:endParaRPr lang="en-US" sz="1800" dirty="0"/>
          </a:p>
          <a:p>
            <a:r>
              <a:rPr lang="en-US" sz="1800" dirty="0"/>
              <a:t> A production </a:t>
            </a:r>
            <a:r>
              <a:rPr lang="en-US" sz="1800" dirty="0" err="1"/>
              <a:t>kubernetes</a:t>
            </a:r>
            <a:r>
              <a:rPr lang="en-US" sz="1800" dirty="0"/>
              <a:t> cluster composed of a master and two workers on which the </a:t>
            </a:r>
            <a:r>
              <a:rPr lang="en-US" sz="1800" dirty="0" err="1"/>
              <a:t>containerised</a:t>
            </a:r>
            <a:r>
              <a:rPr lang="en-US" sz="1800" dirty="0"/>
              <a:t> application is deployed</a:t>
            </a:r>
            <a:endParaRPr lang="fr-FR" sz="1800" dirty="0"/>
          </a:p>
        </p:txBody>
      </p:sp>
      <p:pic>
        <p:nvPicPr>
          <p:cNvPr id="5" name="Imagem 4">
            <a:extLst>
              <a:ext uri="{FF2B5EF4-FFF2-40B4-BE49-F238E27FC236}">
                <a16:creationId xmlns:a16="http://schemas.microsoft.com/office/drawing/2014/main" id="{55A97901-8B74-456D-B80D-A5A18FB2B3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1920" y="3403602"/>
            <a:ext cx="2560285" cy="1440160"/>
          </a:xfrm>
          <a:prstGeom prst="rect">
            <a:avLst/>
          </a:prstGeom>
        </p:spPr>
      </p:pic>
    </p:spTree>
    <p:extLst>
      <p:ext uri="{BB962C8B-B14F-4D97-AF65-F5344CB8AC3E}">
        <p14:creationId xmlns:p14="http://schemas.microsoft.com/office/powerpoint/2010/main" val="88224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Terraform</a:t>
            </a:r>
          </a:p>
        </p:txBody>
      </p:sp>
      <p:sp>
        <p:nvSpPr>
          <p:cNvPr id="3" name="Content Placeholder 2"/>
          <p:cNvSpPr>
            <a:spLocks noGrp="1"/>
          </p:cNvSpPr>
          <p:nvPr>
            <p:ph idx="1"/>
          </p:nvPr>
        </p:nvSpPr>
        <p:spPr/>
        <p:txBody>
          <a:bodyPr>
            <a:normAutofit/>
          </a:bodyPr>
          <a:lstStyle/>
          <a:p>
            <a:pPr marL="82296" indent="0">
              <a:buNone/>
            </a:pPr>
            <a:endParaRPr lang="en-IN" sz="7400" dirty="0"/>
          </a:p>
          <a:p>
            <a:r>
              <a:rPr lang="en-IN" sz="1900" dirty="0"/>
              <a:t>Deployment of the three machines:</a:t>
            </a:r>
          </a:p>
          <a:p>
            <a:pPr marL="82296" indent="0">
              <a:buNone/>
            </a:pPr>
            <a:endParaRPr lang="en-IN" sz="1900" dirty="0"/>
          </a:p>
          <a:p>
            <a:endParaRPr lang="en-IN" sz="1900" dirty="0"/>
          </a:p>
          <a:p>
            <a:endParaRPr lang="en-IN" sz="7400" dirty="0"/>
          </a:p>
          <a:p>
            <a:endParaRPr lang="en-IN" sz="7400" dirty="0"/>
          </a:p>
          <a:p>
            <a:endParaRPr lang="en-IN" sz="7400" dirty="0"/>
          </a:p>
          <a:p>
            <a:endParaRPr lang="en-IN" sz="7400" dirty="0"/>
          </a:p>
          <a:p>
            <a:endParaRPr lang="en-IN" sz="7400" dirty="0"/>
          </a:p>
          <a:p>
            <a:endParaRPr lang="en-IN" dirty="0"/>
          </a:p>
        </p:txBody>
      </p:sp>
      <p:pic>
        <p:nvPicPr>
          <p:cNvPr id="5" name="Imagem 4">
            <a:extLst>
              <a:ext uri="{FF2B5EF4-FFF2-40B4-BE49-F238E27FC236}">
                <a16:creationId xmlns:a16="http://schemas.microsoft.com/office/drawing/2014/main" id="{C2A1C3FA-D511-4A81-91EB-5ACFDA1CFB1D}"/>
              </a:ext>
            </a:extLst>
          </p:cNvPr>
          <p:cNvPicPr>
            <a:picLocks noChangeAspect="1"/>
          </p:cNvPicPr>
          <p:nvPr/>
        </p:nvPicPr>
        <p:blipFill>
          <a:blip r:embed="rId3"/>
          <a:stretch>
            <a:fillRect/>
          </a:stretch>
        </p:blipFill>
        <p:spPr>
          <a:xfrm>
            <a:off x="5508104" y="1807387"/>
            <a:ext cx="3025130" cy="4081425"/>
          </a:xfrm>
          <a:prstGeom prst="rect">
            <a:avLst/>
          </a:prstGeom>
        </p:spPr>
      </p:pic>
    </p:spTree>
    <p:extLst>
      <p:ext uri="{BB962C8B-B14F-4D97-AF65-F5344CB8AC3E}">
        <p14:creationId xmlns:p14="http://schemas.microsoft.com/office/powerpoint/2010/main" val="355741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Terraform</a:t>
            </a:r>
          </a:p>
        </p:txBody>
      </p:sp>
      <p:sp>
        <p:nvSpPr>
          <p:cNvPr id="3" name="Content Placeholder 2"/>
          <p:cNvSpPr>
            <a:spLocks noGrp="1"/>
          </p:cNvSpPr>
          <p:nvPr>
            <p:ph idx="1"/>
          </p:nvPr>
        </p:nvSpPr>
        <p:spPr/>
        <p:txBody>
          <a:bodyPr>
            <a:normAutofit/>
          </a:bodyPr>
          <a:lstStyle/>
          <a:p>
            <a:endParaRPr lang="en-IN" sz="1900" dirty="0"/>
          </a:p>
          <a:p>
            <a:endParaRPr lang="en-IN" sz="1900" dirty="0"/>
          </a:p>
          <a:p>
            <a:r>
              <a:rPr lang="en-IN" sz="1900" dirty="0"/>
              <a:t>Configuration of the Network for </a:t>
            </a:r>
          </a:p>
          <a:p>
            <a:pPr marL="82296" indent="0">
              <a:buNone/>
            </a:pPr>
            <a:r>
              <a:rPr lang="en-IN" sz="1900" dirty="0"/>
              <a:t>the deployment of the instances</a:t>
            </a:r>
          </a:p>
          <a:p>
            <a:pPr marL="82296" indent="0">
              <a:buNone/>
            </a:pPr>
            <a:endParaRPr lang="en-IN" sz="1900" dirty="0"/>
          </a:p>
          <a:p>
            <a:endParaRPr lang="en-IN" sz="1900" dirty="0"/>
          </a:p>
          <a:p>
            <a:endParaRPr lang="en-IN" sz="7400" dirty="0"/>
          </a:p>
          <a:p>
            <a:endParaRPr lang="en-IN" sz="7400" dirty="0"/>
          </a:p>
          <a:p>
            <a:endParaRPr lang="en-IN" sz="7400" dirty="0"/>
          </a:p>
          <a:p>
            <a:endParaRPr lang="en-IN" sz="7400" dirty="0"/>
          </a:p>
          <a:p>
            <a:endParaRPr lang="en-IN" sz="7400" dirty="0"/>
          </a:p>
          <a:p>
            <a:endParaRPr lang="en-IN" dirty="0"/>
          </a:p>
        </p:txBody>
      </p:sp>
      <p:pic>
        <p:nvPicPr>
          <p:cNvPr id="6" name="Imagem 5">
            <a:extLst>
              <a:ext uri="{FF2B5EF4-FFF2-40B4-BE49-F238E27FC236}">
                <a16:creationId xmlns:a16="http://schemas.microsoft.com/office/drawing/2014/main" id="{A0B3A6B9-FD77-4EA1-AFC9-83B40B06C24C}"/>
              </a:ext>
            </a:extLst>
          </p:cNvPr>
          <p:cNvPicPr>
            <a:picLocks noChangeAspect="1"/>
          </p:cNvPicPr>
          <p:nvPr/>
        </p:nvPicPr>
        <p:blipFill>
          <a:blip r:embed="rId3"/>
          <a:stretch>
            <a:fillRect/>
          </a:stretch>
        </p:blipFill>
        <p:spPr>
          <a:xfrm>
            <a:off x="5501650" y="1441559"/>
            <a:ext cx="3396525" cy="2894831"/>
          </a:xfrm>
          <a:prstGeom prst="rect">
            <a:avLst/>
          </a:prstGeom>
        </p:spPr>
      </p:pic>
      <p:pic>
        <p:nvPicPr>
          <p:cNvPr id="8" name="Imagem 7">
            <a:extLst>
              <a:ext uri="{FF2B5EF4-FFF2-40B4-BE49-F238E27FC236}">
                <a16:creationId xmlns:a16="http://schemas.microsoft.com/office/drawing/2014/main" id="{D809180A-5A9B-4A03-8AA4-8FCDCBB8A538}"/>
              </a:ext>
            </a:extLst>
          </p:cNvPr>
          <p:cNvPicPr>
            <a:picLocks noChangeAspect="1"/>
          </p:cNvPicPr>
          <p:nvPr/>
        </p:nvPicPr>
        <p:blipFill>
          <a:blip r:embed="rId4"/>
          <a:stretch>
            <a:fillRect/>
          </a:stretch>
        </p:blipFill>
        <p:spPr>
          <a:xfrm>
            <a:off x="1547664" y="3429000"/>
            <a:ext cx="3205985" cy="2894832"/>
          </a:xfrm>
          <a:prstGeom prst="rect">
            <a:avLst/>
          </a:prstGeom>
        </p:spPr>
      </p:pic>
    </p:spTree>
    <p:extLst>
      <p:ext uri="{BB962C8B-B14F-4D97-AF65-F5344CB8AC3E}">
        <p14:creationId xmlns:p14="http://schemas.microsoft.com/office/powerpoint/2010/main" val="406981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Terraform</a:t>
            </a:r>
          </a:p>
        </p:txBody>
      </p:sp>
      <p:sp>
        <p:nvSpPr>
          <p:cNvPr id="3" name="Content Placeholder 2"/>
          <p:cNvSpPr>
            <a:spLocks noGrp="1"/>
          </p:cNvSpPr>
          <p:nvPr>
            <p:ph idx="1"/>
          </p:nvPr>
        </p:nvSpPr>
        <p:spPr>
          <a:xfrm>
            <a:off x="1428710" y="1435840"/>
            <a:ext cx="7498080" cy="4800600"/>
          </a:xfrm>
        </p:spPr>
        <p:txBody>
          <a:bodyPr>
            <a:normAutofit/>
          </a:bodyPr>
          <a:lstStyle/>
          <a:p>
            <a:endParaRPr lang="en-IN" sz="1900" dirty="0"/>
          </a:p>
          <a:p>
            <a:pPr marL="82296" indent="0">
              <a:buNone/>
            </a:pPr>
            <a:r>
              <a:rPr lang="en-IN" sz="2000" dirty="0"/>
              <a:t>Three servers deployed by Terraform </a:t>
            </a:r>
          </a:p>
          <a:p>
            <a:endParaRPr lang="en-IN" sz="1900" dirty="0"/>
          </a:p>
          <a:p>
            <a:pPr marL="82296" indent="0">
              <a:buNone/>
            </a:pPr>
            <a:endParaRPr lang="en-IN" sz="1900" dirty="0"/>
          </a:p>
          <a:p>
            <a:endParaRPr lang="en-IN" sz="1900" dirty="0"/>
          </a:p>
          <a:p>
            <a:endParaRPr lang="en-IN" sz="7400" dirty="0"/>
          </a:p>
          <a:p>
            <a:endParaRPr lang="en-IN" sz="7400" dirty="0"/>
          </a:p>
          <a:p>
            <a:endParaRPr lang="en-IN" sz="7400" dirty="0"/>
          </a:p>
          <a:p>
            <a:endParaRPr lang="en-IN" sz="7400" dirty="0"/>
          </a:p>
          <a:p>
            <a:endParaRPr lang="en-IN" sz="7400" dirty="0"/>
          </a:p>
        </p:txBody>
      </p:sp>
      <p:pic>
        <p:nvPicPr>
          <p:cNvPr id="1026" name="Picture 2">
            <a:extLst>
              <a:ext uri="{FF2B5EF4-FFF2-40B4-BE49-F238E27FC236}">
                <a16:creationId xmlns:a16="http://schemas.microsoft.com/office/drawing/2014/main" id="{472BCD7A-3724-4A3A-9080-65AD894DB0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632667"/>
            <a:ext cx="6190407" cy="118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bound rules &#10;Outbound rules &#10;Tags &#10;(3) &#10;Inbound rules &#10;SSH &#10;Protocol &#10;Port range &#10;22 &#10;'1'13 &#10;Source &#10;000.0/0 &#10;0.0.0.0/0 &#10;000.0/0 &#10;Description - optional ">
            <a:extLst>
              <a:ext uri="{FF2B5EF4-FFF2-40B4-BE49-F238E27FC236}">
                <a16:creationId xmlns:a16="http://schemas.microsoft.com/office/drawing/2014/main" id="{E56F604E-8632-4A2B-BC6F-11791DFEFB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437112"/>
            <a:ext cx="5251266" cy="146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320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1972</TotalTime>
  <Words>648</Words>
  <Application>Microsoft Office PowerPoint</Application>
  <PresentationFormat>Apresentação no Ecrã (4:3)</PresentationFormat>
  <Paragraphs>140</Paragraphs>
  <Slides>15</Slides>
  <Notes>3</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15</vt:i4>
      </vt:variant>
    </vt:vector>
  </HeadingPairs>
  <TitlesOfParts>
    <vt:vector size="21" baseType="lpstr">
      <vt:lpstr>Arial</vt:lpstr>
      <vt:lpstr>Calibri</vt:lpstr>
      <vt:lpstr>Gill Sans MT</vt:lpstr>
      <vt:lpstr>Verdana</vt:lpstr>
      <vt:lpstr>Wingdings 2</vt:lpstr>
      <vt:lpstr>Solstice</vt:lpstr>
      <vt:lpstr> CLOUD INFRASTRUCTURE   FINAL PROJECT</vt:lpstr>
      <vt:lpstr>WHY AWS?</vt:lpstr>
      <vt:lpstr>Key Differences Between AWS and Azure</vt:lpstr>
      <vt:lpstr>BASIC INFRASTRUCTURE</vt:lpstr>
      <vt:lpstr>BASIC INFRASTRUCTURE</vt:lpstr>
      <vt:lpstr>Scope of Work</vt:lpstr>
      <vt:lpstr>Terraform</vt:lpstr>
      <vt:lpstr>Terraform</vt:lpstr>
      <vt:lpstr>Terraform</vt:lpstr>
      <vt:lpstr>ANSIBLE</vt:lpstr>
      <vt:lpstr>ANSIBLE</vt:lpstr>
      <vt:lpstr>ANSIBLE</vt:lpstr>
      <vt:lpstr>ANSIBLE PLAYBOOK</vt:lpstr>
      <vt:lpstr>Docker</vt:lpstr>
      <vt:lpstr>Kubernetes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dc:creator>
  <cp:lastModifiedBy>Carlos Miguel</cp:lastModifiedBy>
  <cp:revision>86</cp:revision>
  <dcterms:created xsi:type="dcterms:W3CDTF">2021-03-15T17:44:51Z</dcterms:created>
  <dcterms:modified xsi:type="dcterms:W3CDTF">2021-03-18T23:21:45Z</dcterms:modified>
</cp:coreProperties>
</file>